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56" r:id="rId3"/>
    <p:sldId id="259" r:id="rId4"/>
    <p:sldId id="260" r:id="rId5"/>
    <p:sldId id="279" r:id="rId6"/>
    <p:sldId id="291" r:id="rId7"/>
    <p:sldId id="280" r:id="rId8"/>
    <p:sldId id="281" r:id="rId9"/>
    <p:sldId id="282" r:id="rId10"/>
    <p:sldId id="284" r:id="rId11"/>
    <p:sldId id="285" r:id="rId12"/>
    <p:sldId id="258" r:id="rId13"/>
    <p:sldId id="276" r:id="rId14"/>
    <p:sldId id="278" r:id="rId15"/>
    <p:sldId id="269" r:id="rId16"/>
    <p:sldId id="314" r:id="rId17"/>
    <p:sldId id="271" r:id="rId18"/>
    <p:sldId id="261" r:id="rId19"/>
    <p:sldId id="297" r:id="rId20"/>
    <p:sldId id="296" r:id="rId21"/>
    <p:sldId id="299" r:id="rId22"/>
    <p:sldId id="300" r:id="rId23"/>
    <p:sldId id="286" r:id="rId24"/>
    <p:sldId id="287" r:id="rId25"/>
    <p:sldId id="262" r:id="rId26"/>
    <p:sldId id="294" r:id="rId27"/>
    <p:sldId id="283" r:id="rId28"/>
    <p:sldId id="293" r:id="rId29"/>
    <p:sldId id="263" r:id="rId30"/>
    <p:sldId id="268" r:id="rId31"/>
    <p:sldId id="312" r:id="rId32"/>
    <p:sldId id="264" r:id="rId33"/>
    <p:sldId id="304" r:id="rId34"/>
    <p:sldId id="313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254" autoAdjust="0"/>
    <p:restoredTop sz="88508" autoAdjust="0"/>
  </p:normalViewPr>
  <p:slideViewPr>
    <p:cSldViewPr>
      <p:cViewPr>
        <p:scale>
          <a:sx n="112" d="100"/>
          <a:sy n="112" d="100"/>
        </p:scale>
        <p:origin x="-9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052C2-A9F6-4FC2-844C-F0AF6128E7B8}" type="datetimeFigureOut">
              <a:rPr lang="en-US" smtClean="0"/>
              <a:pPr/>
              <a:t>4/10/2013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C5BC00-B054-4BFA-A625-EA621B24DED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Won’t say much more here than that is a multi-species extension of the Schaefer model with predation, interguild and intraguild competition terms.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EBDD6-20DF-40E4-8C21-CE96D0E5B8B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9EEA4-1973-4437-A4A1-170BEC2F2D1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5BC00-B054-4BFA-A625-EA621B24DED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B5AFA3-4D03-4B6F-9E83-F79EFDF622DE}" type="slidenum">
              <a:rPr lang="en-US"/>
              <a:pPr/>
              <a:t>25</a:t>
            </a:fld>
            <a:endParaRPr lang="en-US"/>
          </a:p>
        </p:txBody>
      </p:sp>
      <p:sp>
        <p:nvSpPr>
          <p:cNvPr id="112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7" rIns="91433" bIns="45717" anchor="b"/>
          <a:lstStyle/>
          <a:p>
            <a:pPr algn="r" defTabSz="900113"/>
            <a:fld id="{50F5DFA4-B565-4657-A6CB-F385407F1479}" type="slidenum">
              <a:rPr lang="en-US" sz="1200" b="0"/>
              <a:pPr algn="r" defTabSz="900113"/>
              <a:t>25</a:t>
            </a:fld>
            <a:endParaRPr lang="en-US" sz="1200" b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3" tIns="45717" rIns="91433" bIns="45717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200" dirty="0" smtClean="0">
                <a:solidFill>
                  <a:schemeClr val="tx2"/>
                </a:solidFill>
              </a:rPr>
              <a:t>Integrate habitat, behavioral ecology info to predict response to environmental change (e.g., migratory or range shifts)</a:t>
            </a:r>
          </a:p>
          <a:p>
            <a:pPr>
              <a:buFont typeface="Wingdings" pitchFamily="2" charset="2"/>
              <a:buChar char="Ø"/>
            </a:pPr>
            <a:r>
              <a:rPr lang="en-US" sz="1200" dirty="0" smtClean="0">
                <a:solidFill>
                  <a:schemeClr val="tx2"/>
                </a:solidFill>
              </a:rPr>
              <a:t>Analyze potential changes in growth, reproductive rates</a:t>
            </a:r>
          </a:p>
          <a:p>
            <a:pPr>
              <a:buFont typeface="Wingdings" pitchFamily="2" charset="2"/>
              <a:buChar char="Ø"/>
            </a:pPr>
            <a:r>
              <a:rPr lang="en-US" sz="1200" dirty="0" smtClean="0">
                <a:solidFill>
                  <a:schemeClr val="tx2"/>
                </a:solidFill>
              </a:rPr>
              <a:t>Examine survey and catch at multiple spatial/temporal scales</a:t>
            </a:r>
          </a:p>
          <a:p>
            <a:pPr>
              <a:buFont typeface="Wingdings" pitchFamily="2" charset="2"/>
              <a:buChar char="Ø"/>
            </a:pPr>
            <a:r>
              <a:rPr lang="en-US" sz="1200" dirty="0" smtClean="0">
                <a:solidFill>
                  <a:schemeClr val="tx2"/>
                </a:solidFill>
              </a:rPr>
              <a:t>Economic data to evaluate tradeoffs between options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5BC00-B054-4BFA-A625-EA621B24DEDF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6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5B7ED-2887-473A-BBC0-E632F03AC10E}" type="datetimeFigureOut">
              <a:rPr lang="en-US" smtClean="0"/>
              <a:pPr/>
              <a:t>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17B6-C210-4A64-86FA-8791C87BF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5B7ED-2887-473A-BBC0-E632F03AC10E}" type="datetimeFigureOut">
              <a:rPr lang="en-US" smtClean="0"/>
              <a:pPr/>
              <a:t>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17B6-C210-4A64-86FA-8791C87BF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5B7ED-2887-473A-BBC0-E632F03AC10E}" type="datetimeFigureOut">
              <a:rPr lang="en-US" smtClean="0"/>
              <a:pPr/>
              <a:t>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17B6-C210-4A64-86FA-8791C87BF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>
            <a:lvl1pPr>
              <a:defRPr sz="36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24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5B7ED-2887-473A-BBC0-E632F03AC10E}" type="datetimeFigureOut">
              <a:rPr lang="en-US" smtClean="0"/>
              <a:pPr/>
              <a:t>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17B6-C210-4A64-86FA-8791C87BF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5B7ED-2887-473A-BBC0-E632F03AC10E}" type="datetimeFigureOut">
              <a:rPr lang="en-US" smtClean="0"/>
              <a:pPr/>
              <a:t>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17B6-C210-4A64-86FA-8791C87BF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5B7ED-2887-473A-BBC0-E632F03AC10E}" type="datetimeFigureOut">
              <a:rPr lang="en-US" smtClean="0"/>
              <a:pPr/>
              <a:t>4/10/2013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17B6-C210-4A64-86FA-8791C87BF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5B7ED-2887-473A-BBC0-E632F03AC10E}" type="datetimeFigureOut">
              <a:rPr lang="en-US" smtClean="0"/>
              <a:pPr/>
              <a:t>4/10/2013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17B6-C210-4A64-86FA-8791C87BF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>
              <a:defRPr sz="36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5B7ED-2887-473A-BBC0-E632F03AC10E}" type="datetimeFigureOut">
              <a:rPr lang="en-US" smtClean="0"/>
              <a:pPr/>
              <a:t>4/10/2013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17B6-C210-4A64-86FA-8791C87BF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5B7ED-2887-473A-BBC0-E632F03AC10E}" type="datetimeFigureOut">
              <a:rPr lang="en-US" smtClean="0"/>
              <a:pPr/>
              <a:t>4/10/2013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17B6-C210-4A64-86FA-8791C87BF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5B7ED-2887-473A-BBC0-E632F03AC10E}" type="datetimeFigureOut">
              <a:rPr lang="en-US" smtClean="0"/>
              <a:pPr/>
              <a:t>4/10/2013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17B6-C210-4A64-86FA-8791C87BF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5B7ED-2887-473A-BBC0-E632F03AC10E}" type="datetimeFigureOut">
              <a:rPr lang="en-US" smtClean="0"/>
              <a:pPr/>
              <a:t>4/10/2013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17B6-C210-4A64-86FA-8791C87BF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5B7ED-2887-473A-BBC0-E632F03AC10E}" type="datetimeFigureOut">
              <a:rPr lang="en-US" smtClean="0"/>
              <a:pPr/>
              <a:t>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517B6-C210-4A64-86FA-8791C87BF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rgbClr val="FFFFCC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rgbClr val="FFFFCC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rgbClr val="FFFFCC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rgbClr val="FFFFCC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rgbClr val="FFFFCC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FFCC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FFCC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FFCC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FFCC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FFFFCC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FFFFCC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CC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rgbClr val="FFFFCC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FFFFCC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FFFFCC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FFFFCC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FFFFCC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FFFFC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jpe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hyperlink" Target="http://www.nefsc.noaa.gov/nefsc/publications/" TargetMode="External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1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Current state of information and modeling tools available to support an ecosystem approach to management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1981200"/>
          </a:xfrm>
        </p:spPr>
        <p:txBody>
          <a:bodyPr>
            <a:normAutofit/>
          </a:bodyPr>
          <a:lstStyle/>
          <a:p>
            <a:r>
              <a:rPr lang="en-US" dirty="0" smtClean="0"/>
              <a:t>Sarah </a:t>
            </a:r>
            <a:r>
              <a:rPr lang="en-US" dirty="0" err="1" smtClean="0"/>
              <a:t>Gaichas</a:t>
            </a:r>
            <a:endParaRPr lang="en-US" dirty="0" smtClean="0"/>
          </a:p>
          <a:p>
            <a:r>
              <a:rPr lang="en-US" dirty="0" smtClean="0"/>
              <a:t> NEFSC Ecosystem Assessment Program</a:t>
            </a:r>
          </a:p>
          <a:p>
            <a:endParaRPr lang="en-US" sz="1100" dirty="0" smtClean="0"/>
          </a:p>
          <a:p>
            <a:r>
              <a:rPr lang="en-US" dirty="0" smtClean="0"/>
              <a:t>MAFMC Forage Workshop  </a:t>
            </a:r>
          </a:p>
          <a:p>
            <a:r>
              <a:rPr lang="en-US" dirty="0" smtClean="0"/>
              <a:t>April 11, 2013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2971800" y="1066800"/>
          <a:ext cx="5226050" cy="5026025"/>
        </p:xfrm>
        <a:graphic>
          <a:graphicData uri="http://schemas.openxmlformats.org/presentationml/2006/ole">
            <p:oleObj spid="_x0000_s11266" name="Image" r:id="rId4" imgW="6946032" imgH="6679365" progId="">
              <p:embed/>
            </p:oleObj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90488" y="990600"/>
            <a:ext cx="2805112" cy="5572125"/>
          </a:xfrm>
          <a:prstGeom prst="rect">
            <a:avLst/>
          </a:prstGeom>
          <a:noFill/>
          <a:ln w="28575">
            <a:solidFill>
              <a:srgbClr val="DDDDD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895600" y="990600"/>
            <a:ext cx="6172200" cy="5575300"/>
          </a:xfrm>
          <a:prstGeom prst="rect">
            <a:avLst/>
          </a:prstGeom>
          <a:noFill/>
          <a:ln w="28575">
            <a:solidFill>
              <a:srgbClr val="DDDDD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449763" y="2185988"/>
            <a:ext cx="3657600" cy="3429000"/>
            <a:chOff x="2803" y="1521"/>
            <a:chExt cx="2304" cy="2160"/>
          </a:xfrm>
        </p:grpSpPr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 rot="1926376">
              <a:off x="2803" y="1521"/>
              <a:ext cx="528" cy="240"/>
            </a:xfrm>
            <a:prstGeom prst="leftRightArrow">
              <a:avLst>
                <a:gd name="adj1" fmla="val 50000"/>
                <a:gd name="adj2" fmla="val 44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 rot="1127843">
              <a:off x="4202" y="1747"/>
              <a:ext cx="432" cy="192"/>
            </a:xfrm>
            <a:prstGeom prst="rightArrow">
              <a:avLst>
                <a:gd name="adj1" fmla="val 50000"/>
                <a:gd name="adj2" fmla="val 5625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 rot="-68530818">
              <a:off x="2949" y="2160"/>
              <a:ext cx="432" cy="192"/>
            </a:xfrm>
            <a:prstGeom prst="rightArrow">
              <a:avLst>
                <a:gd name="adj1" fmla="val 50000"/>
                <a:gd name="adj2" fmla="val 5625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auto">
            <a:xfrm rot="13348433">
              <a:off x="3091" y="3297"/>
              <a:ext cx="432" cy="192"/>
            </a:xfrm>
            <a:prstGeom prst="rightArrow">
              <a:avLst>
                <a:gd name="adj1" fmla="val 50000"/>
                <a:gd name="adj2" fmla="val 5625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 rot="9318506">
              <a:off x="4243" y="3489"/>
              <a:ext cx="432" cy="192"/>
            </a:xfrm>
            <a:prstGeom prst="rightArrow">
              <a:avLst>
                <a:gd name="adj1" fmla="val 50000"/>
                <a:gd name="adj2" fmla="val 5625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11"/>
            <p:cNvSpPr>
              <a:spLocks noChangeArrowheads="1"/>
            </p:cNvSpPr>
            <p:nvPr/>
          </p:nvSpPr>
          <p:spPr bwMode="auto">
            <a:xfrm rot="5400000">
              <a:off x="4795" y="2649"/>
              <a:ext cx="432" cy="192"/>
            </a:xfrm>
            <a:prstGeom prst="rightArrow">
              <a:avLst>
                <a:gd name="adj1" fmla="val 50000"/>
                <a:gd name="adj2" fmla="val 5625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52400" y="4191000"/>
            <a:ext cx="17605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PERFORMANCE</a:t>
            </a:r>
          </a:p>
          <a:p>
            <a:pPr algn="ctr"/>
            <a:r>
              <a:rPr lang="en-US" sz="1600">
                <a:solidFill>
                  <a:schemeClr val="bg1"/>
                </a:solidFill>
              </a:rPr>
              <a:t>MEASURES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304800" y="1857375"/>
            <a:ext cx="14462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DEFINE</a:t>
            </a:r>
          </a:p>
          <a:p>
            <a:pPr algn="ctr"/>
            <a:r>
              <a:rPr lang="en-US" sz="1600">
                <a:solidFill>
                  <a:schemeClr val="bg1"/>
                </a:solidFill>
              </a:rPr>
              <a:t>OBJECTIVES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2957513" y="2620963"/>
            <a:ext cx="14843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Verdana" pitchFamily="34" charset="0"/>
              </a:rPr>
              <a:t>Biophysical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6096000" y="2078038"/>
            <a:ext cx="1173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Verdana" pitchFamily="34" charset="0"/>
              </a:rPr>
              <a:t>Industry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7345363" y="2643188"/>
            <a:ext cx="14208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Verdana" pitchFamily="34" charset="0"/>
              </a:rPr>
              <a:t>Monitoring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7446963" y="5408613"/>
            <a:ext cx="15446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Verdana" pitchFamily="34" charset="0"/>
              </a:rPr>
              <a:t>Assessment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3338513" y="4516438"/>
            <a:ext cx="2025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Verdana" pitchFamily="34" charset="0"/>
              </a:rPr>
              <a:t>Implementation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5287963" y="5995988"/>
            <a:ext cx="1657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Verdana" pitchFamily="34" charset="0"/>
              </a:rPr>
              <a:t>Management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5105400" y="1066800"/>
            <a:ext cx="2078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u="sng">
                <a:solidFill>
                  <a:schemeClr val="bg1"/>
                </a:solidFill>
              </a:rPr>
              <a:t>Simulation Cycle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398463" y="1066800"/>
            <a:ext cx="1906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</a:rPr>
              <a:t>Manager Roles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88925" y="3806825"/>
            <a:ext cx="1987550" cy="2212975"/>
            <a:chOff x="182" y="2542"/>
            <a:chExt cx="1252" cy="1394"/>
          </a:xfrm>
        </p:grpSpPr>
        <p:grpSp>
          <p:nvGrpSpPr>
            <p:cNvPr id="4" name="Group 25"/>
            <p:cNvGrpSpPr>
              <a:grpSpLocks/>
            </p:cNvGrpSpPr>
            <p:nvPr/>
          </p:nvGrpSpPr>
          <p:grpSpPr bwMode="auto">
            <a:xfrm>
              <a:off x="192" y="2542"/>
              <a:ext cx="1242" cy="1058"/>
              <a:chOff x="192" y="2542"/>
              <a:chExt cx="1242" cy="1058"/>
            </a:xfrm>
          </p:grpSpPr>
          <p:sp>
            <p:nvSpPr>
              <p:cNvPr id="28" name="AutoShape 26"/>
              <p:cNvSpPr>
                <a:spLocks noChangeArrowheads="1"/>
              </p:cNvSpPr>
              <p:nvPr/>
            </p:nvSpPr>
            <p:spPr bwMode="auto">
              <a:xfrm rot="20522085" flipH="1">
                <a:off x="1002" y="2542"/>
                <a:ext cx="432" cy="192"/>
              </a:xfrm>
              <a:prstGeom prst="rightArrow">
                <a:avLst>
                  <a:gd name="adj1" fmla="val 50000"/>
                  <a:gd name="adj2" fmla="val 56250"/>
                </a:avLst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AutoShape 27"/>
              <p:cNvSpPr>
                <a:spLocks noChangeArrowheads="1"/>
              </p:cNvSpPr>
              <p:nvPr/>
            </p:nvSpPr>
            <p:spPr bwMode="auto">
              <a:xfrm rot="16200000" flipH="1">
                <a:off x="72" y="3288"/>
                <a:ext cx="432" cy="192"/>
              </a:xfrm>
              <a:prstGeom prst="rightArrow">
                <a:avLst>
                  <a:gd name="adj1" fmla="val 50000"/>
                  <a:gd name="adj2" fmla="val 56250"/>
                </a:avLst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27" name="Picture 2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2" y="3617"/>
              <a:ext cx="202" cy="3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598488" y="3922713"/>
            <a:ext cx="1816100" cy="2097087"/>
            <a:chOff x="377" y="2615"/>
            <a:chExt cx="1144" cy="1321"/>
          </a:xfrm>
        </p:grpSpPr>
        <p:grpSp>
          <p:nvGrpSpPr>
            <p:cNvPr id="25" name="Group 30"/>
            <p:cNvGrpSpPr>
              <a:grpSpLocks/>
            </p:cNvGrpSpPr>
            <p:nvPr/>
          </p:nvGrpSpPr>
          <p:grpSpPr bwMode="auto">
            <a:xfrm>
              <a:off x="384" y="2615"/>
              <a:ext cx="1137" cy="937"/>
              <a:chOff x="384" y="2615"/>
              <a:chExt cx="1137" cy="937"/>
            </a:xfrm>
          </p:grpSpPr>
          <p:sp>
            <p:nvSpPr>
              <p:cNvPr id="33" name="AutoShape 31"/>
              <p:cNvSpPr>
                <a:spLocks noChangeArrowheads="1"/>
              </p:cNvSpPr>
              <p:nvPr/>
            </p:nvSpPr>
            <p:spPr bwMode="auto">
              <a:xfrm rot="20522085" flipH="1">
                <a:off x="1089" y="2615"/>
                <a:ext cx="432" cy="192"/>
              </a:xfrm>
              <a:prstGeom prst="rightArrow">
                <a:avLst>
                  <a:gd name="adj1" fmla="val 50000"/>
                  <a:gd name="adj2" fmla="val 56250"/>
                </a:avLst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AutoShape 32"/>
              <p:cNvSpPr>
                <a:spLocks noChangeArrowheads="1"/>
              </p:cNvSpPr>
              <p:nvPr/>
            </p:nvSpPr>
            <p:spPr bwMode="auto">
              <a:xfrm rot="16200000" flipH="1">
                <a:off x="264" y="3240"/>
                <a:ext cx="432" cy="192"/>
              </a:xfrm>
              <a:prstGeom prst="rightArrow">
                <a:avLst>
                  <a:gd name="adj1" fmla="val 50000"/>
                  <a:gd name="adj2" fmla="val 56250"/>
                </a:avLst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32" name="Picture 3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7" y="3617"/>
              <a:ext cx="202" cy="3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26" name="Group 34"/>
          <p:cNvGrpSpPr>
            <a:grpSpLocks/>
          </p:cNvGrpSpPr>
          <p:nvPr/>
        </p:nvGrpSpPr>
        <p:grpSpPr bwMode="auto">
          <a:xfrm>
            <a:off x="906463" y="4038600"/>
            <a:ext cx="1646237" cy="1981200"/>
            <a:chOff x="571" y="2688"/>
            <a:chExt cx="1037" cy="1248"/>
          </a:xfrm>
        </p:grpSpPr>
        <p:sp>
          <p:nvSpPr>
            <p:cNvPr id="36" name="AutoShape 35"/>
            <p:cNvSpPr>
              <a:spLocks noChangeArrowheads="1"/>
            </p:cNvSpPr>
            <p:nvPr/>
          </p:nvSpPr>
          <p:spPr bwMode="auto">
            <a:xfrm rot="16200000" flipH="1">
              <a:off x="456" y="3288"/>
              <a:ext cx="432" cy="192"/>
            </a:xfrm>
            <a:prstGeom prst="rightArrow">
              <a:avLst>
                <a:gd name="adj1" fmla="val 50000"/>
                <a:gd name="adj2" fmla="val 5625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AutoShape 36"/>
            <p:cNvSpPr>
              <a:spLocks noChangeArrowheads="1"/>
            </p:cNvSpPr>
            <p:nvPr/>
          </p:nvSpPr>
          <p:spPr bwMode="auto">
            <a:xfrm rot="20522085" flipH="1">
              <a:off x="1176" y="2688"/>
              <a:ext cx="432" cy="192"/>
            </a:xfrm>
            <a:prstGeom prst="rightArrow">
              <a:avLst>
                <a:gd name="adj1" fmla="val 50000"/>
                <a:gd name="adj2" fmla="val 5625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8" name="Picture 3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1" y="3617"/>
              <a:ext cx="202" cy="3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30" name="Group 38"/>
          <p:cNvGrpSpPr>
            <a:grpSpLocks/>
          </p:cNvGrpSpPr>
          <p:nvPr/>
        </p:nvGrpSpPr>
        <p:grpSpPr bwMode="auto">
          <a:xfrm>
            <a:off x="1203325" y="4152900"/>
            <a:ext cx="1485900" cy="1866900"/>
            <a:chOff x="758" y="2760"/>
            <a:chExt cx="936" cy="1176"/>
          </a:xfrm>
        </p:grpSpPr>
        <p:sp>
          <p:nvSpPr>
            <p:cNvPr id="40" name="AutoShape 39"/>
            <p:cNvSpPr>
              <a:spLocks noChangeArrowheads="1"/>
            </p:cNvSpPr>
            <p:nvPr/>
          </p:nvSpPr>
          <p:spPr bwMode="auto">
            <a:xfrm rot="16200000" flipH="1">
              <a:off x="648" y="3251"/>
              <a:ext cx="432" cy="192"/>
            </a:xfrm>
            <a:prstGeom prst="rightArrow">
              <a:avLst>
                <a:gd name="adj1" fmla="val 50000"/>
                <a:gd name="adj2" fmla="val 5625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AutoShape 40"/>
            <p:cNvSpPr>
              <a:spLocks noChangeArrowheads="1"/>
            </p:cNvSpPr>
            <p:nvPr/>
          </p:nvSpPr>
          <p:spPr bwMode="auto">
            <a:xfrm rot="20522085" flipH="1">
              <a:off x="1262" y="2760"/>
              <a:ext cx="432" cy="192"/>
            </a:xfrm>
            <a:prstGeom prst="rightArrow">
              <a:avLst>
                <a:gd name="adj1" fmla="val 50000"/>
                <a:gd name="adj2" fmla="val 5625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8" y="3617"/>
              <a:ext cx="202" cy="3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31" name="Group 42"/>
          <p:cNvGrpSpPr>
            <a:grpSpLocks/>
          </p:cNvGrpSpPr>
          <p:nvPr/>
        </p:nvGrpSpPr>
        <p:grpSpPr bwMode="auto">
          <a:xfrm>
            <a:off x="1508125" y="4268788"/>
            <a:ext cx="1319213" cy="1751012"/>
            <a:chOff x="950" y="2833"/>
            <a:chExt cx="831" cy="1103"/>
          </a:xfrm>
        </p:grpSpPr>
        <p:sp>
          <p:nvSpPr>
            <p:cNvPr id="44" name="AutoShape 43"/>
            <p:cNvSpPr>
              <a:spLocks noChangeArrowheads="1"/>
            </p:cNvSpPr>
            <p:nvPr/>
          </p:nvSpPr>
          <p:spPr bwMode="auto">
            <a:xfrm rot="16200000" flipH="1">
              <a:off x="840" y="3288"/>
              <a:ext cx="432" cy="192"/>
            </a:xfrm>
            <a:prstGeom prst="rightArrow">
              <a:avLst>
                <a:gd name="adj1" fmla="val 50000"/>
                <a:gd name="adj2" fmla="val 5625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AutoShape 44"/>
            <p:cNvSpPr>
              <a:spLocks noChangeArrowheads="1"/>
            </p:cNvSpPr>
            <p:nvPr/>
          </p:nvSpPr>
          <p:spPr bwMode="auto">
            <a:xfrm rot="20522085" flipH="1">
              <a:off x="1349" y="2833"/>
              <a:ext cx="432" cy="192"/>
            </a:xfrm>
            <a:prstGeom prst="rightArrow">
              <a:avLst>
                <a:gd name="adj1" fmla="val 50000"/>
                <a:gd name="adj2" fmla="val 5625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50" y="3617"/>
              <a:ext cx="202" cy="3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47" name="AutoShape 46"/>
          <p:cNvSpPr>
            <a:spLocks noChangeArrowheads="1"/>
          </p:cNvSpPr>
          <p:nvPr/>
        </p:nvSpPr>
        <p:spPr bwMode="auto">
          <a:xfrm rot="1926376">
            <a:off x="4459288" y="2163763"/>
            <a:ext cx="838200" cy="381000"/>
          </a:xfrm>
          <a:prstGeom prst="leftRightArrow">
            <a:avLst>
              <a:gd name="adj1" fmla="val 50000"/>
              <a:gd name="adj2" fmla="val 4400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AutoShape 47"/>
          <p:cNvSpPr>
            <a:spLocks noChangeArrowheads="1"/>
          </p:cNvSpPr>
          <p:nvPr/>
        </p:nvSpPr>
        <p:spPr bwMode="auto">
          <a:xfrm rot="1127843">
            <a:off x="6680200" y="2522538"/>
            <a:ext cx="685800" cy="304800"/>
          </a:xfrm>
          <a:prstGeom prst="rightArrow">
            <a:avLst>
              <a:gd name="adj1" fmla="val 50000"/>
              <a:gd name="adj2" fmla="val 5625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AutoShape 48"/>
          <p:cNvSpPr>
            <a:spLocks noChangeArrowheads="1"/>
          </p:cNvSpPr>
          <p:nvPr/>
        </p:nvSpPr>
        <p:spPr bwMode="auto">
          <a:xfrm rot="17869182">
            <a:off x="4691063" y="3178175"/>
            <a:ext cx="685800" cy="304800"/>
          </a:xfrm>
          <a:prstGeom prst="rightArrow">
            <a:avLst>
              <a:gd name="adj1" fmla="val 50000"/>
              <a:gd name="adj2" fmla="val 5625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AutoShape 49"/>
          <p:cNvSpPr>
            <a:spLocks noChangeArrowheads="1"/>
          </p:cNvSpPr>
          <p:nvPr/>
        </p:nvSpPr>
        <p:spPr bwMode="auto">
          <a:xfrm rot="13348433">
            <a:off x="4916488" y="4983163"/>
            <a:ext cx="685800" cy="304800"/>
          </a:xfrm>
          <a:prstGeom prst="rightArrow">
            <a:avLst>
              <a:gd name="adj1" fmla="val 50000"/>
              <a:gd name="adj2" fmla="val 5625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AutoShape 50"/>
          <p:cNvSpPr>
            <a:spLocks noChangeArrowheads="1"/>
          </p:cNvSpPr>
          <p:nvPr/>
        </p:nvSpPr>
        <p:spPr bwMode="auto">
          <a:xfrm rot="9318506">
            <a:off x="6745288" y="5287963"/>
            <a:ext cx="685800" cy="304800"/>
          </a:xfrm>
          <a:prstGeom prst="rightArrow">
            <a:avLst>
              <a:gd name="adj1" fmla="val 50000"/>
              <a:gd name="adj2" fmla="val 5625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AutoShape 51"/>
          <p:cNvSpPr>
            <a:spLocks noChangeArrowheads="1"/>
          </p:cNvSpPr>
          <p:nvPr/>
        </p:nvSpPr>
        <p:spPr bwMode="auto">
          <a:xfrm rot="5400000">
            <a:off x="7621588" y="3954463"/>
            <a:ext cx="685800" cy="304800"/>
          </a:xfrm>
          <a:prstGeom prst="rightArrow">
            <a:avLst>
              <a:gd name="adj1" fmla="val 50000"/>
              <a:gd name="adj2" fmla="val 5625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AutoShape 52"/>
          <p:cNvSpPr>
            <a:spLocks noChangeArrowheads="1"/>
          </p:cNvSpPr>
          <p:nvPr/>
        </p:nvSpPr>
        <p:spPr bwMode="auto">
          <a:xfrm>
            <a:off x="1897063" y="2009775"/>
            <a:ext cx="685800" cy="304800"/>
          </a:xfrm>
          <a:prstGeom prst="rightArrow">
            <a:avLst>
              <a:gd name="adj1" fmla="val 50000"/>
              <a:gd name="adj2" fmla="val 5625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5" name="Group 53"/>
          <p:cNvGrpSpPr>
            <a:grpSpLocks/>
          </p:cNvGrpSpPr>
          <p:nvPr/>
        </p:nvGrpSpPr>
        <p:grpSpPr bwMode="auto">
          <a:xfrm>
            <a:off x="290513" y="5524500"/>
            <a:ext cx="1524000" cy="495300"/>
            <a:chOff x="183" y="3624"/>
            <a:chExt cx="960" cy="312"/>
          </a:xfrm>
        </p:grpSpPr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183" y="3625"/>
              <a:ext cx="960" cy="311"/>
            </a:xfrm>
            <a:prstGeom prst="rect">
              <a:avLst/>
            </a:prstGeom>
            <a:solidFill>
              <a:schemeClr val="tx1"/>
            </a:solidFill>
            <a:ln w="571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183" y="3624"/>
              <a:ext cx="183" cy="72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>
              <a:off x="378" y="3624"/>
              <a:ext cx="183" cy="72"/>
            </a:xfrm>
            <a:prstGeom prst="rect">
              <a:avLst/>
            </a:prstGeom>
            <a:solidFill>
              <a:schemeClr val="folHlink"/>
            </a:solidFill>
            <a:ln w="12700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573" y="3624"/>
              <a:ext cx="183" cy="72"/>
            </a:xfrm>
            <a:prstGeom prst="rect">
              <a:avLst/>
            </a:prstGeom>
            <a:solidFill>
              <a:srgbClr val="FFFF66"/>
            </a:solidFill>
            <a:ln w="12700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>
              <a:off x="766" y="3624"/>
              <a:ext cx="184" cy="72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960" y="3624"/>
              <a:ext cx="183" cy="72"/>
            </a:xfrm>
            <a:prstGeom prst="rect">
              <a:avLst/>
            </a:prstGeom>
            <a:solidFill>
              <a:schemeClr val="folHlink"/>
            </a:solidFill>
            <a:ln w="12700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Rectangle 60"/>
            <p:cNvSpPr>
              <a:spLocks noChangeArrowheads="1"/>
            </p:cNvSpPr>
            <p:nvPr/>
          </p:nvSpPr>
          <p:spPr bwMode="auto">
            <a:xfrm>
              <a:off x="183" y="3702"/>
              <a:ext cx="183" cy="73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>
              <a:off x="378" y="3702"/>
              <a:ext cx="183" cy="73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>
              <a:off x="573" y="3702"/>
              <a:ext cx="183" cy="73"/>
            </a:xfrm>
            <a:prstGeom prst="rect">
              <a:avLst/>
            </a:prstGeom>
            <a:solidFill>
              <a:srgbClr val="FFFF66"/>
            </a:solidFill>
            <a:ln w="12700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766" y="3702"/>
              <a:ext cx="184" cy="73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Rectangle 64"/>
            <p:cNvSpPr>
              <a:spLocks noChangeArrowheads="1"/>
            </p:cNvSpPr>
            <p:nvPr/>
          </p:nvSpPr>
          <p:spPr bwMode="auto">
            <a:xfrm>
              <a:off x="960" y="3702"/>
              <a:ext cx="183" cy="73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183" y="3781"/>
              <a:ext cx="183" cy="73"/>
            </a:xfrm>
            <a:prstGeom prst="rect">
              <a:avLst/>
            </a:prstGeom>
            <a:solidFill>
              <a:srgbClr val="FFFF66"/>
            </a:solidFill>
            <a:ln w="12700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378" y="3781"/>
              <a:ext cx="183" cy="73"/>
            </a:xfrm>
            <a:prstGeom prst="rect">
              <a:avLst/>
            </a:prstGeom>
            <a:solidFill>
              <a:srgbClr val="FFFF66"/>
            </a:solidFill>
            <a:ln w="12700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Rectangle 67"/>
            <p:cNvSpPr>
              <a:spLocks noChangeArrowheads="1"/>
            </p:cNvSpPr>
            <p:nvPr/>
          </p:nvSpPr>
          <p:spPr bwMode="auto">
            <a:xfrm>
              <a:off x="573" y="3781"/>
              <a:ext cx="183" cy="73"/>
            </a:xfrm>
            <a:prstGeom prst="rect">
              <a:avLst/>
            </a:prstGeom>
            <a:solidFill>
              <a:srgbClr val="FFFF66"/>
            </a:solidFill>
            <a:ln w="12700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766" y="3781"/>
              <a:ext cx="184" cy="73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960" y="3781"/>
              <a:ext cx="183" cy="73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Rectangle 70"/>
            <p:cNvSpPr>
              <a:spLocks noChangeArrowheads="1"/>
            </p:cNvSpPr>
            <p:nvPr/>
          </p:nvSpPr>
          <p:spPr bwMode="auto">
            <a:xfrm>
              <a:off x="183" y="3860"/>
              <a:ext cx="183" cy="72"/>
            </a:xfrm>
            <a:prstGeom prst="rect">
              <a:avLst/>
            </a:prstGeom>
            <a:solidFill>
              <a:schemeClr val="folHlink"/>
            </a:solidFill>
            <a:ln w="12700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Rectangle 71"/>
            <p:cNvSpPr>
              <a:spLocks noChangeArrowheads="1"/>
            </p:cNvSpPr>
            <p:nvPr/>
          </p:nvSpPr>
          <p:spPr bwMode="auto">
            <a:xfrm>
              <a:off x="378" y="3860"/>
              <a:ext cx="183" cy="72"/>
            </a:xfrm>
            <a:prstGeom prst="rect">
              <a:avLst/>
            </a:prstGeom>
            <a:solidFill>
              <a:srgbClr val="FFFF66"/>
            </a:solidFill>
            <a:ln w="12700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Rectangle 72"/>
            <p:cNvSpPr>
              <a:spLocks noChangeArrowheads="1"/>
            </p:cNvSpPr>
            <p:nvPr/>
          </p:nvSpPr>
          <p:spPr bwMode="auto">
            <a:xfrm>
              <a:off x="573" y="3860"/>
              <a:ext cx="183" cy="72"/>
            </a:xfrm>
            <a:prstGeom prst="rect">
              <a:avLst/>
            </a:prstGeom>
            <a:solidFill>
              <a:srgbClr val="FFFF66"/>
            </a:solidFill>
            <a:ln w="12700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Rectangle 73"/>
            <p:cNvSpPr>
              <a:spLocks noChangeArrowheads="1"/>
            </p:cNvSpPr>
            <p:nvPr/>
          </p:nvSpPr>
          <p:spPr bwMode="auto">
            <a:xfrm>
              <a:off x="766" y="3860"/>
              <a:ext cx="184" cy="72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Rectangle 74"/>
            <p:cNvSpPr>
              <a:spLocks noChangeArrowheads="1"/>
            </p:cNvSpPr>
            <p:nvPr/>
          </p:nvSpPr>
          <p:spPr bwMode="auto">
            <a:xfrm>
              <a:off x="960" y="3860"/>
              <a:ext cx="183" cy="72"/>
            </a:xfrm>
            <a:prstGeom prst="rect">
              <a:avLst/>
            </a:prstGeom>
            <a:solidFill>
              <a:schemeClr val="folHlink"/>
            </a:solidFill>
            <a:ln w="12700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" name="Text Box 4"/>
          <p:cNvSpPr txBox="1">
            <a:spLocks noChangeArrowheads="1"/>
          </p:cNvSpPr>
          <p:nvPr/>
        </p:nvSpPr>
        <p:spPr bwMode="auto">
          <a:xfrm>
            <a:off x="0" y="7620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FFCC"/>
                </a:solidFill>
              </a:rPr>
              <a:t>ATLANTIS General Description (Beth Fulton, CSIRO)</a:t>
            </a:r>
            <a:endParaRPr lang="en-US" sz="3200" dirty="0">
              <a:solidFill>
                <a:srgbClr val="FFFFCC"/>
              </a:solidFill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B_balanced.png"/>
          <p:cNvPicPr>
            <a:picLocks noChangeAspect="1"/>
          </p:cNvPicPr>
          <p:nvPr/>
        </p:nvPicPr>
        <p:blipFill>
          <a:blip r:embed="rId2" cstate="print"/>
          <a:srcRect t="4444" r="7500" b="15556"/>
          <a:stretch>
            <a:fillRect/>
          </a:stretch>
        </p:blipFill>
        <p:spPr>
          <a:xfrm>
            <a:off x="0" y="541638"/>
            <a:ext cx="9144000" cy="5931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B_balanced_fishery.png"/>
          <p:cNvPicPr>
            <a:picLocks noChangeAspect="1"/>
          </p:cNvPicPr>
          <p:nvPr/>
        </p:nvPicPr>
        <p:blipFill>
          <a:blip r:embed="rId2" cstate="print"/>
          <a:srcRect t="4444" r="7500" b="15556"/>
          <a:stretch>
            <a:fillRect/>
          </a:stretch>
        </p:blipFill>
        <p:spPr>
          <a:xfrm>
            <a:off x="-1" y="545756"/>
            <a:ext cx="9144001" cy="59312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B_balanced_forage_predprey.png"/>
          <p:cNvPicPr>
            <a:picLocks noChangeAspect="1"/>
          </p:cNvPicPr>
          <p:nvPr/>
        </p:nvPicPr>
        <p:blipFill>
          <a:blip r:embed="rId2" cstate="print"/>
          <a:srcRect t="4444" r="7500" b="15556"/>
          <a:stretch>
            <a:fillRect/>
          </a:stretch>
        </p:blipFill>
        <p:spPr>
          <a:xfrm>
            <a:off x="0" y="545757"/>
            <a:ext cx="9144000" cy="5931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WSpring2000_label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14800" y="1066800"/>
            <a:ext cx="3581400" cy="2286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5"/>
          <p:cNvSpPr txBox="1">
            <a:spLocks noChangeArrowheads="1"/>
          </p:cNvSpPr>
          <p:nvPr/>
        </p:nvSpPr>
        <p:spPr>
          <a:xfrm>
            <a:off x="228600" y="274638"/>
            <a:ext cx="2514600" cy="868362"/>
          </a:xfrm>
          <a:prstGeom prst="rect">
            <a:avLst/>
          </a:prstGeom>
          <a:noFill/>
          <a:ln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Northeast Shelf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WSpring2000_labels_zoom.png"/>
          <p:cNvPicPr>
            <a:picLocks noChangeAspect="1"/>
          </p:cNvPicPr>
          <p:nvPr/>
        </p:nvPicPr>
        <p:blipFill>
          <a:blip r:embed="rId2" cstate="print"/>
          <a:srcRect l="43333" t="16667" r="5023" b="51111"/>
          <a:stretch>
            <a:fillRect/>
          </a:stretch>
        </p:blipFill>
        <p:spPr>
          <a:xfrm>
            <a:off x="76200" y="609600"/>
            <a:ext cx="8915400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FWSpring2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43800" y="3048000"/>
            <a:ext cx="1600200" cy="1600200"/>
          </a:xfrm>
          <a:prstGeom prst="rect">
            <a:avLst/>
          </a:prstGeom>
        </p:spPr>
      </p:pic>
      <p:pic>
        <p:nvPicPr>
          <p:cNvPr id="27" name="Picture 26" descr="FWSpring20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5181600"/>
            <a:ext cx="1600200" cy="1600200"/>
          </a:xfrm>
          <a:prstGeom prst="rect">
            <a:avLst/>
          </a:prstGeom>
        </p:spPr>
      </p:pic>
      <p:pic>
        <p:nvPicPr>
          <p:cNvPr id="26" name="Picture 25" descr="FWSpring200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5181600"/>
            <a:ext cx="1600200" cy="1600200"/>
          </a:xfrm>
          <a:prstGeom prst="rect">
            <a:avLst/>
          </a:prstGeom>
        </p:spPr>
      </p:pic>
      <p:pic>
        <p:nvPicPr>
          <p:cNvPr id="20" name="Picture 19" descr="FWSpring198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43800" y="952500"/>
            <a:ext cx="1600200" cy="1600200"/>
          </a:xfrm>
          <a:prstGeom prst="rect">
            <a:avLst/>
          </a:prstGeom>
        </p:spPr>
      </p:pic>
      <p:pic>
        <p:nvPicPr>
          <p:cNvPr id="2" name="Picture 1" descr="FWFall197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" y="152400"/>
            <a:ext cx="1600200" cy="1600200"/>
          </a:xfrm>
          <a:prstGeom prst="rect">
            <a:avLst/>
          </a:prstGeom>
        </p:spPr>
      </p:pic>
      <p:pic>
        <p:nvPicPr>
          <p:cNvPr id="3" name="Picture 2" descr="FWFall198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152400"/>
            <a:ext cx="1600200" cy="1600200"/>
          </a:xfrm>
          <a:prstGeom prst="rect">
            <a:avLst/>
          </a:prstGeom>
        </p:spPr>
      </p:pic>
      <p:pic>
        <p:nvPicPr>
          <p:cNvPr id="4" name="Picture 3" descr="FWFall198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19800" y="152400"/>
            <a:ext cx="1600200" cy="1600200"/>
          </a:xfrm>
          <a:prstGeom prst="rect">
            <a:avLst/>
          </a:prstGeom>
        </p:spPr>
      </p:pic>
      <p:pic>
        <p:nvPicPr>
          <p:cNvPr id="5" name="Picture 4" descr="FWFall199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" y="2286000"/>
            <a:ext cx="1600200" cy="1600200"/>
          </a:xfrm>
          <a:prstGeom prst="rect">
            <a:avLst/>
          </a:prstGeom>
        </p:spPr>
      </p:pic>
      <p:pic>
        <p:nvPicPr>
          <p:cNvPr id="6" name="Picture 5" descr="FWFall199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48000" y="2286000"/>
            <a:ext cx="1600200" cy="1600200"/>
          </a:xfrm>
          <a:prstGeom prst="rect">
            <a:avLst/>
          </a:prstGeom>
        </p:spPr>
      </p:pic>
      <p:pic>
        <p:nvPicPr>
          <p:cNvPr id="7" name="Picture 6" descr="FWFall200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19800" y="2286000"/>
            <a:ext cx="1600200" cy="1600200"/>
          </a:xfrm>
          <a:prstGeom prst="rect">
            <a:avLst/>
          </a:prstGeom>
        </p:spPr>
      </p:pic>
      <p:pic>
        <p:nvPicPr>
          <p:cNvPr id="8" name="Picture 7" descr="FWFall200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" y="4419600"/>
            <a:ext cx="1600200" cy="1600200"/>
          </a:xfrm>
          <a:prstGeom prst="rect">
            <a:avLst/>
          </a:prstGeom>
        </p:spPr>
      </p:pic>
      <p:pic>
        <p:nvPicPr>
          <p:cNvPr id="9" name="Picture 8" descr="FWFall201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048000" y="4419600"/>
            <a:ext cx="1600200" cy="1600200"/>
          </a:xfrm>
          <a:prstGeom prst="rect">
            <a:avLst/>
          </a:prstGeom>
        </p:spPr>
      </p:pic>
      <p:pic>
        <p:nvPicPr>
          <p:cNvPr id="21" name="Picture 20" descr="FWSpring1990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600200" y="3048000"/>
            <a:ext cx="1600200" cy="1600200"/>
          </a:xfrm>
          <a:prstGeom prst="rect">
            <a:avLst/>
          </a:prstGeom>
        </p:spPr>
      </p:pic>
      <p:pic>
        <p:nvPicPr>
          <p:cNvPr id="22" name="Picture 21" descr="FWSpring199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572000" y="3048000"/>
            <a:ext cx="1600200" cy="1600200"/>
          </a:xfrm>
          <a:prstGeom prst="rect">
            <a:avLst/>
          </a:prstGeom>
        </p:spPr>
      </p:pic>
      <p:pic>
        <p:nvPicPr>
          <p:cNvPr id="24" name="Picture 23" descr="FWSpring1980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572000" y="952500"/>
            <a:ext cx="1600200" cy="1600200"/>
          </a:xfrm>
          <a:prstGeom prst="rect">
            <a:avLst/>
          </a:prstGeom>
        </p:spPr>
      </p:pic>
      <p:pic>
        <p:nvPicPr>
          <p:cNvPr id="25" name="Picture 24" descr="FWSpring1975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600200" y="952500"/>
            <a:ext cx="1600200" cy="1600200"/>
          </a:xfrm>
          <a:prstGeom prst="rect">
            <a:avLst/>
          </a:prstGeom>
        </p:spPr>
      </p:pic>
      <p:sp>
        <p:nvSpPr>
          <p:cNvPr id="33" name="Title 4"/>
          <p:cNvSpPr txBox="1">
            <a:spLocks/>
          </p:cNvSpPr>
          <p:nvPr/>
        </p:nvSpPr>
        <p:spPr>
          <a:xfrm>
            <a:off x="6400800" y="4800600"/>
            <a:ext cx="2438400" cy="1752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Changes from 40+ Years data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Spring and Fall each year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Bridges from single species </a:t>
            </a:r>
            <a:r>
              <a:rPr lang="en-US" dirty="0" smtClean="0">
                <a:sym typeface="Wingdings" pitchFamily="2" charset="2"/>
              </a:rPr>
              <a:t> multispecies </a:t>
            </a:r>
            <a:br>
              <a:rPr lang="en-US" dirty="0" smtClean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ym typeface="Wingdings" pitchFamily="2" charset="2"/>
              </a:rPr>
              <a:t>Including species interactions to support forage management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92313"/>
            <a:ext cx="6858000" cy="4567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921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Food web models partition mortality</a:t>
            </a:r>
          </a:p>
        </p:txBody>
      </p:sp>
      <p:pic>
        <p:nvPicPr>
          <p:cNvPr id="92164" name="Picture 4" descr="halibutdo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295400"/>
            <a:ext cx="12954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5" name="Picture 5" descr="walpolp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295400"/>
            <a:ext cx="914400" cy="646113"/>
          </a:xfrm>
          <a:prstGeom prst="rect">
            <a:avLst/>
          </a:prstGeom>
          <a:noFill/>
        </p:spPr>
      </p:pic>
      <p:pic>
        <p:nvPicPr>
          <p:cNvPr id="92166" name="Picture 6" descr="berryteuthto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7238" y="1295400"/>
            <a:ext cx="944562" cy="703263"/>
          </a:xfrm>
          <a:prstGeom prst="rect">
            <a:avLst/>
          </a:prstGeom>
          <a:noFill/>
        </p:spPr>
      </p:pic>
      <p:pic>
        <p:nvPicPr>
          <p:cNvPr id="92167" name="Picture 7" descr="rajarhdor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25600" y="1219200"/>
            <a:ext cx="1041400" cy="781050"/>
          </a:xfrm>
          <a:prstGeom prst="rect">
            <a:avLst/>
          </a:prstGeom>
          <a:noFill/>
        </p:spPr>
      </p:pic>
      <p:sp>
        <p:nvSpPr>
          <p:cNvPr id="92168" name="Line 8"/>
          <p:cNvSpPr>
            <a:spLocks noChangeShapeType="1"/>
          </p:cNvSpPr>
          <p:nvPr/>
        </p:nvSpPr>
        <p:spPr bwMode="auto">
          <a:xfrm>
            <a:off x="4267200" y="1066800"/>
            <a:ext cx="0" cy="54864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2169" name="Text Box 9"/>
          <p:cNvSpPr txBox="1">
            <a:spLocks noChangeArrowheads="1"/>
          </p:cNvSpPr>
          <p:nvPr/>
        </p:nvSpPr>
        <p:spPr bwMode="auto">
          <a:xfrm>
            <a:off x="6858000" y="2667000"/>
            <a:ext cx="2133600" cy="1373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smtClean="0">
                <a:solidFill>
                  <a:srgbClr val="FFFFFF"/>
                </a:solidFill>
              </a:rPr>
              <a:t>If Pred &gt; F,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smtClean="0">
                <a:solidFill>
                  <a:srgbClr val="FFFFFF"/>
                </a:solidFill>
              </a:rPr>
              <a:t>Re-evaluate constant M</a:t>
            </a:r>
          </a:p>
        </p:txBody>
      </p:sp>
      <p:sp>
        <p:nvSpPr>
          <p:cNvPr id="92170" name="Text Box 10"/>
          <p:cNvSpPr txBox="1">
            <a:spLocks noChangeArrowheads="1"/>
          </p:cNvSpPr>
          <p:nvPr/>
        </p:nvSpPr>
        <p:spPr bwMode="auto">
          <a:xfrm rot="-5400000">
            <a:off x="-1344613" y="3767138"/>
            <a:ext cx="3908425" cy="457200"/>
          </a:xfrm>
          <a:prstGeom prst="rect">
            <a:avLst/>
          </a:prstGeom>
          <a:solidFill>
            <a:srgbClr val="0000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</a:rPr>
              <a:t>Proportion of total mortality</a:t>
            </a:r>
          </a:p>
        </p:txBody>
      </p:sp>
      <p:sp>
        <p:nvSpPr>
          <p:cNvPr id="92171" name="Text Box 11"/>
          <p:cNvSpPr txBox="1">
            <a:spLocks noChangeArrowheads="1"/>
          </p:cNvSpPr>
          <p:nvPr/>
        </p:nvSpPr>
        <p:spPr bwMode="auto">
          <a:xfrm>
            <a:off x="1965325" y="4529138"/>
            <a:ext cx="3429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92172" name="Text Box 12"/>
          <p:cNvSpPr txBox="1">
            <a:spLocks noChangeArrowheads="1"/>
          </p:cNvSpPr>
          <p:nvPr/>
        </p:nvSpPr>
        <p:spPr bwMode="auto">
          <a:xfrm>
            <a:off x="1752600" y="3200400"/>
            <a:ext cx="7905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</a:rPr>
              <a:t>Pred</a:t>
            </a:r>
          </a:p>
        </p:txBody>
      </p:sp>
      <p:sp>
        <p:nvSpPr>
          <p:cNvPr id="92173" name="Text Box 13"/>
          <p:cNvSpPr txBox="1">
            <a:spLocks noChangeArrowheads="1"/>
          </p:cNvSpPr>
          <p:nvPr/>
        </p:nvSpPr>
        <p:spPr bwMode="auto">
          <a:xfrm>
            <a:off x="7245350" y="6510338"/>
            <a:ext cx="18986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err="1" smtClean="0">
                <a:solidFill>
                  <a:srgbClr val="BBE0E3"/>
                </a:solidFill>
              </a:rPr>
              <a:t>Gaichas</a:t>
            </a:r>
            <a:r>
              <a:rPr lang="en-US" sz="1600" i="1" dirty="0" smtClean="0">
                <a:solidFill>
                  <a:srgbClr val="BBE0E3"/>
                </a:solidFill>
              </a:rPr>
              <a:t> et al.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8" grpId="0" animBg="1"/>
      <p:bldP spid="9216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t="48872" b="-776"/>
          <a:stretch>
            <a:fillRect/>
          </a:stretch>
        </p:blipFill>
        <p:spPr bwMode="auto">
          <a:xfrm>
            <a:off x="0" y="0"/>
            <a:ext cx="54673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 t="50422"/>
          <a:stretch>
            <a:fillRect/>
          </a:stretch>
        </p:blipFill>
        <p:spPr bwMode="auto">
          <a:xfrm>
            <a:off x="3648075" y="3505200"/>
            <a:ext cx="54959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28600" y="5029200"/>
            <a:ext cx="3581400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chemeClr val="tx2"/>
                </a:solidFill>
              </a:rPr>
              <a:t>Link et al. 2008. The Northeast U.S. continental shelf Energy Modeling and Analysis exercise (EMAX): Ecological network model development and basic ecosystem metrics. Journal of Marine Systems 74: 453-474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172200" y="207932"/>
            <a:ext cx="1785039" cy="1697068"/>
            <a:chOff x="6172200" y="207932"/>
            <a:chExt cx="1785039" cy="1697068"/>
          </a:xfrm>
        </p:grpSpPr>
        <p:sp>
          <p:nvSpPr>
            <p:cNvPr id="6" name="Rectangle 5"/>
            <p:cNvSpPr/>
            <p:nvPr/>
          </p:nvSpPr>
          <p:spPr>
            <a:xfrm>
              <a:off x="6172200" y="381000"/>
              <a:ext cx="381000" cy="381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72200" y="9144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172200" y="1447800"/>
              <a:ext cx="381000" cy="381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53200" y="207932"/>
              <a:ext cx="1404039" cy="1697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 smtClean="0"/>
                <a:t>Fishing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 smtClean="0"/>
                <a:t>Predation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 smtClean="0"/>
                <a:t>Other</a:t>
              </a:r>
              <a:endParaRPr lang="en-US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Current state of ecosystem models and data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Bridges from single species </a:t>
            </a:r>
            <a:r>
              <a:rPr lang="en-US" dirty="0" smtClean="0">
                <a:sym typeface="Wingdings" pitchFamily="2" charset="2"/>
              </a:rPr>
              <a:t> multispecies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ym typeface="Wingdings" pitchFamily="2" charset="2"/>
              </a:rPr>
              <a:t>Other approaches (e.g. functional groups)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ym typeface="Wingdings" pitchFamily="2" charset="2"/>
              </a:rPr>
              <a:t>Changes in the ecosystem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ym typeface="Wingdings" pitchFamily="2" charset="2"/>
              </a:rPr>
              <a:t>Information needs for forage species </a:t>
            </a:r>
            <a:endParaRPr lang="en-US" dirty="0" smtClean="0"/>
          </a:p>
          <a:p>
            <a:pPr>
              <a:lnSpc>
                <a:spcPct val="150000"/>
              </a:lnSpc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381000"/>
            <a:ext cx="4038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Predation in </a:t>
            </a:r>
            <a:r>
              <a:rPr lang="en-US" dirty="0" smtClean="0"/>
              <a:t>herring </a:t>
            </a:r>
            <a:r>
              <a:rPr lang="en-US" dirty="0" smtClean="0"/>
              <a:t>assessments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52400" y="1639134"/>
            <a:ext cx="4114800" cy="5142666"/>
            <a:chOff x="152400" y="1639134"/>
            <a:chExt cx="4114800" cy="5142666"/>
          </a:xfrm>
        </p:grpSpPr>
        <p:pic>
          <p:nvPicPr>
            <p:cNvPr id="5222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" y="1639134"/>
              <a:ext cx="4114800" cy="2628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2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" y="4153734"/>
              <a:ext cx="4114800" cy="2628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1371600" y="1295400"/>
            <a:ext cx="1913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chemeClr val="tx2"/>
                </a:solidFill>
              </a:rPr>
              <a:t>Overholtz</a:t>
            </a:r>
            <a:r>
              <a:rPr lang="en-US" sz="1600" i="1" dirty="0" smtClean="0">
                <a:solidFill>
                  <a:schemeClr val="tx2"/>
                </a:solidFill>
              </a:rPr>
              <a:t> et al. 2008</a:t>
            </a:r>
            <a:endParaRPr lang="en-US" sz="1600" i="1" dirty="0">
              <a:solidFill>
                <a:schemeClr val="tx2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419599" y="149826"/>
            <a:ext cx="4648201" cy="6708174"/>
            <a:chOff x="4419599" y="149826"/>
            <a:chExt cx="4648201" cy="6708174"/>
          </a:xfrm>
        </p:grpSpPr>
        <p:grpSp>
          <p:nvGrpSpPr>
            <p:cNvPr id="6" name="Group 5"/>
            <p:cNvGrpSpPr/>
            <p:nvPr/>
          </p:nvGrpSpPr>
          <p:grpSpPr>
            <a:xfrm>
              <a:off x="4419599" y="149826"/>
              <a:ext cx="4648201" cy="6708174"/>
              <a:chOff x="4267199" y="149826"/>
              <a:chExt cx="4648201" cy="6708174"/>
            </a:xfrm>
          </p:grpSpPr>
          <p:pic>
            <p:nvPicPr>
              <p:cNvPr id="52226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b="5556"/>
              <a:stretch>
                <a:fillRect/>
              </a:stretch>
            </p:blipFill>
            <p:spPr bwMode="auto">
              <a:xfrm>
                <a:off x="4800600" y="2971800"/>
                <a:ext cx="4114800" cy="3886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227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267199" y="149826"/>
                <a:ext cx="4524771" cy="3355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6278541" y="152400"/>
              <a:ext cx="17224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 smtClean="0">
                  <a:solidFill>
                    <a:schemeClr val="tx2"/>
                  </a:solidFill>
                </a:rPr>
                <a:t>Deroba</a:t>
              </a:r>
              <a:r>
                <a:rPr lang="en-US" sz="1600" i="1" dirty="0" smtClean="0">
                  <a:solidFill>
                    <a:schemeClr val="tx2"/>
                  </a:solidFill>
                </a:rPr>
                <a:t> et al. 2012</a:t>
              </a:r>
              <a:endParaRPr lang="en-US" sz="1600" i="1" dirty="0">
                <a:solidFill>
                  <a:schemeClr val="tx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381000" y="381000"/>
            <a:ext cx="8229600" cy="533400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Predation in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multispecies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models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28600" y="6367046"/>
            <a:ext cx="16002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chemeClr val="tx2"/>
                </a:solidFill>
              </a:rPr>
              <a:t>Tyrell et al. 2008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6200" y="1447800"/>
            <a:ext cx="4450081" cy="4267200"/>
            <a:chOff x="76200" y="1447800"/>
            <a:chExt cx="4450081" cy="4267200"/>
          </a:xfrm>
        </p:grpSpPr>
        <p:pic>
          <p:nvPicPr>
            <p:cNvPr id="532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200" y="1447800"/>
              <a:ext cx="4450081" cy="426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2971800" y="1639669"/>
              <a:ext cx="1143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Mortality of herring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71800" y="3657600"/>
              <a:ext cx="1295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Mortality of mackerel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 r="51076" b="31424"/>
          <a:stretch>
            <a:fillRect/>
          </a:stretch>
        </p:blipFill>
        <p:spPr bwMode="auto">
          <a:xfrm>
            <a:off x="4724400" y="1143000"/>
            <a:ext cx="4267200" cy="5610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l="59060" t="36702" r="22820" b="44946"/>
          <a:stretch>
            <a:fillRect/>
          </a:stretch>
        </p:blipFill>
        <p:spPr bwMode="auto">
          <a:xfrm>
            <a:off x="7315200" y="3886200"/>
            <a:ext cx="152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410200" y="13716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Consumption by dogfish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0" y="38862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Consumption by silver hake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An intermediate-complexity tactical ecosystem assessment tool combines:</a:t>
            </a:r>
            <a:endParaRPr lang="en-US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4040188" cy="639762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Standard stock assessment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Structured population dynamics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Statistical parameter estimation using multiple data sources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Biological reference points and stock status for management</a:t>
            </a:r>
            <a:endParaRPr lang="en-US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Ecosystem considerations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Species interactions and  tradeoffs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Environmental effects on key population processes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Populations and fisheries in space</a:t>
            </a:r>
          </a:p>
          <a:p>
            <a:endParaRPr lang="en-US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 WITHOUT requiring time machines, expensive new surveys, or supercomputers</a:t>
            </a:r>
          </a:p>
          <a:p>
            <a:endParaRPr lang="en-US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coRegions_98_07_and_StatAreas"/>
          <p:cNvPicPr>
            <a:picLocks noChangeAspect="1" noChangeArrowheads="1"/>
          </p:cNvPicPr>
          <p:nvPr/>
        </p:nvPicPr>
        <p:blipFill>
          <a:blip r:embed="rId2" cstate="print"/>
          <a:srcRect r="5455" b="8080"/>
          <a:stretch>
            <a:fillRect/>
          </a:stretch>
        </p:blipFill>
        <p:spPr bwMode="auto">
          <a:xfrm>
            <a:off x="5181600" y="3390503"/>
            <a:ext cx="3962400" cy="3467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new model (codename Hydra)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51054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Multispecies: fish and commercial invertebrates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Estimates predation mortality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Spatial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Size structured</a:t>
            </a:r>
          </a:p>
          <a:p>
            <a:r>
              <a:rPr lang="en-US" dirty="0">
                <a:solidFill>
                  <a:srgbClr val="002060"/>
                </a:solidFill>
              </a:rPr>
              <a:t>R</a:t>
            </a:r>
            <a:r>
              <a:rPr lang="en-US" dirty="0" smtClean="0">
                <a:solidFill>
                  <a:srgbClr val="002060"/>
                </a:solidFill>
              </a:rPr>
              <a:t>eproductive biology emphasis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Environmental covariates on growth, maturity, fecundity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Likelihood (or Bayesian) parameter estimation in ADMB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447800"/>
            <a:ext cx="3279177" cy="2180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ym typeface="Wingdings" pitchFamily="2" charset="2"/>
              </a:rPr>
              <a:t>Other approaches </a:t>
            </a:r>
            <a:br>
              <a:rPr lang="en-US" dirty="0" smtClean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ym typeface="Wingdings" pitchFamily="2" charset="2"/>
              </a:rPr>
              <a:t>Management at the level of functional groups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Comparative ecosystem modeling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546225"/>
            <a:ext cx="4876800" cy="5083175"/>
          </a:xfrm>
        </p:spPr>
        <p:txBody>
          <a:bodyPr>
            <a:normAutofit/>
          </a:bodyPr>
          <a:lstStyle/>
          <a:p>
            <a:r>
              <a:rPr lang="en-US" sz="2400" dirty="0"/>
              <a:t>Compare </a:t>
            </a:r>
            <a:r>
              <a:rPr lang="en-US" sz="2400" dirty="0" smtClean="0"/>
              <a:t>a triad of drivers across ecosystems </a:t>
            </a:r>
            <a:r>
              <a:rPr lang="en-US" sz="2400" dirty="0"/>
              <a:t>of Canada, Norway and the US </a:t>
            </a:r>
            <a:r>
              <a:rPr lang="en-US" sz="2400" dirty="0" smtClean="0"/>
              <a:t>(CAMEO)</a:t>
            </a:r>
            <a:endParaRPr lang="en-US" sz="2400" dirty="0"/>
          </a:p>
          <a:p>
            <a:endParaRPr lang="en-US" sz="700" dirty="0"/>
          </a:p>
          <a:p>
            <a:r>
              <a:rPr lang="en-US" sz="2400" dirty="0"/>
              <a:t>Use production modeling, applied </a:t>
            </a:r>
            <a:r>
              <a:rPr lang="en-US" sz="2400" dirty="0" smtClean="0"/>
              <a:t>at multiple levels of organization, </a:t>
            </a:r>
            <a:r>
              <a:rPr lang="en-US" sz="2400" dirty="0"/>
              <a:t>as the unifying tool to serve as a comparative framework</a:t>
            </a:r>
          </a:p>
          <a:p>
            <a:endParaRPr lang="en-US" sz="700" dirty="0"/>
          </a:p>
          <a:p>
            <a:r>
              <a:rPr lang="en-US" sz="2400" dirty="0" smtClean="0"/>
              <a:t>What are appropriate species aggregations balancing yield and conservation objectives?</a:t>
            </a:r>
            <a:endParaRPr lang="en-US" sz="2400" dirty="0"/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152400" y="1219200"/>
            <a:ext cx="8991600" cy="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9"/>
          <p:cNvGrpSpPr>
            <a:grpSpLocks noChangeAspect="1"/>
          </p:cNvGrpSpPr>
          <p:nvPr/>
        </p:nvGrpSpPr>
        <p:grpSpPr bwMode="auto">
          <a:xfrm>
            <a:off x="4956163" y="2057142"/>
            <a:ext cx="3883037" cy="3493477"/>
            <a:chOff x="1114" y="303"/>
            <a:chExt cx="4113" cy="3701"/>
          </a:xfrm>
        </p:grpSpPr>
        <p:sp>
          <p:nvSpPr>
            <p:cNvPr id="10256" name="AutoShape 8"/>
            <p:cNvSpPr>
              <a:spLocks noChangeAspect="1" noChangeArrowheads="1"/>
            </p:cNvSpPr>
            <p:nvPr/>
          </p:nvSpPr>
          <p:spPr bwMode="auto">
            <a:xfrm>
              <a:off x="2400" y="624"/>
              <a:ext cx="1584" cy="148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09092E"/>
                </a:gs>
                <a:gs pos="100000">
                  <a:srgbClr val="3333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257" name="AutoShape 9"/>
            <p:cNvSpPr>
              <a:spLocks noChangeAspect="1" noChangeArrowheads="1"/>
            </p:cNvSpPr>
            <p:nvPr/>
          </p:nvSpPr>
          <p:spPr bwMode="auto">
            <a:xfrm>
              <a:off x="1638" y="2064"/>
              <a:ext cx="1584" cy="148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003E00"/>
                </a:gs>
                <a:gs pos="100000">
                  <a:srgbClr val="00FF00"/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258" name="AutoShape 10"/>
            <p:cNvSpPr>
              <a:spLocks noChangeAspect="1" noChangeArrowheads="1"/>
            </p:cNvSpPr>
            <p:nvPr/>
          </p:nvSpPr>
          <p:spPr bwMode="auto">
            <a:xfrm>
              <a:off x="3174" y="2064"/>
              <a:ext cx="1584" cy="148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2E2E00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259" name="AutoShape 11"/>
            <p:cNvSpPr>
              <a:spLocks noChangeAspect="1" noChangeArrowheads="1"/>
            </p:cNvSpPr>
            <p:nvPr/>
          </p:nvSpPr>
          <p:spPr bwMode="auto">
            <a:xfrm rot="10800000">
              <a:off x="2405" y="2079"/>
              <a:ext cx="1567" cy="147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CCFFFF"/>
                </a:gs>
                <a:gs pos="100000">
                  <a:srgbClr val="5E76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 b="0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260" name="Text Box 12"/>
            <p:cNvSpPr txBox="1">
              <a:spLocks noChangeAspect="1" noChangeArrowheads="1"/>
            </p:cNvSpPr>
            <p:nvPr/>
          </p:nvSpPr>
          <p:spPr bwMode="auto">
            <a:xfrm>
              <a:off x="1114" y="3613"/>
              <a:ext cx="1968" cy="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0" dirty="0" err="1">
                  <a:solidFill>
                    <a:schemeClr val="tx2"/>
                  </a:solidFill>
                  <a:latin typeface="Calibri" pitchFamily="34" charset="0"/>
                  <a:cs typeface="Arial" charset="0"/>
                </a:rPr>
                <a:t>Trophodynamics</a:t>
              </a:r>
              <a:endParaRPr lang="en-US" b="0" dirty="0">
                <a:solidFill>
                  <a:schemeClr val="tx2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261" name="Text Box 14"/>
            <p:cNvSpPr txBox="1">
              <a:spLocks noChangeAspect="1" noChangeArrowheads="1"/>
            </p:cNvSpPr>
            <p:nvPr/>
          </p:nvSpPr>
          <p:spPr bwMode="auto">
            <a:xfrm>
              <a:off x="2466" y="2030"/>
              <a:ext cx="1473" cy="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0000CC"/>
                  </a:solidFill>
                  <a:latin typeface="Calibri" pitchFamily="34" charset="0"/>
                  <a:cs typeface="Arial" charset="0"/>
                </a:rPr>
                <a:t>Fisheries Production</a:t>
              </a:r>
            </a:p>
          </p:txBody>
        </p:sp>
        <p:sp>
          <p:nvSpPr>
            <p:cNvPr id="10262" name="Text Box 15"/>
            <p:cNvSpPr txBox="1">
              <a:spLocks noChangeAspect="1" noChangeArrowheads="1"/>
            </p:cNvSpPr>
            <p:nvPr/>
          </p:nvSpPr>
          <p:spPr bwMode="auto">
            <a:xfrm>
              <a:off x="2402" y="303"/>
              <a:ext cx="1510" cy="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0" dirty="0">
                  <a:solidFill>
                    <a:schemeClr val="tx2"/>
                  </a:solidFill>
                  <a:latin typeface="Calibri" pitchFamily="34" charset="0"/>
                  <a:cs typeface="Arial" charset="0"/>
                </a:rPr>
                <a:t>Exploitation</a:t>
              </a:r>
            </a:p>
          </p:txBody>
        </p:sp>
        <p:sp>
          <p:nvSpPr>
            <p:cNvPr id="10263" name="Text Box 16"/>
            <p:cNvSpPr txBox="1">
              <a:spLocks noChangeAspect="1" noChangeArrowheads="1"/>
            </p:cNvSpPr>
            <p:nvPr/>
          </p:nvSpPr>
          <p:spPr bwMode="auto">
            <a:xfrm>
              <a:off x="3697" y="3613"/>
              <a:ext cx="1530" cy="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0" dirty="0">
                  <a:solidFill>
                    <a:schemeClr val="tx2"/>
                  </a:solidFill>
                  <a:latin typeface="Calibri" pitchFamily="34" charset="0"/>
                  <a:cs typeface="Arial" charset="0"/>
                </a:rPr>
                <a:t>Biophysical</a:t>
              </a:r>
            </a:p>
          </p:txBody>
        </p:sp>
        <p:sp>
          <p:nvSpPr>
            <p:cNvPr id="10264" name="Text Box 17"/>
            <p:cNvSpPr txBox="1">
              <a:spLocks noChangeAspect="1" noChangeArrowheads="1"/>
            </p:cNvSpPr>
            <p:nvPr/>
          </p:nvSpPr>
          <p:spPr bwMode="auto">
            <a:xfrm>
              <a:off x="3775" y="804"/>
              <a:ext cx="232" cy="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b="0" i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334000" y="6211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Marine Ecology Progress Series (MEPS) Theme Section, 459 (2012)</a:t>
            </a:r>
            <a:endParaRPr lang="en-US" b="0" i="1" dirty="0">
              <a:solidFill>
                <a:schemeClr val="accent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5" name="Picture 7" descr="yieldCollapse10sp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480082"/>
            <a:ext cx="3130379" cy="2996918"/>
          </a:xfrm>
          <a:prstGeom prst="rect">
            <a:avLst/>
          </a:prstGeom>
          <a:noFill/>
        </p:spPr>
      </p:pic>
      <p:pic>
        <p:nvPicPr>
          <p:cNvPr id="37896" name="Picture 8" descr="speciesy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3228878" cy="3048000"/>
          </a:xfrm>
          <a:prstGeom prst="rect">
            <a:avLst/>
          </a:prstGeom>
          <a:noFill/>
        </p:spPr>
      </p:pic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457200" y="2286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en-US" sz="4000" b="0">
              <a:solidFill>
                <a:schemeClr val="tx2"/>
              </a:solidFill>
            </a:endParaRPr>
          </a:p>
        </p:txBody>
      </p:sp>
      <p:sp>
        <p:nvSpPr>
          <p:cNvPr id="37891" name="Line 4"/>
          <p:cNvSpPr>
            <a:spLocks noChangeShapeType="1"/>
          </p:cNvSpPr>
          <p:nvPr/>
        </p:nvSpPr>
        <p:spPr bwMode="auto">
          <a:xfrm>
            <a:off x="152400" y="990600"/>
            <a:ext cx="8991600" cy="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1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Simulations: balancing objectives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9772" y="6488668"/>
            <a:ext cx="347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dirty="0" err="1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Gaichas</a:t>
            </a:r>
            <a:r>
              <a:rPr lang="en-US" b="0" i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et al. MEPS  459 (2012)</a:t>
            </a:r>
            <a:endParaRPr lang="en-US" b="0" i="1" dirty="0">
              <a:solidFill>
                <a:schemeClr val="accent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" name="Picture 14" descr="Rplo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0" y="1857375"/>
            <a:ext cx="5448847" cy="47720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59834" y="1383268"/>
            <a:ext cx="60841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Yield maximizing biodiversity is ~95% of MMSY</a:t>
            </a:r>
            <a:endParaRPr lang="en-US" sz="2200" b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3717925" y="2855913"/>
            <a:ext cx="164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Georges Bank</a:t>
            </a: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3733800" y="3748088"/>
            <a:ext cx="160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Gulf of Alaska</a:t>
            </a: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95250" y="3276600"/>
            <a:ext cx="885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3399"/>
                </a:solidFill>
              </a:rPr>
              <a:t>proportion of MSY obtainable with no species below 25% 	        </a:t>
            </a:r>
            <a:r>
              <a:rPr lang="en-US">
                <a:solidFill>
                  <a:srgbClr val="000000"/>
                </a:solidFill>
              </a:rPr>
              <a:t>Dark bars are 1.0</a:t>
            </a: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626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200"/>
            <a:ext cx="9144000" cy="2833688"/>
          </a:xfrm>
          <a:prstGeom prst="rect">
            <a:avLst/>
          </a:prstGeom>
          <a:noFill/>
        </p:spPr>
      </p:pic>
      <p:pic>
        <p:nvPicPr>
          <p:cNvPr id="9626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83050"/>
            <a:ext cx="9144000" cy="2832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ym typeface="Wingdings" pitchFamily="2" charset="2"/>
              </a:rPr>
              <a:t>Changes in the ecosystem</a:t>
            </a:r>
            <a:br>
              <a:rPr lang="en-US" dirty="0" smtClean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Do they alter the ability to meet objectives or limit future options?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733800" y="304800"/>
            <a:ext cx="5410200" cy="571972"/>
          </a:xfrm>
        </p:spPr>
        <p:txBody>
          <a:bodyPr>
            <a:noAutofit/>
          </a:bodyPr>
          <a:lstStyle/>
          <a:p>
            <a:r>
              <a:rPr lang="en-US" sz="3200" dirty="0" smtClean="0"/>
              <a:t>Observed sea surface temperature trend </a:t>
            </a:r>
            <a:endParaRPr lang="en-US" sz="3200" dirty="0"/>
          </a:p>
        </p:txBody>
      </p:sp>
      <p:pic>
        <p:nvPicPr>
          <p:cNvPr id="6" name="Picture 5" descr="hadley.trend.1900-20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33198"/>
            <a:ext cx="9094978" cy="5472402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0" y="228600"/>
            <a:ext cx="38862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dirty="0" smtClean="0"/>
              <a:t>	Courtesy  Michael </a:t>
            </a:r>
            <a:r>
              <a:rPr lang="en-US" sz="1400" dirty="0"/>
              <a:t>Alexander (NOAA/ESRL/PSD</a:t>
            </a:r>
            <a:r>
              <a:rPr lang="en-US" sz="1400" dirty="0" smtClean="0"/>
              <a:t>), Jamie Scott (CIRES), and </a:t>
            </a:r>
            <a:r>
              <a:rPr lang="en-US" sz="1400" dirty="0" err="1" smtClean="0"/>
              <a:t>Antonietta</a:t>
            </a:r>
            <a:r>
              <a:rPr lang="en-US" sz="1400" dirty="0" smtClean="0"/>
              <a:t> </a:t>
            </a:r>
            <a:r>
              <a:rPr lang="en-US" sz="1400" dirty="0" err="1" smtClean="0"/>
              <a:t>Capotondi</a:t>
            </a:r>
            <a:r>
              <a:rPr lang="en-US" sz="1400" dirty="0" smtClean="0"/>
              <a:t> (CIRES)</a:t>
            </a:r>
          </a:p>
        </p:txBody>
      </p:sp>
    </p:spTree>
    <p:extLst>
      <p:ext uri="{BB962C8B-B14F-4D97-AF65-F5344CB8AC3E}">
        <p14:creationId xmlns="" xmlns:p14="http://schemas.microsoft.com/office/powerpoint/2010/main" val="364106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 state of ecosystem models and data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Able to support an ecosystem approach to management, and specifically forage management policy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304800"/>
            <a:ext cx="3886200" cy="715962"/>
          </a:xfrm>
        </p:spPr>
        <p:txBody>
          <a:bodyPr/>
          <a:lstStyle/>
          <a:p>
            <a:r>
              <a:rPr lang="en-US" dirty="0" smtClean="0"/>
              <a:t>Fish communities</a:t>
            </a:r>
            <a:endParaRPr lang="en-US" dirty="0"/>
          </a:p>
        </p:txBody>
      </p:sp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-76200"/>
            <a:ext cx="4088033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524000"/>
            <a:ext cx="40005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276600"/>
            <a:ext cx="3886200" cy="357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ym typeface="Wingdings" pitchFamily="2" charset="2"/>
              </a:rPr>
              <a:t>Information needs for forage species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And two main questions to address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List of data and analyses needed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Improved consumption information</a:t>
            </a:r>
          </a:p>
          <a:p>
            <a:pPr lvl="1"/>
            <a:r>
              <a:rPr lang="en-US" sz="2000" dirty="0" smtClean="0"/>
              <a:t>Quantification of uncertainty: standardize methods</a:t>
            </a:r>
          </a:p>
          <a:p>
            <a:pPr lvl="1"/>
            <a:r>
              <a:rPr lang="en-US" sz="2000" dirty="0" smtClean="0"/>
              <a:t>Diet for upper </a:t>
            </a:r>
            <a:r>
              <a:rPr lang="en-US" sz="2000" dirty="0" err="1" smtClean="0"/>
              <a:t>trophic</a:t>
            </a:r>
            <a:r>
              <a:rPr lang="en-US" sz="2000" dirty="0" smtClean="0"/>
              <a:t> level predators (mammals, birds, HMS)</a:t>
            </a:r>
          </a:p>
          <a:p>
            <a:endParaRPr lang="en-US" sz="2400" dirty="0" smtClean="0"/>
          </a:p>
          <a:p>
            <a:r>
              <a:rPr lang="en-US" sz="2400" dirty="0" smtClean="0"/>
              <a:t>Parameterize existing models for specific mid-Atlantic issues, species, and regional environments</a:t>
            </a:r>
          </a:p>
          <a:p>
            <a:endParaRPr lang="en-US" sz="2400" dirty="0" smtClean="0"/>
          </a:p>
          <a:p>
            <a:r>
              <a:rPr lang="en-US" sz="2400" dirty="0" smtClean="0"/>
              <a:t>Alternative management objectives/strategies for testing</a:t>
            </a:r>
          </a:p>
          <a:p>
            <a:endParaRPr lang="en-US" sz="2400" dirty="0" smtClean="0"/>
          </a:p>
          <a:p>
            <a:r>
              <a:rPr lang="en-US" sz="2400" dirty="0" smtClean="0"/>
              <a:t>Risk analysis to determine where highest priority gaps remain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 main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How to include predation in forage fish management?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Within single species assessments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Using multispecies assessments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As an adjustment to policy (OFL, buffers, etc.)</a:t>
            </a:r>
          </a:p>
          <a:p>
            <a:pPr lvl="1"/>
            <a:endParaRPr lang="en-US" sz="2000" dirty="0" smtClean="0"/>
          </a:p>
          <a:p>
            <a:pPr>
              <a:buNone/>
            </a:pPr>
            <a:r>
              <a:rPr lang="en-US" sz="2400" dirty="0" smtClean="0"/>
              <a:t>How to account for tradeoffs in predator consumption requirements when managing forage fish?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Possible with current data, multispecies models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Managing tradeoffs a new level of policy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r="7165"/>
          <a:stretch>
            <a:fillRect/>
          </a:stretch>
        </p:blipFill>
        <p:spPr bwMode="auto">
          <a:xfrm>
            <a:off x="457200" y="284984"/>
            <a:ext cx="8382000" cy="631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524000"/>
            <a:ext cx="6477000" cy="483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More robust prediction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Analogous to climate models 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 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Model averaging available now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Methods established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Qualitative: differently structured models giving similar results increase confidence. Can construct “envelope” for prediction.</a:t>
            </a:r>
          </a:p>
          <a:p>
            <a:pPr>
              <a:buFont typeface="Arial" pitchFamily="34" charset="0"/>
              <a:buChar char="•"/>
            </a:pPr>
            <a:endParaRPr lang="en-US" sz="1000" dirty="0" smtClean="0">
              <a:solidFill>
                <a:schemeClr val="accent5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Quantitative: Bayesian, other ensemble methods</a:t>
            </a:r>
          </a:p>
          <a:p>
            <a:endParaRPr lang="en-US" sz="1050" dirty="0" smtClean="0">
              <a:solidFill>
                <a:schemeClr val="accent5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609600"/>
            <a:ext cx="4038600" cy="685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Multi Model Inference</a:t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6" name="Picture 5" descr="SandyForecastOct2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81563" y="457200"/>
            <a:ext cx="4262437" cy="3409950"/>
          </a:xfrm>
          <a:prstGeom prst="rect">
            <a:avLst/>
          </a:prstGeom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627697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2743200"/>
            <a:ext cx="407454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andyForecastOct25_early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0" y="0"/>
            <a:ext cx="3810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0" name="AutoShape 10"/>
          <p:cNvSpPr>
            <a:spLocks noChangeArrowheads="1"/>
          </p:cNvSpPr>
          <p:nvPr/>
        </p:nvSpPr>
        <p:spPr bwMode="auto">
          <a:xfrm>
            <a:off x="304800" y="2133600"/>
            <a:ext cx="990600" cy="4114800"/>
          </a:xfrm>
          <a:prstGeom prst="downArrow">
            <a:avLst>
              <a:gd name="adj1" fmla="val 50000"/>
              <a:gd name="adj2" fmla="val 144000"/>
            </a:avLst>
          </a:prstGeom>
          <a:gradFill rotWithShape="1">
            <a:gsLst>
              <a:gs pos="0">
                <a:schemeClr val="accent1">
                  <a:alpha val="61000"/>
                </a:schemeClr>
              </a:gs>
              <a:gs pos="100000">
                <a:schemeClr val="accent1">
                  <a:gamma/>
                  <a:shade val="46275"/>
                  <a:invGamma/>
                  <a:alpha val="39999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US">
              <a:solidFill>
                <a:srgbClr val="0000FF"/>
              </a:solidFill>
              <a:ea typeface="MS PGothic" pitchFamily="34" charset="-128"/>
            </a:endParaRPr>
          </a:p>
        </p:txBody>
      </p:sp>
      <p:sp>
        <p:nvSpPr>
          <p:cNvPr id="86022" name="Text Box 12"/>
          <p:cNvSpPr txBox="1">
            <a:spLocks noChangeArrowheads="1"/>
          </p:cNvSpPr>
          <p:nvPr/>
        </p:nvSpPr>
        <p:spPr bwMode="auto">
          <a:xfrm rot="-5400000">
            <a:off x="-883444" y="3169444"/>
            <a:ext cx="32305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0000FF"/>
                </a:solidFill>
                <a:ea typeface="MS PGothic" pitchFamily="34" charset="-128"/>
              </a:rPr>
              <a:t>Complexity   </a:t>
            </a:r>
            <a:r>
              <a:rPr lang="en-US" sz="4000">
                <a:solidFill>
                  <a:srgbClr val="0000FF"/>
                </a:solidFill>
                <a:ea typeface="MS PGothic" pitchFamily="34" charset="-128"/>
              </a:rPr>
              <a:t>   </a:t>
            </a:r>
          </a:p>
        </p:txBody>
      </p:sp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1439862" y="2057400"/>
            <a:ext cx="6563335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3300"/>
                </a:solidFill>
                <a:ea typeface="MS PGothic" pitchFamily="34" charset="-128"/>
              </a:rPr>
              <a:t>Empirical Models (Nonlinear Time Series)</a:t>
            </a:r>
          </a:p>
          <a:p>
            <a:r>
              <a:rPr lang="en-US" sz="2800" dirty="0" err="1">
                <a:solidFill>
                  <a:srgbClr val="FF3300"/>
                </a:solidFill>
                <a:ea typeface="MS PGothic" pitchFamily="34" charset="-128"/>
              </a:rPr>
              <a:t>Ryther</a:t>
            </a:r>
            <a:r>
              <a:rPr lang="en-US" sz="2800" dirty="0">
                <a:solidFill>
                  <a:srgbClr val="FF3300"/>
                </a:solidFill>
                <a:ea typeface="MS PGothic" pitchFamily="34" charset="-128"/>
              </a:rPr>
              <a:t>-Ware Production Potential  Models</a:t>
            </a:r>
          </a:p>
          <a:p>
            <a:r>
              <a:rPr lang="en-US" sz="2800" dirty="0">
                <a:solidFill>
                  <a:srgbClr val="FF3300"/>
                </a:solidFill>
                <a:ea typeface="MS PGothic" pitchFamily="34" charset="-128"/>
              </a:rPr>
              <a:t>Aggregate Production </a:t>
            </a:r>
            <a:r>
              <a:rPr lang="en-US" sz="2800" dirty="0" smtClean="0">
                <a:solidFill>
                  <a:srgbClr val="FF3300"/>
                </a:solidFill>
                <a:ea typeface="MS PGothic" pitchFamily="34" charset="-128"/>
              </a:rPr>
              <a:t>Models</a:t>
            </a:r>
            <a:endParaRPr lang="en-US" sz="2800" dirty="0">
              <a:solidFill>
                <a:srgbClr val="FF3300"/>
              </a:solidFill>
              <a:ea typeface="MS PGothic" pitchFamily="34" charset="-128"/>
            </a:endParaRPr>
          </a:p>
          <a:p>
            <a:r>
              <a:rPr lang="en-US" sz="2800" dirty="0">
                <a:solidFill>
                  <a:srgbClr val="FF3300"/>
                </a:solidFill>
                <a:ea typeface="MS PGothic" pitchFamily="34" charset="-128"/>
              </a:rPr>
              <a:t>Multispecies Production </a:t>
            </a:r>
            <a:r>
              <a:rPr lang="en-US" sz="2800" dirty="0" smtClean="0">
                <a:solidFill>
                  <a:srgbClr val="FF3300"/>
                </a:solidFill>
                <a:ea typeface="MS PGothic" pitchFamily="34" charset="-128"/>
              </a:rPr>
              <a:t>Models</a:t>
            </a:r>
            <a:endParaRPr lang="en-US" sz="2800" dirty="0">
              <a:solidFill>
                <a:srgbClr val="FF3300"/>
              </a:solidFill>
              <a:ea typeface="MS PGothic" pitchFamily="34" charset="-128"/>
            </a:endParaRPr>
          </a:p>
          <a:p>
            <a:r>
              <a:rPr lang="en-US" sz="2800" dirty="0">
                <a:solidFill>
                  <a:srgbClr val="FF3300"/>
                </a:solidFill>
                <a:ea typeface="MS PGothic" pitchFamily="34" charset="-128"/>
              </a:rPr>
              <a:t>Size-Based </a:t>
            </a:r>
            <a:r>
              <a:rPr lang="en-US" sz="2800" dirty="0" smtClean="0">
                <a:solidFill>
                  <a:srgbClr val="FF3300"/>
                </a:solidFill>
                <a:ea typeface="MS PGothic" pitchFamily="34" charset="-128"/>
              </a:rPr>
              <a:t>Models</a:t>
            </a:r>
            <a:endParaRPr lang="en-US" sz="2800" dirty="0">
              <a:solidFill>
                <a:srgbClr val="FF3300"/>
              </a:solidFill>
              <a:ea typeface="MS PGothic" pitchFamily="34" charset="-128"/>
            </a:endParaRPr>
          </a:p>
          <a:p>
            <a:r>
              <a:rPr lang="en-US" sz="2800" dirty="0">
                <a:solidFill>
                  <a:srgbClr val="FF3300"/>
                </a:solidFill>
                <a:ea typeface="MS PGothic" pitchFamily="34" charset="-128"/>
              </a:rPr>
              <a:t>Ecosystem Network Models (</a:t>
            </a:r>
            <a:r>
              <a:rPr lang="en-US" sz="2800" dirty="0" err="1" smtClean="0">
                <a:solidFill>
                  <a:srgbClr val="FF3300"/>
                </a:solidFill>
                <a:ea typeface="MS PGothic" pitchFamily="34" charset="-128"/>
              </a:rPr>
              <a:t>Ecopath</a:t>
            </a:r>
            <a:r>
              <a:rPr lang="en-US" sz="2800" dirty="0">
                <a:solidFill>
                  <a:srgbClr val="FF3300"/>
                </a:solidFill>
                <a:ea typeface="MS PGothic" pitchFamily="34" charset="-128"/>
              </a:rPr>
              <a:t>)</a:t>
            </a:r>
          </a:p>
          <a:p>
            <a:r>
              <a:rPr lang="en-US" sz="2800" dirty="0">
                <a:solidFill>
                  <a:srgbClr val="FF3300"/>
                </a:solidFill>
                <a:ea typeface="MS PGothic" pitchFamily="34" charset="-128"/>
              </a:rPr>
              <a:t>Multispecies Virtual Population Analysis</a:t>
            </a:r>
          </a:p>
          <a:p>
            <a:r>
              <a:rPr lang="en-US" sz="2800" dirty="0">
                <a:solidFill>
                  <a:srgbClr val="FF3300"/>
                </a:solidFill>
                <a:ea typeface="MS PGothic" pitchFamily="34" charset="-128"/>
              </a:rPr>
              <a:t>Full Ecosystem Models (Atlantis; </a:t>
            </a:r>
            <a:r>
              <a:rPr lang="en-US" sz="2800" dirty="0" err="1" smtClean="0">
                <a:solidFill>
                  <a:srgbClr val="FF3300"/>
                </a:solidFill>
                <a:ea typeface="MS PGothic" pitchFamily="34" charset="-128"/>
              </a:rPr>
              <a:t>Ecosim</a:t>
            </a:r>
            <a:r>
              <a:rPr lang="en-US" sz="2800" dirty="0">
                <a:solidFill>
                  <a:srgbClr val="FF3300"/>
                </a:solidFill>
                <a:ea typeface="MS PGothic" pitchFamily="34" charset="-128"/>
              </a:rPr>
              <a:t>)</a:t>
            </a:r>
          </a:p>
          <a:p>
            <a:endParaRPr lang="en-US" sz="2800" dirty="0">
              <a:solidFill>
                <a:srgbClr val="FF3300"/>
              </a:solidFill>
              <a:ea typeface="MS PGothic" pitchFamily="34" charset="-128"/>
            </a:endParaRPr>
          </a:p>
          <a:p>
            <a:endParaRPr lang="en-US" sz="4000" dirty="0">
              <a:solidFill>
                <a:srgbClr val="FFFF00"/>
              </a:solidFill>
              <a:ea typeface="MS PGothic" pitchFamily="34" charset="-128"/>
            </a:endParaRPr>
          </a:p>
          <a:p>
            <a:endParaRPr lang="en-US" sz="3600" dirty="0">
              <a:solidFill>
                <a:srgbClr val="FFFF00"/>
              </a:solidFill>
              <a:ea typeface="MS PGothic" pitchFamily="34" charset="-128"/>
            </a:endParaRPr>
          </a:p>
          <a:p>
            <a:endParaRPr lang="en-US" sz="3600" dirty="0">
              <a:solidFill>
                <a:srgbClr val="FFFF00"/>
              </a:solidFill>
              <a:ea typeface="MS PGothic" pitchFamily="34" charset="-128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NEFSC Ecosystem Modeling Activities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6" name="Rectangle 10"/>
          <p:cNvSpPr>
            <a:spLocks noChangeArrowheads="1"/>
          </p:cNvSpPr>
          <p:nvPr/>
        </p:nvSpPr>
        <p:spPr bwMode="auto">
          <a:xfrm>
            <a:off x="1219200" y="2971800"/>
            <a:ext cx="7162800" cy="1295400"/>
          </a:xfrm>
          <a:prstGeom prst="rect">
            <a:avLst/>
          </a:prstGeom>
          <a:gradFill rotWithShape="1">
            <a:gsLst>
              <a:gs pos="0">
                <a:schemeClr val="accent1">
                  <a:alpha val="24001"/>
                </a:schemeClr>
              </a:gs>
              <a:gs pos="100000">
                <a:schemeClr val="accent1">
                  <a:gamma/>
                  <a:shade val="46275"/>
                  <a:invGamma/>
                  <a:alpha val="14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7228" name="Rectangle 12"/>
          <p:cNvSpPr>
            <a:spLocks noChangeArrowheads="1"/>
          </p:cNvSpPr>
          <p:nvPr/>
        </p:nvSpPr>
        <p:spPr bwMode="auto">
          <a:xfrm>
            <a:off x="1219200" y="5029200"/>
            <a:ext cx="7162800" cy="609600"/>
          </a:xfrm>
          <a:prstGeom prst="rect">
            <a:avLst/>
          </a:prstGeom>
          <a:gradFill rotWithShape="1">
            <a:gsLst>
              <a:gs pos="0">
                <a:srgbClr val="66FF99">
                  <a:alpha val="24001"/>
                </a:srgbClr>
              </a:gs>
              <a:gs pos="100000">
                <a:srgbClr val="66FF99">
                  <a:gamma/>
                  <a:shade val="46275"/>
                  <a:invGamma/>
                  <a:alpha val="14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7229" name="Text Box 13"/>
          <p:cNvSpPr txBox="1">
            <a:spLocks noChangeArrowheads="1"/>
          </p:cNvSpPr>
          <p:nvPr/>
        </p:nvSpPr>
        <p:spPr bwMode="auto">
          <a:xfrm rot="16200000">
            <a:off x="-511175" y="2949575"/>
            <a:ext cx="2209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3399FF"/>
                </a:solidFill>
                <a:latin typeface="Tahoma" pitchFamily="34" charset="0"/>
              </a:rPr>
              <a:t>Primary Assessment Models</a:t>
            </a:r>
          </a:p>
        </p:txBody>
      </p:sp>
      <p:sp>
        <p:nvSpPr>
          <p:cNvPr id="137230" name="Text Box 14"/>
          <p:cNvSpPr txBox="1">
            <a:spLocks noChangeArrowheads="1"/>
          </p:cNvSpPr>
          <p:nvPr/>
        </p:nvSpPr>
        <p:spPr bwMode="auto">
          <a:xfrm rot="16200000">
            <a:off x="-53975" y="4854575"/>
            <a:ext cx="1295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33CC33"/>
                </a:solidFill>
                <a:latin typeface="Tahoma" pitchFamily="34" charset="0"/>
              </a:rPr>
              <a:t>Virtual Test Beds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NEFSC Ecosystem Modeling Activities</a:t>
            </a:r>
            <a:endParaRPr lang="en-US" dirty="0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439862" y="2057400"/>
            <a:ext cx="6563335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3300"/>
                </a:solidFill>
                <a:ea typeface="MS PGothic" pitchFamily="34" charset="-128"/>
              </a:rPr>
              <a:t>Empirical Models (Nonlinear Time Series)</a:t>
            </a:r>
          </a:p>
          <a:p>
            <a:r>
              <a:rPr lang="en-US" sz="2800" dirty="0" err="1">
                <a:solidFill>
                  <a:srgbClr val="FF3300"/>
                </a:solidFill>
                <a:ea typeface="MS PGothic" pitchFamily="34" charset="-128"/>
              </a:rPr>
              <a:t>Ryther</a:t>
            </a:r>
            <a:r>
              <a:rPr lang="en-US" sz="2800" dirty="0">
                <a:solidFill>
                  <a:srgbClr val="FF3300"/>
                </a:solidFill>
                <a:ea typeface="MS PGothic" pitchFamily="34" charset="-128"/>
              </a:rPr>
              <a:t>-Ware Production Potential  Models</a:t>
            </a:r>
          </a:p>
          <a:p>
            <a:r>
              <a:rPr lang="en-US" sz="2800" dirty="0">
                <a:solidFill>
                  <a:srgbClr val="FF3300"/>
                </a:solidFill>
                <a:ea typeface="MS PGothic" pitchFamily="34" charset="-128"/>
              </a:rPr>
              <a:t>Aggregate Production </a:t>
            </a:r>
            <a:r>
              <a:rPr lang="en-US" sz="2800" dirty="0" smtClean="0">
                <a:solidFill>
                  <a:srgbClr val="FF3300"/>
                </a:solidFill>
                <a:ea typeface="MS PGothic" pitchFamily="34" charset="-128"/>
              </a:rPr>
              <a:t>Models</a:t>
            </a:r>
            <a:endParaRPr lang="en-US" sz="2800" dirty="0">
              <a:solidFill>
                <a:srgbClr val="FF3300"/>
              </a:solidFill>
              <a:ea typeface="MS PGothic" pitchFamily="34" charset="-128"/>
            </a:endParaRPr>
          </a:p>
          <a:p>
            <a:r>
              <a:rPr lang="en-US" sz="2800" dirty="0">
                <a:solidFill>
                  <a:srgbClr val="FF3300"/>
                </a:solidFill>
                <a:ea typeface="MS PGothic" pitchFamily="34" charset="-128"/>
              </a:rPr>
              <a:t>Multispecies Production </a:t>
            </a:r>
            <a:r>
              <a:rPr lang="en-US" sz="2800" dirty="0" smtClean="0">
                <a:solidFill>
                  <a:srgbClr val="FF3300"/>
                </a:solidFill>
                <a:ea typeface="MS PGothic" pitchFamily="34" charset="-128"/>
              </a:rPr>
              <a:t>Models</a:t>
            </a:r>
            <a:endParaRPr lang="en-US" sz="2800" dirty="0">
              <a:solidFill>
                <a:srgbClr val="FF3300"/>
              </a:solidFill>
              <a:ea typeface="MS PGothic" pitchFamily="34" charset="-128"/>
            </a:endParaRPr>
          </a:p>
          <a:p>
            <a:r>
              <a:rPr lang="en-US" sz="2800" dirty="0">
                <a:solidFill>
                  <a:srgbClr val="FF3300"/>
                </a:solidFill>
                <a:ea typeface="MS PGothic" pitchFamily="34" charset="-128"/>
              </a:rPr>
              <a:t>Size-Based </a:t>
            </a:r>
            <a:r>
              <a:rPr lang="en-US" sz="2800" dirty="0" smtClean="0">
                <a:solidFill>
                  <a:srgbClr val="FF3300"/>
                </a:solidFill>
                <a:ea typeface="MS PGothic" pitchFamily="34" charset="-128"/>
              </a:rPr>
              <a:t>Models</a:t>
            </a:r>
            <a:endParaRPr lang="en-US" sz="2800" dirty="0">
              <a:solidFill>
                <a:srgbClr val="FF3300"/>
              </a:solidFill>
              <a:ea typeface="MS PGothic" pitchFamily="34" charset="-128"/>
            </a:endParaRPr>
          </a:p>
          <a:p>
            <a:r>
              <a:rPr lang="en-US" sz="2800" dirty="0">
                <a:solidFill>
                  <a:srgbClr val="FF3300"/>
                </a:solidFill>
                <a:ea typeface="MS PGothic" pitchFamily="34" charset="-128"/>
              </a:rPr>
              <a:t>Ecosystem Network Models (</a:t>
            </a:r>
            <a:r>
              <a:rPr lang="en-US" sz="2800" dirty="0" err="1" smtClean="0">
                <a:solidFill>
                  <a:srgbClr val="FF3300"/>
                </a:solidFill>
                <a:ea typeface="MS PGothic" pitchFamily="34" charset="-128"/>
              </a:rPr>
              <a:t>Ecopath</a:t>
            </a:r>
            <a:r>
              <a:rPr lang="en-US" sz="2800" dirty="0">
                <a:solidFill>
                  <a:srgbClr val="FF3300"/>
                </a:solidFill>
                <a:ea typeface="MS PGothic" pitchFamily="34" charset="-128"/>
              </a:rPr>
              <a:t>)</a:t>
            </a:r>
          </a:p>
          <a:p>
            <a:r>
              <a:rPr lang="en-US" sz="2800" dirty="0">
                <a:solidFill>
                  <a:srgbClr val="FF3300"/>
                </a:solidFill>
                <a:ea typeface="MS PGothic" pitchFamily="34" charset="-128"/>
              </a:rPr>
              <a:t>Multispecies Virtual Population Analysis</a:t>
            </a:r>
          </a:p>
          <a:p>
            <a:r>
              <a:rPr lang="en-US" sz="2800" dirty="0">
                <a:solidFill>
                  <a:srgbClr val="FF3300"/>
                </a:solidFill>
                <a:ea typeface="MS PGothic" pitchFamily="34" charset="-128"/>
              </a:rPr>
              <a:t>Full Ecosystem Models (Atlantis; </a:t>
            </a:r>
            <a:r>
              <a:rPr lang="en-US" sz="2800" dirty="0" err="1" smtClean="0">
                <a:solidFill>
                  <a:srgbClr val="FF3300"/>
                </a:solidFill>
                <a:ea typeface="MS PGothic" pitchFamily="34" charset="-128"/>
              </a:rPr>
              <a:t>Ecosim</a:t>
            </a:r>
            <a:r>
              <a:rPr lang="en-US" sz="2800" dirty="0">
                <a:solidFill>
                  <a:srgbClr val="FF3300"/>
                </a:solidFill>
                <a:ea typeface="MS PGothic" pitchFamily="34" charset="-128"/>
              </a:rPr>
              <a:t>)</a:t>
            </a:r>
          </a:p>
          <a:p>
            <a:endParaRPr lang="en-US" sz="2800" dirty="0">
              <a:solidFill>
                <a:srgbClr val="FF3300"/>
              </a:solidFill>
              <a:ea typeface="MS PGothic" pitchFamily="34" charset="-128"/>
            </a:endParaRPr>
          </a:p>
          <a:p>
            <a:endParaRPr lang="en-US" sz="4000" dirty="0">
              <a:solidFill>
                <a:srgbClr val="FFFF00"/>
              </a:solidFill>
              <a:ea typeface="MS PGothic" pitchFamily="34" charset="-128"/>
            </a:endParaRPr>
          </a:p>
          <a:p>
            <a:endParaRPr lang="en-US" sz="3600" dirty="0">
              <a:solidFill>
                <a:srgbClr val="FFFF00"/>
              </a:solidFill>
              <a:ea typeface="MS PGothic" pitchFamily="34" charset="-128"/>
            </a:endParaRPr>
          </a:p>
          <a:p>
            <a:endParaRPr lang="en-US" sz="3600" dirty="0">
              <a:solidFill>
                <a:srgbClr val="FFFF00"/>
              </a:solidFill>
              <a:ea typeface="MS PGothic" pitchFamily="34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219200" y="1981200"/>
            <a:ext cx="7162800" cy="533400"/>
          </a:xfrm>
          <a:prstGeom prst="rect">
            <a:avLst/>
          </a:prstGeom>
          <a:gradFill rotWithShape="1">
            <a:gsLst>
              <a:gs pos="0">
                <a:schemeClr val="accent1">
                  <a:alpha val="24001"/>
                </a:schemeClr>
              </a:gs>
              <a:gs pos="100000">
                <a:schemeClr val="accent1">
                  <a:gamma/>
                  <a:shade val="46275"/>
                  <a:invGamma/>
                  <a:alpha val="14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Line 9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9525">
            <a:solidFill>
              <a:srgbClr val="CC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8" name="Text Box 5"/>
          <p:cNvSpPr txBox="1">
            <a:spLocks noChangeArrowheads="1"/>
          </p:cNvSpPr>
          <p:nvPr/>
        </p:nvSpPr>
        <p:spPr bwMode="auto">
          <a:xfrm>
            <a:off x="0" y="1524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D6F7FE"/>
                </a:solidFill>
                <a:cs typeface="Arial" pitchFamily="34" charset="0"/>
              </a:rPr>
              <a:t>MS-PROD: </a:t>
            </a:r>
            <a:r>
              <a:rPr lang="en-US" sz="3200" b="1" dirty="0" smtClean="0">
                <a:solidFill>
                  <a:srgbClr val="D6F7FE"/>
                </a:solidFill>
                <a:cs typeface="Arial" pitchFamily="34" charset="0"/>
              </a:rPr>
              <a:t>Multispecies Production Model</a:t>
            </a:r>
            <a:endParaRPr lang="en-US" sz="3200" b="1" dirty="0">
              <a:solidFill>
                <a:srgbClr val="D6F7FE"/>
              </a:solidFill>
              <a:cs typeface="Arial" pitchFamily="34" charset="0"/>
            </a:endParaRP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1077913" y="981075"/>
          <a:ext cx="7004050" cy="1152525"/>
        </p:xfrm>
        <a:graphic>
          <a:graphicData uri="http://schemas.openxmlformats.org/presentationml/2006/ole">
            <p:oleObj spid="_x0000_s10242" name="Equation" r:id="rId4" imgW="4012920" imgH="660240" progId="Equation.3">
              <p:embed/>
            </p:oleObj>
          </a:graphicData>
        </a:graphic>
      </p:graphicFrame>
      <p:sp>
        <p:nvSpPr>
          <p:cNvPr id="1043" name="Text Box 42"/>
          <p:cNvSpPr txBox="1">
            <a:spLocks noChangeArrowheads="1"/>
          </p:cNvSpPr>
          <p:nvPr/>
        </p:nvSpPr>
        <p:spPr bwMode="auto">
          <a:xfrm>
            <a:off x="304800" y="6120825"/>
            <a:ext cx="861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rgbClr val="F4FCAA"/>
                </a:solidFill>
                <a:cs typeface="Arial" pitchFamily="34" charset="0"/>
              </a:rPr>
              <a:t>Gamble, R.J. and J.S. Link. 2009. Analyzing the tradeoffs among ecological and fishing effects on an example fish community: A multispecies (fisheries) production model.  Ecol. Mod. 220: 2570-2582.</a:t>
            </a:r>
          </a:p>
        </p:txBody>
      </p:sp>
      <p:grpSp>
        <p:nvGrpSpPr>
          <p:cNvPr id="2" name="Group 19"/>
          <p:cNvGrpSpPr/>
          <p:nvPr/>
        </p:nvGrpSpPr>
        <p:grpSpPr>
          <a:xfrm>
            <a:off x="304800" y="2362200"/>
            <a:ext cx="3886200" cy="3581400"/>
            <a:chOff x="228600" y="1143000"/>
            <a:chExt cx="3886200" cy="3581400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228600" y="1143000"/>
              <a:ext cx="3886200" cy="3581400"/>
              <a:chOff x="144" y="720"/>
              <a:chExt cx="2448" cy="2256"/>
            </a:xfrm>
          </p:grpSpPr>
          <p:sp>
            <p:nvSpPr>
              <p:cNvPr id="26" name="Rectangle 13"/>
              <p:cNvSpPr>
                <a:spLocks noChangeArrowheads="1"/>
              </p:cNvSpPr>
              <p:nvPr/>
            </p:nvSpPr>
            <p:spPr bwMode="auto">
              <a:xfrm>
                <a:off x="144" y="720"/>
                <a:ext cx="2448" cy="22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7" name="Picture 12" descr="NES_LME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9" y="720"/>
                <a:ext cx="2413" cy="2242"/>
              </a:xfrm>
              <a:prstGeom prst="rect">
                <a:avLst/>
              </a:prstGeom>
              <a:noFill/>
            </p:spPr>
          </p:pic>
        </p:grpSp>
        <p:sp>
          <p:nvSpPr>
            <p:cNvPr id="22" name="Text Box 15"/>
            <p:cNvSpPr txBox="1">
              <a:spLocks noChangeArrowheads="1"/>
            </p:cNvSpPr>
            <p:nvPr/>
          </p:nvSpPr>
          <p:spPr bwMode="auto">
            <a:xfrm rot="-24612147">
              <a:off x="611188" y="3278188"/>
              <a:ext cx="1703387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Middle Atlantic Bight</a:t>
              </a:r>
            </a:p>
          </p:txBody>
        </p:sp>
        <p:sp>
          <p:nvSpPr>
            <p:cNvPr id="23" name="Text Box 16"/>
            <p:cNvSpPr txBox="1">
              <a:spLocks noChangeArrowheads="1"/>
            </p:cNvSpPr>
            <p:nvPr/>
          </p:nvSpPr>
          <p:spPr bwMode="auto">
            <a:xfrm>
              <a:off x="2717800" y="2536825"/>
              <a:ext cx="8016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Georges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Bank</a:t>
              </a:r>
            </a:p>
          </p:txBody>
        </p:sp>
        <p:sp>
          <p:nvSpPr>
            <p:cNvPr id="24" name="Text Box 17"/>
            <p:cNvSpPr txBox="1">
              <a:spLocks noChangeArrowheads="1"/>
            </p:cNvSpPr>
            <p:nvPr/>
          </p:nvSpPr>
          <p:spPr bwMode="auto">
            <a:xfrm>
              <a:off x="2117725" y="2765425"/>
              <a:ext cx="496888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bg1"/>
                  </a:solidFill>
                </a:rPr>
                <a:t>SNE</a:t>
              </a:r>
            </a:p>
          </p:txBody>
        </p:sp>
        <p:sp>
          <p:nvSpPr>
            <p:cNvPr id="25" name="Text Box 18"/>
            <p:cNvSpPr txBox="1">
              <a:spLocks noChangeArrowheads="1"/>
            </p:cNvSpPr>
            <p:nvPr/>
          </p:nvSpPr>
          <p:spPr bwMode="auto">
            <a:xfrm>
              <a:off x="2552700" y="1981200"/>
              <a:ext cx="6778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Gulf of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Maine</a:t>
              </a:r>
            </a:p>
          </p:txBody>
        </p:sp>
      </p:grpSp>
      <p:grpSp>
        <p:nvGrpSpPr>
          <p:cNvPr id="4" name="Group 27"/>
          <p:cNvGrpSpPr/>
          <p:nvPr/>
        </p:nvGrpSpPr>
        <p:grpSpPr>
          <a:xfrm>
            <a:off x="4495800" y="2133600"/>
            <a:ext cx="4800600" cy="2890123"/>
            <a:chOff x="4343400" y="1295400"/>
            <a:chExt cx="4800600" cy="2890123"/>
          </a:xfrm>
        </p:grpSpPr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4419600" y="1600200"/>
              <a:ext cx="2362200" cy="2339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dirty="0">
                  <a:solidFill>
                    <a:srgbClr val="F4FCAA"/>
                  </a:solidFill>
                </a:rPr>
                <a:t>Atlantic cod (GB)</a:t>
              </a:r>
            </a:p>
            <a:p>
              <a:r>
                <a:rPr lang="en-US" sz="1600" dirty="0">
                  <a:solidFill>
                    <a:srgbClr val="F4FCAA"/>
                  </a:solidFill>
                </a:rPr>
                <a:t>Atlantic cod (GOM)</a:t>
              </a:r>
            </a:p>
            <a:p>
              <a:r>
                <a:rPr lang="en-US" sz="1600" dirty="0">
                  <a:solidFill>
                    <a:srgbClr val="F4FCAA"/>
                  </a:solidFill>
                </a:rPr>
                <a:t>Haddock (GB)</a:t>
              </a:r>
            </a:p>
            <a:p>
              <a:r>
                <a:rPr lang="en-US" sz="1600" dirty="0">
                  <a:solidFill>
                    <a:srgbClr val="F4FCAA"/>
                  </a:solidFill>
                </a:rPr>
                <a:t>Haddock (GOM)</a:t>
              </a:r>
            </a:p>
            <a:p>
              <a:r>
                <a:rPr lang="en-US" sz="1600" dirty="0">
                  <a:solidFill>
                    <a:srgbClr val="F4FCAA"/>
                  </a:solidFill>
                </a:rPr>
                <a:t>Halibut</a:t>
              </a:r>
            </a:p>
            <a:p>
              <a:r>
                <a:rPr lang="en-US" sz="1600" dirty="0">
                  <a:solidFill>
                    <a:srgbClr val="F4FCAA"/>
                  </a:solidFill>
                </a:rPr>
                <a:t>Ocean pout</a:t>
              </a:r>
            </a:p>
            <a:p>
              <a:r>
                <a:rPr lang="en-US" sz="1600" dirty="0">
                  <a:solidFill>
                    <a:srgbClr val="F4FCAA"/>
                  </a:solidFill>
                </a:rPr>
                <a:t>Pollock</a:t>
              </a:r>
            </a:p>
            <a:p>
              <a:r>
                <a:rPr lang="en-US" sz="1600" dirty="0">
                  <a:solidFill>
                    <a:srgbClr val="F4FCAA"/>
                  </a:solidFill>
                </a:rPr>
                <a:t>Redfish</a:t>
              </a:r>
            </a:p>
            <a:p>
              <a:r>
                <a:rPr lang="en-US" sz="1600" dirty="0">
                  <a:solidFill>
                    <a:srgbClr val="F4FCAA"/>
                  </a:solidFill>
                </a:rPr>
                <a:t>White hake</a:t>
              </a:r>
            </a:p>
          </p:txBody>
        </p:sp>
        <p:sp>
          <p:nvSpPr>
            <p:cNvPr id="30" name="Text Box 8"/>
            <p:cNvSpPr txBox="1">
              <a:spLocks noChangeArrowheads="1"/>
            </p:cNvSpPr>
            <p:nvPr/>
          </p:nvSpPr>
          <p:spPr bwMode="auto">
            <a:xfrm>
              <a:off x="6400800" y="1600200"/>
              <a:ext cx="2743200" cy="2585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dirty="0">
                  <a:solidFill>
                    <a:srgbClr val="F4FCAA"/>
                  </a:solidFill>
                </a:rPr>
                <a:t>American plaice</a:t>
              </a:r>
            </a:p>
            <a:p>
              <a:r>
                <a:rPr lang="en-US" sz="1600" dirty="0">
                  <a:solidFill>
                    <a:srgbClr val="F4FCAA"/>
                  </a:solidFill>
                </a:rPr>
                <a:t>Windowpane (GOM-GB)</a:t>
              </a:r>
            </a:p>
            <a:p>
              <a:r>
                <a:rPr lang="en-US" sz="1600" dirty="0">
                  <a:solidFill>
                    <a:srgbClr val="F4FCAA"/>
                  </a:solidFill>
                </a:rPr>
                <a:t>Windowpane (SNE)</a:t>
              </a:r>
            </a:p>
            <a:p>
              <a:r>
                <a:rPr lang="en-US" sz="1600" dirty="0">
                  <a:solidFill>
                    <a:srgbClr val="F4FCAA"/>
                  </a:solidFill>
                </a:rPr>
                <a:t>Winter </a:t>
              </a:r>
              <a:r>
                <a:rPr lang="en-US" sz="1600" dirty="0" err="1">
                  <a:solidFill>
                    <a:srgbClr val="F4FCAA"/>
                  </a:solidFill>
                </a:rPr>
                <a:t>fldr</a:t>
              </a:r>
              <a:r>
                <a:rPr lang="en-US" sz="1600" dirty="0">
                  <a:solidFill>
                    <a:srgbClr val="F4FCAA"/>
                  </a:solidFill>
                </a:rPr>
                <a:t> (GB)</a:t>
              </a:r>
            </a:p>
            <a:p>
              <a:r>
                <a:rPr lang="en-US" sz="1600" dirty="0">
                  <a:solidFill>
                    <a:srgbClr val="F4FCAA"/>
                  </a:solidFill>
                </a:rPr>
                <a:t>Winter </a:t>
              </a:r>
              <a:r>
                <a:rPr lang="en-US" sz="1600" dirty="0" err="1">
                  <a:solidFill>
                    <a:srgbClr val="F4FCAA"/>
                  </a:solidFill>
                </a:rPr>
                <a:t>fldr</a:t>
              </a:r>
              <a:r>
                <a:rPr lang="en-US" sz="1600" dirty="0">
                  <a:solidFill>
                    <a:srgbClr val="F4FCAA"/>
                  </a:solidFill>
                </a:rPr>
                <a:t> (GOM)</a:t>
              </a:r>
            </a:p>
            <a:p>
              <a:r>
                <a:rPr lang="en-US" sz="1600" dirty="0">
                  <a:solidFill>
                    <a:srgbClr val="F4FCAA"/>
                  </a:solidFill>
                </a:rPr>
                <a:t>Winter </a:t>
              </a:r>
              <a:r>
                <a:rPr lang="en-US" sz="1600" dirty="0" err="1">
                  <a:solidFill>
                    <a:srgbClr val="F4FCAA"/>
                  </a:solidFill>
                </a:rPr>
                <a:t>fldr</a:t>
              </a:r>
              <a:r>
                <a:rPr lang="en-US" sz="1600" dirty="0">
                  <a:solidFill>
                    <a:srgbClr val="F4FCAA"/>
                  </a:solidFill>
                </a:rPr>
                <a:t> (SNE)</a:t>
              </a:r>
            </a:p>
            <a:p>
              <a:r>
                <a:rPr lang="en-US" sz="1600" dirty="0">
                  <a:solidFill>
                    <a:srgbClr val="F4FCAA"/>
                  </a:solidFill>
                </a:rPr>
                <a:t>Witch flounder</a:t>
              </a:r>
            </a:p>
            <a:p>
              <a:r>
                <a:rPr lang="en-US" sz="1600" dirty="0">
                  <a:solidFill>
                    <a:srgbClr val="F4FCAA"/>
                  </a:solidFill>
                </a:rPr>
                <a:t>Yellowtail (GOM)</a:t>
              </a:r>
            </a:p>
            <a:p>
              <a:r>
                <a:rPr lang="en-US" sz="1600" dirty="0">
                  <a:solidFill>
                    <a:srgbClr val="F4FCAA"/>
                  </a:solidFill>
                </a:rPr>
                <a:t>Yellowtail (GB)</a:t>
              </a:r>
            </a:p>
            <a:p>
              <a:r>
                <a:rPr lang="en-US" sz="1600" dirty="0">
                  <a:solidFill>
                    <a:srgbClr val="F4FCAA"/>
                  </a:solidFill>
                </a:rPr>
                <a:t>Yellowtail (SNE)</a:t>
              </a:r>
            </a:p>
          </p:txBody>
        </p:sp>
        <p:sp>
          <p:nvSpPr>
            <p:cNvPr id="31" name="Text Box 9"/>
            <p:cNvSpPr txBox="1">
              <a:spLocks noChangeArrowheads="1"/>
            </p:cNvSpPr>
            <p:nvPr/>
          </p:nvSpPr>
          <p:spPr bwMode="auto">
            <a:xfrm>
              <a:off x="4343400" y="1295400"/>
              <a:ext cx="38862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4FCAA"/>
                  </a:solidFill>
                </a:rPr>
                <a:t>Groundfish</a:t>
              </a:r>
              <a:endParaRPr lang="en-US" sz="2000" b="1" dirty="0">
                <a:solidFill>
                  <a:srgbClr val="F4FCAA"/>
                </a:solidFill>
              </a:endParaRPr>
            </a:p>
          </p:txBody>
        </p:sp>
      </p:grpSp>
      <p:grpSp>
        <p:nvGrpSpPr>
          <p:cNvPr id="5" name="Group 31"/>
          <p:cNvGrpSpPr/>
          <p:nvPr/>
        </p:nvGrpSpPr>
        <p:grpSpPr>
          <a:xfrm>
            <a:off x="4343400" y="4953000"/>
            <a:ext cx="4762500" cy="1135797"/>
            <a:chOff x="2667000" y="5105400"/>
            <a:chExt cx="4762500" cy="1135797"/>
          </a:xfrm>
        </p:grpSpPr>
        <p:sp>
          <p:nvSpPr>
            <p:cNvPr id="33" name="Text Box 10"/>
            <p:cNvSpPr txBox="1">
              <a:spLocks noChangeArrowheads="1"/>
            </p:cNvSpPr>
            <p:nvPr/>
          </p:nvSpPr>
          <p:spPr bwMode="auto">
            <a:xfrm>
              <a:off x="2667000" y="5105400"/>
              <a:ext cx="21336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4FCAA"/>
                  </a:solidFill>
                </a:rPr>
                <a:t>Elasmobranchs</a:t>
              </a:r>
              <a:endParaRPr lang="en-US" sz="2000" b="1" dirty="0">
                <a:solidFill>
                  <a:srgbClr val="F4FCAA"/>
                </a:solidFill>
              </a:endParaRPr>
            </a:p>
          </p:txBody>
        </p:sp>
        <p:sp>
          <p:nvSpPr>
            <p:cNvPr id="34" name="Text Box 11"/>
            <p:cNvSpPr txBox="1">
              <a:spLocks noChangeArrowheads="1"/>
            </p:cNvSpPr>
            <p:nvPr/>
          </p:nvSpPr>
          <p:spPr bwMode="auto">
            <a:xfrm>
              <a:off x="2819400" y="5410200"/>
              <a:ext cx="46101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F4FCAA"/>
                  </a:solidFill>
                </a:rPr>
                <a:t>Skates and rays           </a:t>
              </a:r>
              <a:r>
                <a:rPr lang="en-US" sz="1600" dirty="0" smtClean="0">
                  <a:solidFill>
                    <a:srgbClr val="F4FCAA"/>
                  </a:solidFill>
                </a:rPr>
                <a:t>       Atlantic </a:t>
              </a:r>
              <a:r>
                <a:rPr lang="en-US" sz="1600" dirty="0">
                  <a:solidFill>
                    <a:srgbClr val="F4FCAA"/>
                  </a:solidFill>
                </a:rPr>
                <a:t>herring</a:t>
              </a:r>
            </a:p>
            <a:p>
              <a:r>
                <a:rPr lang="en-US" sz="1600" dirty="0">
                  <a:solidFill>
                    <a:srgbClr val="F4FCAA"/>
                  </a:solidFill>
                </a:rPr>
                <a:t>Spiny dogfish               </a:t>
              </a:r>
              <a:r>
                <a:rPr lang="en-US" sz="1600" dirty="0" smtClean="0">
                  <a:solidFill>
                    <a:srgbClr val="F4FCAA"/>
                  </a:solidFill>
                </a:rPr>
                <a:t>      Butterfish</a:t>
              </a:r>
              <a:endParaRPr lang="en-US" sz="1600" dirty="0">
                <a:solidFill>
                  <a:srgbClr val="F4FCAA"/>
                </a:solidFill>
              </a:endParaRPr>
            </a:p>
            <a:p>
              <a:r>
                <a:rPr lang="en-US" sz="1600" dirty="0">
                  <a:solidFill>
                    <a:srgbClr val="F4FCAA"/>
                  </a:solidFill>
                </a:rPr>
                <a:t>                                       </a:t>
              </a:r>
              <a:r>
                <a:rPr lang="en-US" sz="1600" dirty="0" smtClean="0">
                  <a:solidFill>
                    <a:srgbClr val="F4FCAA"/>
                  </a:solidFill>
                </a:rPr>
                <a:t>      Mackerel</a:t>
              </a:r>
              <a:endParaRPr lang="en-US" sz="1600" dirty="0">
                <a:solidFill>
                  <a:srgbClr val="F4FCAA"/>
                </a:solidFill>
              </a:endParaRPr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4648200" y="5105400"/>
              <a:ext cx="21336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4FCAA"/>
                  </a:solidFill>
                </a:rPr>
                <a:t>Small </a:t>
              </a:r>
              <a:r>
                <a:rPr lang="en-US" sz="2000" b="1" dirty="0" err="1" smtClean="0">
                  <a:solidFill>
                    <a:srgbClr val="F4FCAA"/>
                  </a:solidFill>
                </a:rPr>
                <a:t>pelagics</a:t>
              </a:r>
              <a:endParaRPr lang="en-US" sz="2000" b="1" dirty="0">
                <a:solidFill>
                  <a:srgbClr val="F4FCAA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228600" y="762000"/>
            <a:ext cx="5181600" cy="3255877"/>
            <a:chOff x="914400" y="762000"/>
            <a:chExt cx="8374733" cy="5377215"/>
          </a:xfrm>
        </p:grpSpPr>
        <p:sp>
          <p:nvSpPr>
            <p:cNvPr id="73" name="Text Box 4"/>
            <p:cNvSpPr txBox="1">
              <a:spLocks noChangeArrowheads="1"/>
            </p:cNvSpPr>
            <p:nvPr/>
          </p:nvSpPr>
          <p:spPr bwMode="auto">
            <a:xfrm>
              <a:off x="7072311" y="882652"/>
              <a:ext cx="862085" cy="4446192"/>
            </a:xfrm>
            <a:prstGeom prst="rect">
              <a:avLst/>
            </a:prstGeom>
            <a:noFill/>
            <a:ln w="12700">
              <a:noFill/>
              <a:prstDash val="dash"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ct val="160000"/>
                </a:lnSpc>
                <a:defRPr/>
              </a:pPr>
              <a:r>
                <a:rPr lang="en-AU" sz="1050" b="1" dirty="0">
                  <a:solidFill>
                    <a:schemeClr val="accent5"/>
                  </a:solidFill>
                  <a:latin typeface="Arial" charset="0"/>
                  <a:cs typeface="Arial" charset="0"/>
                </a:rPr>
                <a:t>0</a:t>
              </a:r>
            </a:p>
            <a:p>
              <a:pPr eaLnBrk="0" hangingPunct="0">
                <a:lnSpc>
                  <a:spcPct val="160000"/>
                </a:lnSpc>
                <a:defRPr/>
              </a:pPr>
              <a:endParaRPr lang="en-AU" sz="1050" b="1" dirty="0">
                <a:solidFill>
                  <a:schemeClr val="accent5"/>
                </a:solidFill>
                <a:latin typeface="Arial" charset="0"/>
                <a:cs typeface="Arial" charset="0"/>
              </a:endParaRPr>
            </a:p>
            <a:p>
              <a:pPr eaLnBrk="0" hangingPunct="0">
                <a:lnSpc>
                  <a:spcPct val="160000"/>
                </a:lnSpc>
                <a:defRPr/>
              </a:pPr>
              <a:r>
                <a:rPr lang="en-AU" sz="1050" b="1" dirty="0" smtClean="0">
                  <a:solidFill>
                    <a:schemeClr val="accent5"/>
                  </a:solidFill>
                  <a:latin typeface="Arial" charset="0"/>
                  <a:cs typeface="Arial" charset="0"/>
                </a:rPr>
                <a:t>50</a:t>
              </a:r>
              <a:endParaRPr lang="en-AU" sz="1050" b="1" dirty="0">
                <a:solidFill>
                  <a:schemeClr val="accent5"/>
                </a:solidFill>
                <a:latin typeface="Arial" charset="0"/>
                <a:cs typeface="Arial" charset="0"/>
              </a:endParaRPr>
            </a:p>
            <a:p>
              <a:pPr eaLnBrk="0" hangingPunct="0">
                <a:lnSpc>
                  <a:spcPct val="70000"/>
                </a:lnSpc>
                <a:defRPr/>
              </a:pPr>
              <a:endParaRPr lang="en-AU" sz="1050" b="1" dirty="0">
                <a:solidFill>
                  <a:schemeClr val="accent5"/>
                </a:solidFill>
                <a:latin typeface="Arial" charset="0"/>
                <a:cs typeface="Arial" charset="0"/>
              </a:endParaRPr>
            </a:p>
            <a:p>
              <a:pPr eaLnBrk="0" hangingPunct="0">
                <a:lnSpc>
                  <a:spcPct val="160000"/>
                </a:lnSpc>
                <a:defRPr/>
              </a:pPr>
              <a:r>
                <a:rPr lang="en-AU" sz="1050" b="1" dirty="0" smtClean="0">
                  <a:solidFill>
                    <a:schemeClr val="accent5"/>
                  </a:solidFill>
                  <a:latin typeface="Arial" charset="0"/>
                  <a:cs typeface="Arial" charset="0"/>
                </a:rPr>
                <a:t>120</a:t>
              </a:r>
              <a:r>
                <a:rPr lang="en-AU" sz="1050" b="1" dirty="0">
                  <a:solidFill>
                    <a:schemeClr val="accent5"/>
                  </a:solidFill>
                  <a:latin typeface="Arial" charset="0"/>
                  <a:cs typeface="Arial" charset="0"/>
                </a:rPr>
                <a:t>+</a:t>
              </a:r>
            </a:p>
            <a:p>
              <a:pPr eaLnBrk="0" hangingPunct="0">
                <a:lnSpc>
                  <a:spcPct val="160000"/>
                </a:lnSpc>
                <a:defRPr/>
              </a:pPr>
              <a:endParaRPr lang="en-AU" sz="1050" b="1" dirty="0">
                <a:solidFill>
                  <a:schemeClr val="accent5"/>
                </a:solidFill>
                <a:latin typeface="Arial" charset="0"/>
                <a:cs typeface="Arial" charset="0"/>
              </a:endParaRPr>
            </a:p>
            <a:p>
              <a:pPr eaLnBrk="0" hangingPunct="0">
                <a:lnSpc>
                  <a:spcPct val="120000"/>
                </a:lnSpc>
                <a:defRPr/>
              </a:pPr>
              <a:endParaRPr lang="en-AU" sz="1050" b="1" dirty="0">
                <a:solidFill>
                  <a:schemeClr val="accent5"/>
                </a:solidFill>
                <a:latin typeface="Arial" charset="0"/>
                <a:cs typeface="Arial" charset="0"/>
              </a:endParaRPr>
            </a:p>
            <a:p>
              <a:pPr eaLnBrk="0" hangingPunct="0">
                <a:lnSpc>
                  <a:spcPct val="160000"/>
                </a:lnSpc>
                <a:defRPr/>
              </a:pPr>
              <a:r>
                <a:rPr lang="en-AU" sz="1050" b="1" dirty="0">
                  <a:solidFill>
                    <a:schemeClr val="accent5"/>
                  </a:solidFill>
                  <a:latin typeface="Arial" charset="0"/>
                  <a:cs typeface="Arial" charset="0"/>
                </a:rPr>
                <a:t>300+</a:t>
              </a:r>
            </a:p>
            <a:p>
              <a:pPr eaLnBrk="0" hangingPunct="0">
                <a:lnSpc>
                  <a:spcPct val="160000"/>
                </a:lnSpc>
                <a:defRPr/>
              </a:pPr>
              <a:endParaRPr lang="en-AU" sz="1050" b="1" dirty="0">
                <a:solidFill>
                  <a:schemeClr val="accent5"/>
                </a:solidFill>
                <a:latin typeface="Arial" charset="0"/>
                <a:cs typeface="Arial" charset="0"/>
              </a:endParaRPr>
            </a:p>
            <a:p>
              <a:pPr eaLnBrk="0" hangingPunct="0">
                <a:lnSpc>
                  <a:spcPct val="160000"/>
                </a:lnSpc>
                <a:defRPr/>
              </a:pPr>
              <a:endParaRPr lang="en-AU" sz="1050" b="1" dirty="0">
                <a:solidFill>
                  <a:schemeClr val="accent5"/>
                </a:solidFill>
                <a:latin typeface="Arial" charset="0"/>
                <a:cs typeface="Arial" charset="0"/>
              </a:endParaRPr>
            </a:p>
            <a:p>
              <a:pPr eaLnBrk="0" hangingPunct="0">
                <a:lnSpc>
                  <a:spcPct val="160000"/>
                </a:lnSpc>
                <a:defRPr/>
              </a:pPr>
              <a:endParaRPr lang="en-AU" sz="1050" b="1" dirty="0">
                <a:solidFill>
                  <a:schemeClr val="accent5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3" name="Group 21"/>
            <p:cNvGrpSpPr/>
            <p:nvPr/>
          </p:nvGrpSpPr>
          <p:grpSpPr>
            <a:xfrm>
              <a:off x="914400" y="762000"/>
              <a:ext cx="8374733" cy="5377215"/>
              <a:chOff x="914400" y="762000"/>
              <a:chExt cx="8374733" cy="5377215"/>
            </a:xfrm>
          </p:grpSpPr>
          <p:pic>
            <p:nvPicPr>
              <p:cNvPr id="72" name="Picture 2" descr="neus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914400" y="804863"/>
                <a:ext cx="4433887" cy="46815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4648199" y="762000"/>
                <a:ext cx="4640934" cy="5377215"/>
                <a:chOff x="3384" y="696"/>
                <a:chExt cx="3303" cy="3640"/>
              </a:xfrm>
            </p:grpSpPr>
            <p:sp>
              <p:nvSpPr>
                <p:cNvPr id="75" name="Rectangle 6"/>
                <p:cNvSpPr>
                  <a:spLocks noChangeArrowheads="1"/>
                </p:cNvSpPr>
                <p:nvPr/>
              </p:nvSpPr>
              <p:spPr bwMode="auto">
                <a:xfrm>
                  <a:off x="4780" y="3756"/>
                  <a:ext cx="382" cy="317"/>
                </a:xfrm>
                <a:prstGeom prst="rect">
                  <a:avLst/>
                </a:prstGeom>
                <a:solidFill>
                  <a:srgbClr val="996633"/>
                </a:solidFill>
                <a:ln w="28575">
                  <a:solidFill>
                    <a:schemeClr val="accent4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6" name="Rectangle 7"/>
                <p:cNvSpPr>
                  <a:spLocks noChangeArrowheads="1"/>
                </p:cNvSpPr>
                <p:nvPr/>
              </p:nvSpPr>
              <p:spPr bwMode="auto">
                <a:xfrm>
                  <a:off x="4781" y="918"/>
                  <a:ext cx="381" cy="3163"/>
                </a:xfrm>
                <a:prstGeom prst="rect">
                  <a:avLst/>
                </a:prstGeom>
                <a:noFill/>
                <a:ln w="28575">
                  <a:solidFill>
                    <a:schemeClr val="accent4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7" name="Line 8"/>
                <p:cNvSpPr>
                  <a:spLocks noChangeShapeType="1"/>
                </p:cNvSpPr>
                <p:nvPr/>
              </p:nvSpPr>
              <p:spPr bwMode="auto">
                <a:xfrm>
                  <a:off x="4808" y="1984"/>
                  <a:ext cx="327" cy="9"/>
                </a:xfrm>
                <a:prstGeom prst="line">
                  <a:avLst/>
                </a:prstGeom>
                <a:noFill/>
                <a:ln w="28575">
                  <a:solidFill>
                    <a:schemeClr val="accent4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accent6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8" name="Line 9"/>
                <p:cNvSpPr>
                  <a:spLocks noChangeShapeType="1"/>
                </p:cNvSpPr>
                <p:nvPr/>
              </p:nvSpPr>
              <p:spPr bwMode="auto">
                <a:xfrm>
                  <a:off x="4808" y="1479"/>
                  <a:ext cx="327" cy="9"/>
                </a:xfrm>
                <a:prstGeom prst="line">
                  <a:avLst/>
                </a:prstGeom>
                <a:noFill/>
                <a:ln w="28575">
                  <a:solidFill>
                    <a:schemeClr val="accent4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accent6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9" name="Line 10"/>
                <p:cNvSpPr>
                  <a:spLocks noChangeShapeType="1"/>
                </p:cNvSpPr>
                <p:nvPr/>
              </p:nvSpPr>
              <p:spPr bwMode="auto">
                <a:xfrm>
                  <a:off x="4808" y="2780"/>
                  <a:ext cx="320" cy="1"/>
                </a:xfrm>
                <a:prstGeom prst="line">
                  <a:avLst/>
                </a:prstGeom>
                <a:noFill/>
                <a:ln w="28575">
                  <a:solidFill>
                    <a:schemeClr val="accent4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accent6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80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5213" y="3921"/>
                  <a:ext cx="1226" cy="415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AU" sz="1600" b="1" dirty="0">
                      <a:solidFill>
                        <a:schemeClr val="bg1"/>
                      </a:solidFill>
                      <a:cs typeface="Arial" pitchFamily="34" charset="0"/>
                    </a:rPr>
                    <a:t>Sediment</a:t>
                  </a:r>
                  <a:endParaRPr lang="en-AU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81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5350" y="3498"/>
                  <a:ext cx="1337" cy="415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AU" sz="1600" b="1" dirty="0" err="1">
                      <a:solidFill>
                        <a:schemeClr val="bg1"/>
                      </a:solidFill>
                      <a:cs typeface="Arial" pitchFamily="34" charset="0"/>
                    </a:rPr>
                    <a:t>Epibenthic</a:t>
                  </a:r>
                  <a:endParaRPr lang="en-AU" sz="16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82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5409" y="696"/>
                  <a:ext cx="959" cy="415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AU" sz="1600" b="1" dirty="0">
                      <a:solidFill>
                        <a:schemeClr val="bg1"/>
                      </a:solidFill>
                      <a:cs typeface="Arial" pitchFamily="34" charset="0"/>
                    </a:rPr>
                    <a:t>Pelagic</a:t>
                  </a:r>
                  <a:endParaRPr lang="en-AU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83" name="Line 14"/>
                <p:cNvSpPr>
                  <a:spLocks noChangeShapeType="1"/>
                </p:cNvSpPr>
                <p:nvPr/>
              </p:nvSpPr>
              <p:spPr bwMode="auto">
                <a:xfrm>
                  <a:off x="5202" y="3749"/>
                  <a:ext cx="183" cy="0"/>
                </a:xfrm>
                <a:prstGeom prst="line">
                  <a:avLst/>
                </a:prstGeom>
                <a:noFill/>
                <a:ln w="76200">
                  <a:solidFill>
                    <a:schemeClr val="accent4"/>
                  </a:solidFill>
                  <a:round/>
                  <a:headEnd type="triangle" w="med" len="med"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chemeClr val="accent6"/>
                    </a:solidFill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5" name="Group 15"/>
                <p:cNvGrpSpPr>
                  <a:grpSpLocks/>
                </p:cNvGrpSpPr>
                <p:nvPr/>
              </p:nvGrpSpPr>
              <p:grpSpPr bwMode="auto">
                <a:xfrm>
                  <a:off x="3384" y="927"/>
                  <a:ext cx="1399" cy="3147"/>
                  <a:chOff x="3384" y="927"/>
                  <a:chExt cx="1399" cy="3147"/>
                </a:xfrm>
              </p:grpSpPr>
              <p:sp>
                <p:nvSpPr>
                  <p:cNvPr id="85" name="AutoShape 16"/>
                  <p:cNvSpPr>
                    <a:spLocks noChangeArrowheads="1"/>
                  </p:cNvSpPr>
                  <p:nvPr/>
                </p:nvSpPr>
                <p:spPr bwMode="auto">
                  <a:xfrm>
                    <a:off x="3384" y="1700"/>
                    <a:ext cx="56" cy="56"/>
                  </a:xfrm>
                  <a:prstGeom prst="flowChartConnector">
                    <a:avLst/>
                  </a:prstGeom>
                  <a:solidFill>
                    <a:srgbClr val="FFFFFF"/>
                  </a:solidFill>
                  <a:ln w="12700">
                    <a:solidFill>
                      <a:schemeClr val="accent4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chemeClr val="bg1"/>
                      </a:solidFill>
                      <a:cs typeface="Arial" pitchFamily="34" charset="0"/>
                    </a:endParaRPr>
                  </a:p>
                </p:txBody>
              </p:sp>
              <p:sp>
                <p:nvSpPr>
                  <p:cNvPr id="86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3410" y="1743"/>
                    <a:ext cx="1365" cy="2331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chemeClr val="accent6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87" name="Line 1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09" y="927"/>
                    <a:ext cx="1374" cy="807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chemeClr val="accent6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</p:grpSp>
          </p:grpSp>
        </p:grpSp>
      </p:grpSp>
      <p:sp>
        <p:nvSpPr>
          <p:cNvPr id="89" name="Text Box 4"/>
          <p:cNvSpPr txBox="1">
            <a:spLocks noChangeArrowheads="1"/>
          </p:cNvSpPr>
          <p:nvPr/>
        </p:nvSpPr>
        <p:spPr bwMode="auto">
          <a:xfrm>
            <a:off x="0" y="7620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FFCC"/>
                </a:solidFill>
              </a:rPr>
              <a:t>ATLANTIS Northeast US</a:t>
            </a:r>
            <a:endParaRPr lang="en-US" sz="3200" dirty="0">
              <a:solidFill>
                <a:srgbClr val="FFFFCC"/>
              </a:solidFill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42"/>
          <p:cNvSpPr txBox="1">
            <a:spLocks noChangeArrowheads="1"/>
          </p:cNvSpPr>
          <p:nvPr/>
        </p:nvSpPr>
        <p:spPr bwMode="auto">
          <a:xfrm>
            <a:off x="304800" y="6019800"/>
            <a:ext cx="8610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rgbClr val="FFFF99"/>
                </a:solidFill>
              </a:rPr>
              <a:t>Link JS, Gamble RJ, Fulton EA. 2011. NEUS – Atlantis: Construction, Calibration, and Application of an Ecosystem Model with Ecological Interactions, Physiographic Conditions, and Fleet Behavior. NOAA Tech Memo NMFS NE-218 247 p. Available at </a:t>
            </a:r>
            <a:r>
              <a:rPr lang="en-US" sz="1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http://www.nefsc.noaa.gov/nefsc/publications</a:t>
            </a:r>
            <a:r>
              <a:rPr lang="en-US" sz="1600" dirty="0" smtClean="0">
                <a:solidFill>
                  <a:srgbClr val="FFFF99"/>
                </a:solidFill>
                <a:hlinkClick r:id="rId4"/>
              </a:rPr>
              <a:t>/</a:t>
            </a:r>
            <a:r>
              <a:rPr lang="en-US" sz="1600" b="1" dirty="0" smtClean="0">
                <a:solidFill>
                  <a:srgbClr val="FFFF99"/>
                </a:solidFill>
                <a:cs typeface="Arial" pitchFamily="34" charset="0"/>
              </a:rPr>
              <a:t>.</a:t>
            </a:r>
            <a:endParaRPr lang="en-US" sz="1600" b="1" dirty="0">
              <a:solidFill>
                <a:srgbClr val="FFFF99"/>
              </a:solidFill>
              <a:cs typeface="Arial" pitchFamily="34" charset="0"/>
            </a:endParaRPr>
          </a:p>
        </p:txBody>
      </p:sp>
      <p:grpSp>
        <p:nvGrpSpPr>
          <p:cNvPr id="6" name="Group 23"/>
          <p:cNvGrpSpPr/>
          <p:nvPr/>
        </p:nvGrpSpPr>
        <p:grpSpPr>
          <a:xfrm>
            <a:off x="5486400" y="685800"/>
            <a:ext cx="3352800" cy="3733800"/>
            <a:chOff x="152400" y="638175"/>
            <a:chExt cx="4800600" cy="6067425"/>
          </a:xfrm>
        </p:grpSpPr>
        <p:pic>
          <p:nvPicPr>
            <p:cNvPr id="25" name="Picture 3" descr="phytop_aster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2400" y="4572000"/>
              <a:ext cx="2648704" cy="2133600"/>
            </a:xfrm>
            <a:prstGeom prst="rect">
              <a:avLst/>
            </a:prstGeom>
            <a:noFill/>
          </p:spPr>
        </p:pic>
        <p:pic>
          <p:nvPicPr>
            <p:cNvPr id="26" name="Picture 3" descr="copepo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14600" y="5227702"/>
              <a:ext cx="2209800" cy="1477898"/>
            </a:xfrm>
            <a:prstGeom prst="rect">
              <a:avLst/>
            </a:prstGeom>
            <a:noFill/>
          </p:spPr>
        </p:pic>
        <p:pic>
          <p:nvPicPr>
            <p:cNvPr id="27" name="Picture 22" descr="rightwhales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2400" y="1289029"/>
              <a:ext cx="2438399" cy="1606571"/>
            </a:xfrm>
            <a:prstGeom prst="rect">
              <a:avLst/>
            </a:prstGeom>
            <a:noFill/>
          </p:spPr>
        </p:pic>
        <p:pic>
          <p:nvPicPr>
            <p:cNvPr id="28" name="Picture 27" descr="herring"/>
            <p:cNvPicPr>
              <a:picLocks noChangeAspect="1" noChangeArrowheads="1"/>
            </p:cNvPicPr>
            <p:nvPr/>
          </p:nvPicPr>
          <p:blipFill>
            <a:blip r:embed="rId8" cstate="print"/>
            <a:srcRect r="9280"/>
            <a:stretch>
              <a:fillRect/>
            </a:stretch>
          </p:blipFill>
          <p:spPr bwMode="auto">
            <a:xfrm>
              <a:off x="152400" y="2743200"/>
              <a:ext cx="2514600" cy="1775937"/>
            </a:xfrm>
            <a:prstGeom prst="rect">
              <a:avLst/>
            </a:prstGeom>
            <a:noFill/>
          </p:spPr>
        </p:pic>
        <p:pic>
          <p:nvPicPr>
            <p:cNvPr id="29" name="Picture 28" descr="cod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667000" y="2819400"/>
              <a:ext cx="2021898" cy="1134590"/>
            </a:xfrm>
            <a:prstGeom prst="rect">
              <a:avLst/>
            </a:prstGeom>
            <a:noFill/>
          </p:spPr>
        </p:pic>
        <p:pic>
          <p:nvPicPr>
            <p:cNvPr id="30" name="Picture 23" descr="scallop"/>
            <p:cNvPicPr>
              <a:picLocks noChangeAspect="1" noChangeArrowheads="1"/>
            </p:cNvPicPr>
            <p:nvPr/>
          </p:nvPicPr>
          <p:blipFill>
            <a:blip r:embed="rId10" cstate="print"/>
            <a:srcRect b="1700"/>
            <a:stretch>
              <a:fillRect/>
            </a:stretch>
          </p:blipFill>
          <p:spPr bwMode="auto">
            <a:xfrm>
              <a:off x="3121314" y="3810000"/>
              <a:ext cx="1831686" cy="1447800"/>
            </a:xfrm>
            <a:prstGeom prst="rect">
              <a:avLst/>
            </a:prstGeom>
            <a:noFill/>
          </p:spPr>
        </p:pic>
        <p:sp>
          <p:nvSpPr>
            <p:cNvPr id="31" name="Text Box 18"/>
            <p:cNvSpPr txBox="1">
              <a:spLocks noChangeArrowheads="1"/>
            </p:cNvSpPr>
            <p:nvPr/>
          </p:nvSpPr>
          <p:spPr bwMode="auto">
            <a:xfrm>
              <a:off x="807027" y="638175"/>
              <a:ext cx="3444741" cy="650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accent5"/>
                  </a:solidFill>
                </a:rPr>
                <a:t>45 Functional Groups</a:t>
              </a:r>
            </a:p>
          </p:txBody>
        </p:sp>
        <p:pic>
          <p:nvPicPr>
            <p:cNvPr id="32" name="Picture 31" descr="dogfish"/>
            <p:cNvPicPr>
              <a:picLocks noChangeAspect="1" noChangeArrowheads="1"/>
            </p:cNvPicPr>
            <p:nvPr/>
          </p:nvPicPr>
          <p:blipFill>
            <a:blip r:embed="rId11" cstate="print"/>
            <a:srcRect l="22483"/>
            <a:stretch>
              <a:fillRect/>
            </a:stretch>
          </p:blipFill>
          <p:spPr bwMode="auto">
            <a:xfrm>
              <a:off x="152400" y="3834412"/>
              <a:ext cx="1313651" cy="1270988"/>
            </a:xfrm>
            <a:prstGeom prst="rect">
              <a:avLst/>
            </a:prstGeom>
            <a:noFill/>
          </p:spPr>
        </p:pic>
        <p:pic>
          <p:nvPicPr>
            <p:cNvPr id="33" name="Picture 25" descr="D:\herringgull_100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667000" y="1427200"/>
              <a:ext cx="1981200" cy="1316000"/>
            </a:xfrm>
            <a:prstGeom prst="rect">
              <a:avLst/>
            </a:prstGeom>
            <a:noFill/>
          </p:spPr>
        </p:pic>
        <p:pic>
          <p:nvPicPr>
            <p:cNvPr id="34" name="Picture 3077" descr="D:\cerianthids_300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295400" y="3886200"/>
              <a:ext cx="1988828" cy="1330325"/>
            </a:xfrm>
            <a:prstGeom prst="rect">
              <a:avLst/>
            </a:prstGeom>
            <a:noFill/>
          </p:spPr>
        </p:pic>
      </p:grpSp>
      <p:pic>
        <p:nvPicPr>
          <p:cNvPr id="35" name="Picture 29" descr="fleet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886200" y="4838392"/>
            <a:ext cx="1657349" cy="1103621"/>
          </a:xfrm>
          <a:prstGeom prst="rect">
            <a:avLst/>
          </a:prstGeom>
          <a:noFill/>
        </p:spPr>
      </p:pic>
      <p:pic>
        <p:nvPicPr>
          <p:cNvPr id="36" name="Picture 30" descr="fleet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36801" y="4838392"/>
            <a:ext cx="1473199" cy="1103621"/>
          </a:xfrm>
          <a:prstGeom prst="rect">
            <a:avLst/>
          </a:prstGeom>
          <a:noFill/>
        </p:spPr>
      </p:pic>
      <p:pic>
        <p:nvPicPr>
          <p:cNvPr id="37" name="Picture 32" descr="scallop dredge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5800" y="3733800"/>
            <a:ext cx="1553766" cy="2209800"/>
          </a:xfrm>
          <a:prstGeom prst="rect">
            <a:avLst/>
          </a:prstGeom>
          <a:noFill/>
        </p:spPr>
      </p:pic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2286000" y="4343400"/>
            <a:ext cx="18680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accent5"/>
                </a:solidFill>
              </a:rPr>
              <a:t>18 Fishing </a:t>
            </a:r>
            <a:r>
              <a:rPr lang="en-US" sz="2000" dirty="0" smtClean="0">
                <a:solidFill>
                  <a:schemeClr val="accent5"/>
                </a:solidFill>
              </a:rPr>
              <a:t>fleets</a:t>
            </a:r>
            <a:endParaRPr lang="en-US" sz="2000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4043</TotalTime>
  <Words>993</Words>
  <Application>Microsoft Office PowerPoint</Application>
  <PresentationFormat>On-screen Show (4:3)</PresentationFormat>
  <Paragraphs>211</Paragraphs>
  <Slides>33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Office Theme</vt:lpstr>
      <vt:lpstr>Default Design</vt:lpstr>
      <vt:lpstr>Equation</vt:lpstr>
      <vt:lpstr>Image</vt:lpstr>
      <vt:lpstr>Current state of information and modeling tools available to support an ecosystem approach to management</vt:lpstr>
      <vt:lpstr>Outline</vt:lpstr>
      <vt:lpstr>Current state of ecosystem models and data</vt:lpstr>
      <vt:lpstr>Slide 4</vt:lpstr>
      <vt:lpstr>Multi Model Inference </vt:lpstr>
      <vt:lpstr>NEFSC Ecosystem Modeling Activities</vt:lpstr>
      <vt:lpstr>NEFSC Ecosystem Modeling Activities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Bridges from single species  multispecies  </vt:lpstr>
      <vt:lpstr>Food web models partition mortality</vt:lpstr>
      <vt:lpstr>Slide 19</vt:lpstr>
      <vt:lpstr>Predation in herring assessments</vt:lpstr>
      <vt:lpstr>Slide 21</vt:lpstr>
      <vt:lpstr>An intermediate-complexity tactical ecosystem assessment tool combines:</vt:lpstr>
      <vt:lpstr>The new model (codename Hydra)</vt:lpstr>
      <vt:lpstr>Other approaches  </vt:lpstr>
      <vt:lpstr>Comparative ecosystem modeling</vt:lpstr>
      <vt:lpstr>Simulations: balancing objectives</vt:lpstr>
      <vt:lpstr>Slide 27</vt:lpstr>
      <vt:lpstr>Changes in the ecosystem </vt:lpstr>
      <vt:lpstr>Observed sea surface temperature trend </vt:lpstr>
      <vt:lpstr>Fish communities</vt:lpstr>
      <vt:lpstr>Information needs for forage species  </vt:lpstr>
      <vt:lpstr>List of data and analyses needed</vt:lpstr>
      <vt:lpstr>Two main questions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 for forage workshop</dc:title>
  <dc:creator>sgaichas</dc:creator>
  <cp:lastModifiedBy>sgaichas</cp:lastModifiedBy>
  <cp:revision>95</cp:revision>
  <dcterms:created xsi:type="dcterms:W3CDTF">2013-04-03T15:58:29Z</dcterms:created>
  <dcterms:modified xsi:type="dcterms:W3CDTF">2013-04-11T01:44:04Z</dcterms:modified>
</cp:coreProperties>
</file>