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60" r:id="rId2"/>
    <p:sldId id="295" r:id="rId3"/>
    <p:sldId id="328" r:id="rId4"/>
    <p:sldId id="350" r:id="rId5"/>
    <p:sldId id="362" r:id="rId6"/>
    <p:sldId id="352" r:id="rId7"/>
    <p:sldId id="363" r:id="rId8"/>
    <p:sldId id="357" r:id="rId9"/>
    <p:sldId id="360" r:id="rId10"/>
    <p:sldId id="353" r:id="rId11"/>
    <p:sldId id="364" r:id="rId12"/>
    <p:sldId id="282" r:id="rId13"/>
    <p:sldId id="359" r:id="rId14"/>
  </p:sldIdLst>
  <p:sldSz cx="9144000" cy="6858000" type="screen4x3"/>
  <p:notesSz cx="7077075" cy="9383713"/>
  <p:defaultTextStyle>
    <a:defPPr>
      <a:defRPr lang="en-US"/>
    </a:defPPr>
    <a:lvl1pPr algn="l" rtl="0" eaLnBrk="0" fontAlgn="base" hangingPunct="0">
      <a:spcBef>
        <a:spcPct val="0"/>
      </a:spcBef>
      <a:spcAft>
        <a:spcPct val="0"/>
      </a:spcAft>
      <a:defRPr sz="2400" kern="1200">
        <a:solidFill>
          <a:schemeClr val="tx1"/>
        </a:solidFill>
        <a:latin typeface="Georgia" pitchFamily="18" charset="0"/>
        <a:ea typeface="+mn-ea"/>
        <a:cs typeface="+mn-cs"/>
      </a:defRPr>
    </a:lvl1pPr>
    <a:lvl2pPr marL="457200" algn="l" rtl="0" eaLnBrk="0" fontAlgn="base" hangingPunct="0">
      <a:spcBef>
        <a:spcPct val="0"/>
      </a:spcBef>
      <a:spcAft>
        <a:spcPct val="0"/>
      </a:spcAft>
      <a:defRPr sz="2400" kern="1200">
        <a:solidFill>
          <a:schemeClr val="tx1"/>
        </a:solidFill>
        <a:latin typeface="Georgia" pitchFamily="18" charset="0"/>
        <a:ea typeface="+mn-ea"/>
        <a:cs typeface="+mn-cs"/>
      </a:defRPr>
    </a:lvl2pPr>
    <a:lvl3pPr marL="914400" algn="l" rtl="0" eaLnBrk="0" fontAlgn="base" hangingPunct="0">
      <a:spcBef>
        <a:spcPct val="0"/>
      </a:spcBef>
      <a:spcAft>
        <a:spcPct val="0"/>
      </a:spcAft>
      <a:defRPr sz="2400" kern="1200">
        <a:solidFill>
          <a:schemeClr val="tx1"/>
        </a:solidFill>
        <a:latin typeface="Georgia"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Georgia"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Georgia" pitchFamily="18" charset="0"/>
        <a:ea typeface="+mn-ea"/>
        <a:cs typeface="+mn-cs"/>
      </a:defRPr>
    </a:lvl5pPr>
    <a:lvl6pPr marL="2286000" algn="l" defTabSz="914400" rtl="0" eaLnBrk="1" latinLnBrk="0" hangingPunct="1">
      <a:defRPr sz="2400" kern="1200">
        <a:solidFill>
          <a:schemeClr val="tx1"/>
        </a:solidFill>
        <a:latin typeface="Georgia" pitchFamily="18" charset="0"/>
        <a:ea typeface="+mn-ea"/>
        <a:cs typeface="+mn-cs"/>
      </a:defRPr>
    </a:lvl6pPr>
    <a:lvl7pPr marL="2743200" algn="l" defTabSz="914400" rtl="0" eaLnBrk="1" latinLnBrk="0" hangingPunct="1">
      <a:defRPr sz="2400" kern="1200">
        <a:solidFill>
          <a:schemeClr val="tx1"/>
        </a:solidFill>
        <a:latin typeface="Georgia" pitchFamily="18" charset="0"/>
        <a:ea typeface="+mn-ea"/>
        <a:cs typeface="+mn-cs"/>
      </a:defRPr>
    </a:lvl7pPr>
    <a:lvl8pPr marL="3200400" algn="l" defTabSz="914400" rtl="0" eaLnBrk="1" latinLnBrk="0" hangingPunct="1">
      <a:defRPr sz="2400" kern="1200">
        <a:solidFill>
          <a:schemeClr val="tx1"/>
        </a:solidFill>
        <a:latin typeface="Georgia" pitchFamily="18" charset="0"/>
        <a:ea typeface="+mn-ea"/>
        <a:cs typeface="+mn-cs"/>
      </a:defRPr>
    </a:lvl8pPr>
    <a:lvl9pPr marL="3657600" algn="l" defTabSz="914400" rtl="0" eaLnBrk="1" latinLnBrk="0" hangingPunct="1">
      <a:defRPr sz="2400" kern="1200">
        <a:solidFill>
          <a:schemeClr val="tx1"/>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C7CDA3"/>
    <a:srgbClr val="999966"/>
    <a:srgbClr val="000066"/>
    <a:srgbClr val="FF3300"/>
    <a:srgbClr val="FFFF00"/>
    <a:srgbClr val="66CCFF"/>
    <a:srgbClr val="6471C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19" autoAdjust="0"/>
    <p:restoredTop sz="71186" autoAdjust="0"/>
  </p:normalViewPr>
  <p:slideViewPr>
    <p:cSldViewPr>
      <p:cViewPr varScale="1">
        <p:scale>
          <a:sx n="50" d="100"/>
          <a:sy n="50" d="100"/>
        </p:scale>
        <p:origin x="-13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7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akers\Documents\Grants\CRFL%202009\Final%20report\Catch%20and%20Effort%20graph.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bakers\Documents\Grants\CRFL%202009\Final%20report\Catch%20and%20Effort%20graph.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bakers\Documents\Grants\CRFL%202009\Final%20report\Catch%20and%20Effort%20graph.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bakers\Documents\Grants\CRFL%202009\Datasheets\Self-reported%20lengths%20from%2009-10%20KMTs.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bakers\Documents\Grants\CRFL%202009\Datasheets\second%20time%20around.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bakers\Documents\Grants\CRFL%202009\Datasheets\second%20time%20around.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bakers\Documents\Grants\CRFL%202009\Datasheets\second%20time%20around.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bakers\Documents\Grants\CRFL%202009\Datasheets\second%20time%20around.xls"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2978845054316823"/>
          <c:y val="4.6822742474916391E-2"/>
          <c:w val="0.84276729559748464"/>
          <c:h val="0.73132664437012262"/>
        </c:manualLayout>
      </c:layout>
      <c:lineChart>
        <c:grouping val="standard"/>
        <c:ser>
          <c:idx val="0"/>
          <c:order val="0"/>
          <c:tx>
            <c:v>successful anglers in survey</c:v>
          </c:tx>
          <c:spPr>
            <a:ln>
              <a:solidFill>
                <a:sysClr val="windowText" lastClr="000000"/>
              </a:solidFill>
            </a:ln>
          </c:spPr>
          <c:marker>
            <c:spPr>
              <a:solidFill>
                <a:schemeClr val="tx1"/>
              </a:solidFill>
            </c:spPr>
          </c:marker>
          <c:cat>
            <c:numRef>
              <c:f>Sheet2!$A$3:$A$8</c:f>
              <c:numCache>
                <c:formatCode>General</c:formatCode>
                <c:ptCount val="6"/>
                <c:pt idx="0">
                  <c:v>1</c:v>
                </c:pt>
                <c:pt idx="1">
                  <c:v>2</c:v>
                </c:pt>
                <c:pt idx="2">
                  <c:v>3</c:v>
                </c:pt>
                <c:pt idx="3">
                  <c:v>4</c:v>
                </c:pt>
                <c:pt idx="4">
                  <c:v>5</c:v>
                </c:pt>
                <c:pt idx="5">
                  <c:v>6</c:v>
                </c:pt>
              </c:numCache>
            </c:numRef>
          </c:cat>
          <c:val>
            <c:numRef>
              <c:f>Sheet2!$D$3:$D$8</c:f>
              <c:numCache>
                <c:formatCode>General</c:formatCode>
                <c:ptCount val="6"/>
                <c:pt idx="0">
                  <c:v>80</c:v>
                </c:pt>
                <c:pt idx="1">
                  <c:v>71.400000000000006</c:v>
                </c:pt>
                <c:pt idx="2">
                  <c:v>84.2</c:v>
                </c:pt>
                <c:pt idx="3">
                  <c:v>54.5</c:v>
                </c:pt>
                <c:pt idx="4">
                  <c:v>60</c:v>
                </c:pt>
                <c:pt idx="5">
                  <c:v>60.7</c:v>
                </c:pt>
              </c:numCache>
            </c:numRef>
          </c:val>
        </c:ser>
        <c:ser>
          <c:idx val="2"/>
          <c:order val="1"/>
          <c:tx>
            <c:v>kmt weighin rate</c:v>
          </c:tx>
          <c:spPr>
            <a:ln w="41275" cmpd="sng">
              <a:solidFill>
                <a:srgbClr val="000000"/>
              </a:solidFill>
              <a:prstDash val="sysDash"/>
            </a:ln>
          </c:spPr>
          <c:marker>
            <c:spPr>
              <a:solidFill>
                <a:srgbClr val="000000"/>
              </a:solidFill>
            </c:spPr>
          </c:marker>
          <c:val>
            <c:numRef>
              <c:f>Sheet2!$F$3:$F$8</c:f>
              <c:numCache>
                <c:formatCode>General</c:formatCode>
                <c:ptCount val="6"/>
                <c:pt idx="0">
                  <c:v>39.700000000000003</c:v>
                </c:pt>
                <c:pt idx="1">
                  <c:v>35.6</c:v>
                </c:pt>
                <c:pt idx="2">
                  <c:v>38</c:v>
                </c:pt>
                <c:pt idx="3">
                  <c:v>42.1</c:v>
                </c:pt>
                <c:pt idx="4">
                  <c:v>30.7</c:v>
                </c:pt>
                <c:pt idx="5">
                  <c:v>43.6</c:v>
                </c:pt>
              </c:numCache>
            </c:numRef>
          </c:val>
        </c:ser>
        <c:ser>
          <c:idx val="1"/>
          <c:order val="2"/>
          <c:tx>
            <c:v>survey participation</c:v>
          </c:tx>
          <c:spPr>
            <a:ln w="41275">
              <a:solidFill>
                <a:srgbClr val="000000"/>
              </a:solidFill>
            </a:ln>
          </c:spPr>
          <c:marker>
            <c:spPr>
              <a:noFill/>
              <a:ln w="41275" cmpd="sng">
                <a:solidFill>
                  <a:srgbClr val="000000"/>
                </a:solidFill>
              </a:ln>
            </c:spPr>
          </c:marker>
          <c:val>
            <c:numRef>
              <c:f>Sheet2!$I$3:$I$8</c:f>
              <c:numCache>
                <c:formatCode>General</c:formatCode>
                <c:ptCount val="6"/>
                <c:pt idx="0">
                  <c:v>11.6</c:v>
                </c:pt>
                <c:pt idx="1">
                  <c:v>23.7</c:v>
                </c:pt>
                <c:pt idx="2">
                  <c:v>5.7</c:v>
                </c:pt>
                <c:pt idx="3">
                  <c:v>20</c:v>
                </c:pt>
                <c:pt idx="4">
                  <c:v>22.2</c:v>
                </c:pt>
                <c:pt idx="5">
                  <c:v>14.1</c:v>
                </c:pt>
              </c:numCache>
            </c:numRef>
          </c:val>
        </c:ser>
        <c:marker val="1"/>
        <c:axId val="55092352"/>
        <c:axId val="55094656"/>
      </c:lineChart>
      <c:catAx>
        <c:axId val="55092352"/>
        <c:scaling>
          <c:orientation val="minMax"/>
        </c:scaling>
        <c:axPos val="b"/>
        <c:title>
          <c:tx>
            <c:rich>
              <a:bodyPr/>
              <a:lstStyle/>
              <a:p>
                <a:pPr>
                  <a:defRPr/>
                </a:pPr>
                <a:r>
                  <a:rPr lang="en-US" sz="1600"/>
                  <a:t>Sampling Order</a:t>
                </a:r>
              </a:p>
            </c:rich>
          </c:tx>
          <c:layout/>
        </c:title>
        <c:numFmt formatCode="General" sourceLinked="1"/>
        <c:tickLblPos val="nextTo"/>
        <c:spPr>
          <a:ln w="19050">
            <a:solidFill>
              <a:schemeClr val="tx1"/>
            </a:solidFill>
          </a:ln>
        </c:spPr>
        <c:txPr>
          <a:bodyPr/>
          <a:lstStyle/>
          <a:p>
            <a:pPr>
              <a:defRPr sz="1600"/>
            </a:pPr>
            <a:endParaRPr lang="en-US"/>
          </a:p>
        </c:txPr>
        <c:crossAx val="55094656"/>
        <c:crosses val="autoZero"/>
        <c:auto val="1"/>
        <c:lblAlgn val="ctr"/>
        <c:lblOffset val="100"/>
      </c:catAx>
      <c:valAx>
        <c:axId val="55094656"/>
        <c:scaling>
          <c:orientation val="minMax"/>
        </c:scaling>
        <c:axPos val="l"/>
        <c:title>
          <c:tx>
            <c:rich>
              <a:bodyPr rot="-5400000" vert="horz"/>
              <a:lstStyle/>
              <a:p>
                <a:pPr>
                  <a:defRPr sz="1600"/>
                </a:pPr>
                <a:r>
                  <a:rPr lang="en-US" sz="1600"/>
                  <a:t>Percent</a:t>
                </a:r>
              </a:p>
            </c:rich>
          </c:tx>
          <c:layout/>
        </c:title>
        <c:numFmt formatCode="General" sourceLinked="0"/>
        <c:tickLblPos val="nextTo"/>
        <c:spPr>
          <a:ln w="19050">
            <a:solidFill>
              <a:sysClr val="windowText" lastClr="000000"/>
            </a:solidFill>
          </a:ln>
        </c:spPr>
        <c:txPr>
          <a:bodyPr/>
          <a:lstStyle/>
          <a:p>
            <a:pPr>
              <a:defRPr sz="1400" baseline="0"/>
            </a:pPr>
            <a:endParaRPr lang="en-US"/>
          </a:p>
        </c:txPr>
        <c:crossAx val="55092352"/>
        <c:crosses val="autoZero"/>
        <c:crossBetween val="between"/>
      </c:valAx>
      <c:spPr>
        <a:noFill/>
        <a:ln w="25400">
          <a:noFill/>
        </a:ln>
      </c:spPr>
    </c:plotArea>
    <c:legend>
      <c:legendPos val="r"/>
      <c:layout>
        <c:manualLayout>
          <c:xMode val="edge"/>
          <c:yMode val="edge"/>
          <c:x val="0.57812467191601069"/>
          <c:y val="4.4310922673127501E-2"/>
          <c:w val="0.42030603674540773"/>
          <c:h val="0.16850959014738603"/>
        </c:manualLayout>
      </c:layout>
      <c:txPr>
        <a:bodyPr/>
        <a:lstStyle/>
        <a:p>
          <a:pPr>
            <a:defRPr sz="1400"/>
          </a:pPr>
          <a:endParaRPr lang="en-US"/>
        </a:p>
      </c:txPr>
    </c:legend>
    <c:plotVisOnly val="1"/>
    <c:dispBlanksAs val="gap"/>
  </c:chart>
  <c:spPr>
    <a:solidFill>
      <a:srgbClr val="FFFFFF"/>
    </a:solidFill>
    <a:ln>
      <a:noFill/>
    </a:ln>
  </c:spPr>
  <c:txPr>
    <a:bodyPr/>
    <a:lstStyle/>
    <a:p>
      <a:pPr>
        <a:defRPr b="1" i="0" baseline="0">
          <a:latin typeface="Arial" pitchFamily="34"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2978845054316812"/>
          <c:y val="4.6822742474916391E-2"/>
          <c:w val="0.84276729559748464"/>
          <c:h val="0.73132664437012262"/>
        </c:manualLayout>
      </c:layout>
      <c:lineChart>
        <c:grouping val="standard"/>
        <c:ser>
          <c:idx val="0"/>
          <c:order val="0"/>
          <c:tx>
            <c:v>successful anglers in survey</c:v>
          </c:tx>
          <c:spPr>
            <a:ln>
              <a:solidFill>
                <a:sysClr val="windowText" lastClr="000000"/>
              </a:solidFill>
            </a:ln>
          </c:spPr>
          <c:marker>
            <c:spPr>
              <a:solidFill>
                <a:schemeClr val="tx1"/>
              </a:solidFill>
            </c:spPr>
          </c:marker>
          <c:cat>
            <c:numRef>
              <c:f>Sheet2!$A$3:$A$8</c:f>
              <c:numCache>
                <c:formatCode>General</c:formatCode>
                <c:ptCount val="6"/>
                <c:pt idx="0">
                  <c:v>1</c:v>
                </c:pt>
                <c:pt idx="1">
                  <c:v>2</c:v>
                </c:pt>
                <c:pt idx="2">
                  <c:v>3</c:v>
                </c:pt>
                <c:pt idx="3">
                  <c:v>4</c:v>
                </c:pt>
                <c:pt idx="4">
                  <c:v>5</c:v>
                </c:pt>
                <c:pt idx="5">
                  <c:v>6</c:v>
                </c:pt>
              </c:numCache>
            </c:numRef>
          </c:cat>
          <c:val>
            <c:numRef>
              <c:f>Sheet2!$D$3:$D$8</c:f>
              <c:numCache>
                <c:formatCode>General</c:formatCode>
                <c:ptCount val="6"/>
                <c:pt idx="0">
                  <c:v>80</c:v>
                </c:pt>
                <c:pt idx="1">
                  <c:v>71.400000000000006</c:v>
                </c:pt>
                <c:pt idx="2">
                  <c:v>84.2</c:v>
                </c:pt>
                <c:pt idx="3">
                  <c:v>54.5</c:v>
                </c:pt>
                <c:pt idx="4">
                  <c:v>60</c:v>
                </c:pt>
                <c:pt idx="5">
                  <c:v>60.7</c:v>
                </c:pt>
              </c:numCache>
            </c:numRef>
          </c:val>
        </c:ser>
        <c:ser>
          <c:idx val="2"/>
          <c:order val="1"/>
          <c:tx>
            <c:v>kmt weighin rate</c:v>
          </c:tx>
          <c:spPr>
            <a:ln w="41275" cmpd="sng">
              <a:solidFill>
                <a:srgbClr val="000000"/>
              </a:solidFill>
              <a:prstDash val="sysDash"/>
            </a:ln>
          </c:spPr>
          <c:marker>
            <c:spPr>
              <a:solidFill>
                <a:srgbClr val="000000"/>
              </a:solidFill>
            </c:spPr>
          </c:marker>
          <c:val>
            <c:numRef>
              <c:f>Sheet2!$F$3:$F$8</c:f>
              <c:numCache>
                <c:formatCode>General</c:formatCode>
                <c:ptCount val="6"/>
                <c:pt idx="0">
                  <c:v>39.700000000000003</c:v>
                </c:pt>
                <c:pt idx="1">
                  <c:v>35.6</c:v>
                </c:pt>
                <c:pt idx="2">
                  <c:v>38</c:v>
                </c:pt>
                <c:pt idx="3">
                  <c:v>42.1</c:v>
                </c:pt>
                <c:pt idx="4">
                  <c:v>30.7</c:v>
                </c:pt>
                <c:pt idx="5">
                  <c:v>43.6</c:v>
                </c:pt>
              </c:numCache>
            </c:numRef>
          </c:val>
        </c:ser>
        <c:ser>
          <c:idx val="1"/>
          <c:order val="2"/>
          <c:tx>
            <c:v>survey participation</c:v>
          </c:tx>
          <c:spPr>
            <a:ln w="41275">
              <a:solidFill>
                <a:srgbClr val="000000"/>
              </a:solidFill>
            </a:ln>
          </c:spPr>
          <c:marker>
            <c:spPr>
              <a:noFill/>
              <a:ln w="41275" cmpd="sng">
                <a:solidFill>
                  <a:srgbClr val="000000"/>
                </a:solidFill>
              </a:ln>
            </c:spPr>
          </c:marker>
          <c:val>
            <c:numRef>
              <c:f>Sheet2!$I$3:$I$8</c:f>
              <c:numCache>
                <c:formatCode>General</c:formatCode>
                <c:ptCount val="6"/>
                <c:pt idx="0">
                  <c:v>11.6</c:v>
                </c:pt>
                <c:pt idx="1">
                  <c:v>23.7</c:v>
                </c:pt>
                <c:pt idx="2">
                  <c:v>5.7</c:v>
                </c:pt>
                <c:pt idx="3">
                  <c:v>20</c:v>
                </c:pt>
                <c:pt idx="4">
                  <c:v>22.2</c:v>
                </c:pt>
                <c:pt idx="5">
                  <c:v>14.1</c:v>
                </c:pt>
              </c:numCache>
            </c:numRef>
          </c:val>
        </c:ser>
        <c:marker val="1"/>
        <c:axId val="55490816"/>
        <c:axId val="74063232"/>
      </c:lineChart>
      <c:catAx>
        <c:axId val="55490816"/>
        <c:scaling>
          <c:orientation val="minMax"/>
        </c:scaling>
        <c:axPos val="b"/>
        <c:title>
          <c:tx>
            <c:rich>
              <a:bodyPr/>
              <a:lstStyle/>
              <a:p>
                <a:pPr>
                  <a:defRPr/>
                </a:pPr>
                <a:r>
                  <a:rPr lang="en-US" sz="1600"/>
                  <a:t>Sampling Order</a:t>
                </a:r>
              </a:p>
            </c:rich>
          </c:tx>
          <c:layout/>
        </c:title>
        <c:numFmt formatCode="General" sourceLinked="1"/>
        <c:tickLblPos val="nextTo"/>
        <c:spPr>
          <a:ln w="19050">
            <a:solidFill>
              <a:schemeClr val="tx1"/>
            </a:solidFill>
          </a:ln>
        </c:spPr>
        <c:txPr>
          <a:bodyPr/>
          <a:lstStyle/>
          <a:p>
            <a:pPr>
              <a:defRPr sz="1600"/>
            </a:pPr>
            <a:endParaRPr lang="en-US"/>
          </a:p>
        </c:txPr>
        <c:crossAx val="74063232"/>
        <c:crosses val="autoZero"/>
        <c:auto val="1"/>
        <c:lblAlgn val="ctr"/>
        <c:lblOffset val="100"/>
      </c:catAx>
      <c:valAx>
        <c:axId val="74063232"/>
        <c:scaling>
          <c:orientation val="minMax"/>
        </c:scaling>
        <c:axPos val="l"/>
        <c:title>
          <c:tx>
            <c:rich>
              <a:bodyPr rot="-5400000" vert="horz"/>
              <a:lstStyle/>
              <a:p>
                <a:pPr>
                  <a:defRPr sz="1600"/>
                </a:pPr>
                <a:r>
                  <a:rPr lang="en-US" sz="1600"/>
                  <a:t>Percent</a:t>
                </a:r>
              </a:p>
            </c:rich>
          </c:tx>
          <c:layout/>
        </c:title>
        <c:numFmt formatCode="General" sourceLinked="0"/>
        <c:tickLblPos val="nextTo"/>
        <c:spPr>
          <a:ln w="19050">
            <a:solidFill>
              <a:sysClr val="windowText" lastClr="000000"/>
            </a:solidFill>
          </a:ln>
        </c:spPr>
        <c:txPr>
          <a:bodyPr/>
          <a:lstStyle/>
          <a:p>
            <a:pPr>
              <a:defRPr sz="1400" baseline="0"/>
            </a:pPr>
            <a:endParaRPr lang="en-US"/>
          </a:p>
        </c:txPr>
        <c:crossAx val="55490816"/>
        <c:crosses val="autoZero"/>
        <c:crossBetween val="between"/>
      </c:valAx>
      <c:spPr>
        <a:noFill/>
        <a:ln w="25400">
          <a:noFill/>
        </a:ln>
      </c:spPr>
    </c:plotArea>
    <c:legend>
      <c:legendPos val="r"/>
      <c:layout>
        <c:manualLayout>
          <c:xMode val="edge"/>
          <c:yMode val="edge"/>
          <c:x val="0.57812467191601069"/>
          <c:y val="4.4310922673127424E-2"/>
          <c:w val="0.42030603674540762"/>
          <c:h val="0.16850959014738584"/>
        </c:manualLayout>
      </c:layout>
      <c:txPr>
        <a:bodyPr/>
        <a:lstStyle/>
        <a:p>
          <a:pPr>
            <a:defRPr sz="1400"/>
          </a:pPr>
          <a:endParaRPr lang="en-US"/>
        </a:p>
      </c:txPr>
    </c:legend>
    <c:plotVisOnly val="1"/>
    <c:dispBlanksAs val="gap"/>
  </c:chart>
  <c:spPr>
    <a:solidFill>
      <a:srgbClr val="FFFFFF"/>
    </a:solidFill>
    <a:ln>
      <a:noFill/>
    </a:ln>
  </c:spPr>
  <c:txPr>
    <a:bodyPr/>
    <a:lstStyle/>
    <a:p>
      <a:pPr>
        <a:defRPr b="1" i="0" baseline="0">
          <a:latin typeface="Arial"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2978845054316818"/>
          <c:y val="4.6822742474916391E-2"/>
          <c:w val="0.84276729559748464"/>
          <c:h val="0.73132664437012262"/>
        </c:manualLayout>
      </c:layout>
      <c:lineChart>
        <c:grouping val="standard"/>
        <c:ser>
          <c:idx val="0"/>
          <c:order val="0"/>
          <c:tx>
            <c:v>successful anglers in survey</c:v>
          </c:tx>
          <c:spPr>
            <a:ln>
              <a:solidFill>
                <a:sysClr val="windowText" lastClr="000000"/>
              </a:solidFill>
            </a:ln>
          </c:spPr>
          <c:marker>
            <c:spPr>
              <a:solidFill>
                <a:schemeClr val="tx1"/>
              </a:solidFill>
            </c:spPr>
          </c:marker>
          <c:cat>
            <c:numRef>
              <c:f>Sheet2!$A$3:$A$8</c:f>
              <c:numCache>
                <c:formatCode>General</c:formatCode>
                <c:ptCount val="6"/>
                <c:pt idx="0">
                  <c:v>1</c:v>
                </c:pt>
                <c:pt idx="1">
                  <c:v>2</c:v>
                </c:pt>
                <c:pt idx="2">
                  <c:v>3</c:v>
                </c:pt>
                <c:pt idx="3">
                  <c:v>4</c:v>
                </c:pt>
                <c:pt idx="4">
                  <c:v>5</c:v>
                </c:pt>
                <c:pt idx="5">
                  <c:v>6</c:v>
                </c:pt>
              </c:numCache>
            </c:numRef>
          </c:cat>
          <c:val>
            <c:numRef>
              <c:f>Sheet2!$D$3:$D$8</c:f>
              <c:numCache>
                <c:formatCode>General</c:formatCode>
                <c:ptCount val="6"/>
                <c:pt idx="0">
                  <c:v>80</c:v>
                </c:pt>
                <c:pt idx="1">
                  <c:v>71.400000000000006</c:v>
                </c:pt>
                <c:pt idx="2">
                  <c:v>84.2</c:v>
                </c:pt>
                <c:pt idx="3">
                  <c:v>54.5</c:v>
                </c:pt>
                <c:pt idx="4">
                  <c:v>60</c:v>
                </c:pt>
                <c:pt idx="5">
                  <c:v>60.7</c:v>
                </c:pt>
              </c:numCache>
            </c:numRef>
          </c:val>
        </c:ser>
        <c:ser>
          <c:idx val="2"/>
          <c:order val="1"/>
          <c:tx>
            <c:v>kmt weighin rate</c:v>
          </c:tx>
          <c:spPr>
            <a:ln w="41275" cmpd="sng">
              <a:solidFill>
                <a:srgbClr val="000000"/>
              </a:solidFill>
              <a:prstDash val="sysDash"/>
            </a:ln>
          </c:spPr>
          <c:marker>
            <c:spPr>
              <a:solidFill>
                <a:srgbClr val="000000"/>
              </a:solidFill>
            </c:spPr>
          </c:marker>
          <c:val>
            <c:numRef>
              <c:f>Sheet2!$F$3:$F$8</c:f>
              <c:numCache>
                <c:formatCode>General</c:formatCode>
                <c:ptCount val="6"/>
                <c:pt idx="0">
                  <c:v>39.700000000000003</c:v>
                </c:pt>
                <c:pt idx="1">
                  <c:v>35.6</c:v>
                </c:pt>
                <c:pt idx="2">
                  <c:v>38</c:v>
                </c:pt>
                <c:pt idx="3">
                  <c:v>42.1</c:v>
                </c:pt>
                <c:pt idx="4">
                  <c:v>30.7</c:v>
                </c:pt>
                <c:pt idx="5">
                  <c:v>43.6</c:v>
                </c:pt>
              </c:numCache>
            </c:numRef>
          </c:val>
        </c:ser>
        <c:ser>
          <c:idx val="1"/>
          <c:order val="2"/>
          <c:tx>
            <c:v>survey participation</c:v>
          </c:tx>
          <c:spPr>
            <a:ln w="41275">
              <a:solidFill>
                <a:srgbClr val="000000"/>
              </a:solidFill>
            </a:ln>
          </c:spPr>
          <c:marker>
            <c:spPr>
              <a:noFill/>
              <a:ln w="41275" cmpd="sng">
                <a:solidFill>
                  <a:srgbClr val="000000"/>
                </a:solidFill>
              </a:ln>
            </c:spPr>
          </c:marker>
          <c:val>
            <c:numRef>
              <c:f>Sheet2!$I$3:$I$8</c:f>
              <c:numCache>
                <c:formatCode>General</c:formatCode>
                <c:ptCount val="6"/>
                <c:pt idx="0">
                  <c:v>11.6</c:v>
                </c:pt>
                <c:pt idx="1">
                  <c:v>23.7</c:v>
                </c:pt>
                <c:pt idx="2">
                  <c:v>5.7</c:v>
                </c:pt>
                <c:pt idx="3">
                  <c:v>20</c:v>
                </c:pt>
                <c:pt idx="4">
                  <c:v>22.2</c:v>
                </c:pt>
                <c:pt idx="5">
                  <c:v>14.1</c:v>
                </c:pt>
              </c:numCache>
            </c:numRef>
          </c:val>
        </c:ser>
        <c:marker val="1"/>
        <c:axId val="83504128"/>
        <c:axId val="85985920"/>
      </c:lineChart>
      <c:catAx>
        <c:axId val="83504128"/>
        <c:scaling>
          <c:orientation val="minMax"/>
        </c:scaling>
        <c:axPos val="b"/>
        <c:title>
          <c:tx>
            <c:rich>
              <a:bodyPr/>
              <a:lstStyle/>
              <a:p>
                <a:pPr>
                  <a:defRPr/>
                </a:pPr>
                <a:r>
                  <a:rPr lang="en-US" sz="1600"/>
                  <a:t>Sampling Order</a:t>
                </a:r>
              </a:p>
            </c:rich>
          </c:tx>
          <c:layout/>
        </c:title>
        <c:numFmt formatCode="General" sourceLinked="1"/>
        <c:tickLblPos val="nextTo"/>
        <c:spPr>
          <a:ln w="19050">
            <a:solidFill>
              <a:schemeClr val="tx1"/>
            </a:solidFill>
          </a:ln>
        </c:spPr>
        <c:txPr>
          <a:bodyPr/>
          <a:lstStyle/>
          <a:p>
            <a:pPr>
              <a:defRPr sz="1600"/>
            </a:pPr>
            <a:endParaRPr lang="en-US"/>
          </a:p>
        </c:txPr>
        <c:crossAx val="85985920"/>
        <c:crosses val="autoZero"/>
        <c:auto val="1"/>
        <c:lblAlgn val="ctr"/>
        <c:lblOffset val="100"/>
      </c:catAx>
      <c:valAx>
        <c:axId val="85985920"/>
        <c:scaling>
          <c:orientation val="minMax"/>
        </c:scaling>
        <c:axPos val="l"/>
        <c:title>
          <c:tx>
            <c:rich>
              <a:bodyPr rot="-5400000" vert="horz"/>
              <a:lstStyle/>
              <a:p>
                <a:pPr>
                  <a:defRPr sz="1600"/>
                </a:pPr>
                <a:r>
                  <a:rPr lang="en-US" sz="1600"/>
                  <a:t>Percent</a:t>
                </a:r>
              </a:p>
            </c:rich>
          </c:tx>
          <c:layout/>
        </c:title>
        <c:numFmt formatCode="General" sourceLinked="0"/>
        <c:tickLblPos val="nextTo"/>
        <c:spPr>
          <a:ln w="19050">
            <a:solidFill>
              <a:sysClr val="windowText" lastClr="000000"/>
            </a:solidFill>
          </a:ln>
        </c:spPr>
        <c:txPr>
          <a:bodyPr/>
          <a:lstStyle/>
          <a:p>
            <a:pPr>
              <a:defRPr sz="1400" baseline="0"/>
            </a:pPr>
            <a:endParaRPr lang="en-US"/>
          </a:p>
        </c:txPr>
        <c:crossAx val="83504128"/>
        <c:crosses val="autoZero"/>
        <c:crossBetween val="between"/>
      </c:valAx>
      <c:spPr>
        <a:noFill/>
        <a:ln w="25400">
          <a:noFill/>
        </a:ln>
      </c:spPr>
    </c:plotArea>
    <c:legend>
      <c:legendPos val="r"/>
      <c:layout>
        <c:manualLayout>
          <c:xMode val="edge"/>
          <c:yMode val="edge"/>
          <c:x val="0.57812467191601069"/>
          <c:y val="4.4310922673127424E-2"/>
          <c:w val="0.42030603674540767"/>
          <c:h val="0.16850959014738587"/>
        </c:manualLayout>
      </c:layout>
      <c:txPr>
        <a:bodyPr/>
        <a:lstStyle/>
        <a:p>
          <a:pPr>
            <a:defRPr sz="1400"/>
          </a:pPr>
          <a:endParaRPr lang="en-US"/>
        </a:p>
      </c:txPr>
    </c:legend>
    <c:plotVisOnly val="1"/>
    <c:dispBlanksAs val="gap"/>
  </c:chart>
  <c:spPr>
    <a:solidFill>
      <a:srgbClr val="FFFFFF"/>
    </a:solidFill>
    <a:ln>
      <a:noFill/>
    </a:ln>
  </c:spPr>
  <c:txPr>
    <a:bodyPr/>
    <a:lstStyle/>
    <a:p>
      <a:pPr>
        <a:defRPr b="1" i="0" baseline="0">
          <a:latin typeface="Arial" pitchFamily="34"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3344364383697352"/>
          <c:y val="0.12036319784351297"/>
          <c:w val="0.73138281665840921"/>
          <c:h val="0.63460738989395749"/>
        </c:manualLayout>
      </c:layout>
      <c:barChart>
        <c:barDir val="col"/>
        <c:grouping val="clustered"/>
        <c:ser>
          <c:idx val="1"/>
          <c:order val="1"/>
          <c:tx>
            <c:v>kept (n=233)</c:v>
          </c:tx>
          <c:spPr>
            <a:solidFill>
              <a:schemeClr val="tx1"/>
            </a:solidFill>
          </c:spPr>
          <c:cat>
            <c:numRef>
              <c:f>'SRM compared to weighins 5 kmts'!$O$5:$O$25</c:f>
              <c:numCache>
                <c:formatCode>General</c:formatCode>
                <c:ptCount val="21"/>
                <c:pt idx="0">
                  <c:v>60</c:v>
                </c:pt>
                <c:pt idx="1">
                  <c:v>65</c:v>
                </c:pt>
                <c:pt idx="2">
                  <c:v>70</c:v>
                </c:pt>
                <c:pt idx="3">
                  <c:v>75</c:v>
                </c:pt>
                <c:pt idx="4">
                  <c:v>80</c:v>
                </c:pt>
                <c:pt idx="5">
                  <c:v>85</c:v>
                </c:pt>
                <c:pt idx="6">
                  <c:v>90</c:v>
                </c:pt>
                <c:pt idx="7">
                  <c:v>95</c:v>
                </c:pt>
                <c:pt idx="8">
                  <c:v>100</c:v>
                </c:pt>
                <c:pt idx="9">
                  <c:v>105</c:v>
                </c:pt>
                <c:pt idx="10">
                  <c:v>110</c:v>
                </c:pt>
                <c:pt idx="11">
                  <c:v>115</c:v>
                </c:pt>
                <c:pt idx="12">
                  <c:v>120</c:v>
                </c:pt>
                <c:pt idx="13">
                  <c:v>125</c:v>
                </c:pt>
                <c:pt idx="14">
                  <c:v>130</c:v>
                </c:pt>
                <c:pt idx="15">
                  <c:v>135</c:v>
                </c:pt>
                <c:pt idx="16">
                  <c:v>140</c:v>
                </c:pt>
                <c:pt idx="17">
                  <c:v>145</c:v>
                </c:pt>
                <c:pt idx="18">
                  <c:v>150</c:v>
                </c:pt>
                <c:pt idx="19">
                  <c:v>155</c:v>
                </c:pt>
                <c:pt idx="20">
                  <c:v>160</c:v>
                </c:pt>
              </c:numCache>
            </c:numRef>
          </c:cat>
          <c:val>
            <c:numRef>
              <c:f>'SRM compared to weighins 5 kmts'!$G$5:$G$25</c:f>
              <c:numCache>
                <c:formatCode>General</c:formatCode>
                <c:ptCount val="21"/>
                <c:pt idx="0">
                  <c:v>0</c:v>
                </c:pt>
                <c:pt idx="1">
                  <c:v>1</c:v>
                </c:pt>
                <c:pt idx="2">
                  <c:v>6</c:v>
                </c:pt>
                <c:pt idx="3">
                  <c:v>8</c:v>
                </c:pt>
                <c:pt idx="4">
                  <c:v>19</c:v>
                </c:pt>
                <c:pt idx="5">
                  <c:v>26</c:v>
                </c:pt>
                <c:pt idx="6">
                  <c:v>39</c:v>
                </c:pt>
                <c:pt idx="7">
                  <c:v>24</c:v>
                </c:pt>
                <c:pt idx="8">
                  <c:v>17</c:v>
                </c:pt>
                <c:pt idx="9">
                  <c:v>19</c:v>
                </c:pt>
                <c:pt idx="10">
                  <c:v>22</c:v>
                </c:pt>
                <c:pt idx="11">
                  <c:v>16</c:v>
                </c:pt>
                <c:pt idx="12">
                  <c:v>17</c:v>
                </c:pt>
                <c:pt idx="13">
                  <c:v>7</c:v>
                </c:pt>
                <c:pt idx="14">
                  <c:v>4</c:v>
                </c:pt>
                <c:pt idx="15">
                  <c:v>4</c:v>
                </c:pt>
                <c:pt idx="16">
                  <c:v>0</c:v>
                </c:pt>
                <c:pt idx="17">
                  <c:v>3</c:v>
                </c:pt>
                <c:pt idx="18">
                  <c:v>0</c:v>
                </c:pt>
                <c:pt idx="19">
                  <c:v>1</c:v>
                </c:pt>
                <c:pt idx="20">
                  <c:v>0</c:v>
                </c:pt>
              </c:numCache>
            </c:numRef>
          </c:val>
        </c:ser>
        <c:ser>
          <c:idx val="2"/>
          <c:order val="2"/>
          <c:tx>
            <c:v>released (n=39)</c:v>
          </c:tx>
          <c:spPr>
            <a:solidFill>
              <a:schemeClr val="bg1">
                <a:lumMod val="65000"/>
              </a:schemeClr>
            </a:solidFill>
            <a:ln>
              <a:solidFill>
                <a:sysClr val="windowText" lastClr="000000"/>
              </a:solidFill>
            </a:ln>
          </c:spPr>
          <c:cat>
            <c:numRef>
              <c:f>'SRM compared to weighins 5 kmts'!$O$5:$O$25</c:f>
              <c:numCache>
                <c:formatCode>General</c:formatCode>
                <c:ptCount val="21"/>
                <c:pt idx="0">
                  <c:v>60</c:v>
                </c:pt>
                <c:pt idx="1">
                  <c:v>65</c:v>
                </c:pt>
                <c:pt idx="2">
                  <c:v>70</c:v>
                </c:pt>
                <c:pt idx="3">
                  <c:v>75</c:v>
                </c:pt>
                <c:pt idx="4">
                  <c:v>80</c:v>
                </c:pt>
                <c:pt idx="5">
                  <c:v>85</c:v>
                </c:pt>
                <c:pt idx="6">
                  <c:v>90</c:v>
                </c:pt>
                <c:pt idx="7">
                  <c:v>95</c:v>
                </c:pt>
                <c:pt idx="8">
                  <c:v>100</c:v>
                </c:pt>
                <c:pt idx="9">
                  <c:v>105</c:v>
                </c:pt>
                <c:pt idx="10">
                  <c:v>110</c:v>
                </c:pt>
                <c:pt idx="11">
                  <c:v>115</c:v>
                </c:pt>
                <c:pt idx="12">
                  <c:v>120</c:v>
                </c:pt>
                <c:pt idx="13">
                  <c:v>125</c:v>
                </c:pt>
                <c:pt idx="14">
                  <c:v>130</c:v>
                </c:pt>
                <c:pt idx="15">
                  <c:v>135</c:v>
                </c:pt>
                <c:pt idx="16">
                  <c:v>140</c:v>
                </c:pt>
                <c:pt idx="17">
                  <c:v>145</c:v>
                </c:pt>
                <c:pt idx="18">
                  <c:v>150</c:v>
                </c:pt>
                <c:pt idx="19">
                  <c:v>155</c:v>
                </c:pt>
                <c:pt idx="20">
                  <c:v>160</c:v>
                </c:pt>
              </c:numCache>
            </c:numRef>
          </c:cat>
          <c:val>
            <c:numRef>
              <c:f>'SRM compared to weighins 5 kmts'!$P$5:$P$25</c:f>
              <c:numCache>
                <c:formatCode>General</c:formatCode>
                <c:ptCount val="21"/>
                <c:pt idx="0">
                  <c:v>3</c:v>
                </c:pt>
                <c:pt idx="1">
                  <c:v>3</c:v>
                </c:pt>
                <c:pt idx="2">
                  <c:v>4</c:v>
                </c:pt>
                <c:pt idx="3">
                  <c:v>5</c:v>
                </c:pt>
                <c:pt idx="4">
                  <c:v>3</c:v>
                </c:pt>
                <c:pt idx="5">
                  <c:v>5</c:v>
                </c:pt>
                <c:pt idx="6">
                  <c:v>3</c:v>
                </c:pt>
                <c:pt idx="7">
                  <c:v>3</c:v>
                </c:pt>
                <c:pt idx="8">
                  <c:v>7</c:v>
                </c:pt>
                <c:pt idx="9">
                  <c:v>2</c:v>
                </c:pt>
                <c:pt idx="10">
                  <c:v>1</c:v>
                </c:pt>
              </c:numCache>
            </c:numRef>
          </c:val>
        </c:ser>
        <c:gapWidth val="0"/>
        <c:axId val="108423424"/>
        <c:axId val="108487040"/>
      </c:barChart>
      <c:lineChart>
        <c:grouping val="standard"/>
        <c:ser>
          <c:idx val="0"/>
          <c:order val="0"/>
          <c:tx>
            <c:v>all KM entered (n=722)</c:v>
          </c:tx>
          <c:spPr>
            <a:ln>
              <a:solidFill>
                <a:sysClr val="windowText" lastClr="000000"/>
              </a:solidFill>
            </a:ln>
          </c:spPr>
          <c:cat>
            <c:numRef>
              <c:f>'SRM compared to weighins 5 kmts'!$O$5:$O$25</c:f>
              <c:numCache>
                <c:formatCode>General</c:formatCode>
                <c:ptCount val="21"/>
                <c:pt idx="0">
                  <c:v>60</c:v>
                </c:pt>
                <c:pt idx="1">
                  <c:v>65</c:v>
                </c:pt>
                <c:pt idx="2">
                  <c:v>70</c:v>
                </c:pt>
                <c:pt idx="3">
                  <c:v>75</c:v>
                </c:pt>
                <c:pt idx="4">
                  <c:v>80</c:v>
                </c:pt>
                <c:pt idx="5">
                  <c:v>85</c:v>
                </c:pt>
                <c:pt idx="6">
                  <c:v>90</c:v>
                </c:pt>
                <c:pt idx="7">
                  <c:v>95</c:v>
                </c:pt>
                <c:pt idx="8">
                  <c:v>100</c:v>
                </c:pt>
                <c:pt idx="9">
                  <c:v>105</c:v>
                </c:pt>
                <c:pt idx="10">
                  <c:v>110</c:v>
                </c:pt>
                <c:pt idx="11">
                  <c:v>115</c:v>
                </c:pt>
                <c:pt idx="12">
                  <c:v>120</c:v>
                </c:pt>
                <c:pt idx="13">
                  <c:v>125</c:v>
                </c:pt>
                <c:pt idx="14">
                  <c:v>130</c:v>
                </c:pt>
                <c:pt idx="15">
                  <c:v>135</c:v>
                </c:pt>
                <c:pt idx="16">
                  <c:v>140</c:v>
                </c:pt>
                <c:pt idx="17">
                  <c:v>145</c:v>
                </c:pt>
                <c:pt idx="18">
                  <c:v>150</c:v>
                </c:pt>
                <c:pt idx="19">
                  <c:v>155</c:v>
                </c:pt>
                <c:pt idx="20">
                  <c:v>160</c:v>
                </c:pt>
              </c:numCache>
            </c:numRef>
          </c:cat>
          <c:val>
            <c:numRef>
              <c:f>'SRM compared to weighins 5 kmts'!$U$5:$U$25</c:f>
              <c:numCache>
                <c:formatCode>General</c:formatCode>
                <c:ptCount val="21"/>
                <c:pt idx="0">
                  <c:v>1</c:v>
                </c:pt>
                <c:pt idx="1">
                  <c:v>1</c:v>
                </c:pt>
                <c:pt idx="2">
                  <c:v>6</c:v>
                </c:pt>
                <c:pt idx="3">
                  <c:v>9</c:v>
                </c:pt>
                <c:pt idx="4">
                  <c:v>25</c:v>
                </c:pt>
                <c:pt idx="5">
                  <c:v>78</c:v>
                </c:pt>
                <c:pt idx="6">
                  <c:v>135</c:v>
                </c:pt>
                <c:pt idx="7">
                  <c:v>138</c:v>
                </c:pt>
                <c:pt idx="8">
                  <c:v>117</c:v>
                </c:pt>
                <c:pt idx="9">
                  <c:v>87</c:v>
                </c:pt>
                <c:pt idx="10">
                  <c:v>46</c:v>
                </c:pt>
                <c:pt idx="11">
                  <c:v>35</c:v>
                </c:pt>
                <c:pt idx="12">
                  <c:v>25</c:v>
                </c:pt>
                <c:pt idx="13">
                  <c:v>9</c:v>
                </c:pt>
                <c:pt idx="14">
                  <c:v>5</c:v>
                </c:pt>
                <c:pt idx="15">
                  <c:v>4</c:v>
                </c:pt>
                <c:pt idx="20">
                  <c:v>1</c:v>
                </c:pt>
              </c:numCache>
            </c:numRef>
          </c:val>
        </c:ser>
        <c:marker val="1"/>
        <c:axId val="108489344"/>
        <c:axId val="108491520"/>
      </c:lineChart>
      <c:catAx>
        <c:axId val="108423424"/>
        <c:scaling>
          <c:orientation val="minMax"/>
        </c:scaling>
        <c:axPos val="b"/>
        <c:title>
          <c:tx>
            <c:rich>
              <a:bodyPr/>
              <a:lstStyle/>
              <a:p>
                <a:pPr>
                  <a:defRPr>
                    <a:latin typeface="Calibri" pitchFamily="34" charset="0"/>
                    <a:cs typeface="Calibri" pitchFamily="34" charset="0"/>
                  </a:defRPr>
                </a:pPr>
                <a:r>
                  <a:rPr lang="en-US" sz="1600">
                    <a:latin typeface="Calibri" pitchFamily="34" charset="0"/>
                    <a:cs typeface="Calibri" pitchFamily="34" charset="0"/>
                  </a:rPr>
                  <a:t>CM Length Bin</a:t>
                </a:r>
              </a:p>
            </c:rich>
          </c:tx>
          <c:layout>
            <c:manualLayout>
              <c:xMode val="edge"/>
              <c:yMode val="edge"/>
              <c:x val="0.42509805378101334"/>
              <c:y val="0.90329733276583668"/>
            </c:manualLayout>
          </c:layout>
        </c:title>
        <c:numFmt formatCode="General" sourceLinked="1"/>
        <c:tickLblPos val="nextTo"/>
        <c:spPr>
          <a:noFill/>
          <a:ln w="19050">
            <a:solidFill>
              <a:schemeClr val="tx1"/>
            </a:solidFill>
          </a:ln>
        </c:spPr>
        <c:txPr>
          <a:bodyPr rot="2700000"/>
          <a:lstStyle/>
          <a:p>
            <a:pPr>
              <a:defRPr sz="1600" b="1" i="0" baseline="0">
                <a:latin typeface="Calibri" pitchFamily="34" charset="0"/>
                <a:cs typeface="Calibri" pitchFamily="34" charset="0"/>
              </a:defRPr>
            </a:pPr>
            <a:endParaRPr lang="en-US"/>
          </a:p>
        </c:txPr>
        <c:crossAx val="108487040"/>
        <c:crosses val="autoZero"/>
        <c:auto val="1"/>
        <c:lblAlgn val="ctr"/>
        <c:lblOffset val="100"/>
        <c:tickLblSkip val="1"/>
      </c:catAx>
      <c:valAx>
        <c:axId val="108487040"/>
        <c:scaling>
          <c:orientation val="minMax"/>
        </c:scaling>
        <c:axPos val="l"/>
        <c:title>
          <c:tx>
            <c:rich>
              <a:bodyPr rot="-5400000" vert="horz"/>
              <a:lstStyle/>
              <a:p>
                <a:pPr>
                  <a:defRPr>
                    <a:latin typeface="Calibri" pitchFamily="34" charset="0"/>
                    <a:cs typeface="Calibri" pitchFamily="34" charset="0"/>
                  </a:defRPr>
                </a:pPr>
                <a:r>
                  <a:rPr lang="en-US" sz="1600">
                    <a:latin typeface="Calibri" pitchFamily="34" charset="0"/>
                    <a:cs typeface="Calibri" pitchFamily="34" charset="0"/>
                  </a:rPr>
                  <a:t>Number of Fish</a:t>
                </a:r>
              </a:p>
            </c:rich>
          </c:tx>
          <c:layout>
            <c:manualLayout>
              <c:xMode val="edge"/>
              <c:yMode val="edge"/>
              <c:x val="3.0309389392363689E-2"/>
              <c:y val="0.3097276016173659"/>
            </c:manualLayout>
          </c:layout>
        </c:title>
        <c:numFmt formatCode="General" sourceLinked="0"/>
        <c:tickLblPos val="nextTo"/>
        <c:spPr>
          <a:noFill/>
          <a:ln w="19050">
            <a:solidFill>
              <a:sysClr val="windowText" lastClr="000000"/>
            </a:solidFill>
          </a:ln>
        </c:spPr>
        <c:txPr>
          <a:bodyPr/>
          <a:lstStyle/>
          <a:p>
            <a:pPr>
              <a:defRPr sz="1600" b="1" i="0" baseline="0">
                <a:latin typeface="Calibri" pitchFamily="34" charset="0"/>
                <a:cs typeface="Calibri" pitchFamily="34" charset="0"/>
              </a:defRPr>
            </a:pPr>
            <a:endParaRPr lang="en-US"/>
          </a:p>
        </c:txPr>
        <c:crossAx val="108423424"/>
        <c:crosses val="autoZero"/>
        <c:crossBetween val="between"/>
      </c:valAx>
      <c:catAx>
        <c:axId val="108489344"/>
        <c:scaling>
          <c:orientation val="minMax"/>
        </c:scaling>
        <c:delete val="1"/>
        <c:axPos val="b"/>
        <c:numFmt formatCode="General" sourceLinked="1"/>
        <c:tickLblPos val="none"/>
        <c:crossAx val="108491520"/>
        <c:crosses val="autoZero"/>
        <c:auto val="1"/>
        <c:lblAlgn val="ctr"/>
        <c:lblOffset val="100"/>
      </c:catAx>
      <c:valAx>
        <c:axId val="108491520"/>
        <c:scaling>
          <c:orientation val="minMax"/>
        </c:scaling>
        <c:axPos val="r"/>
        <c:title>
          <c:tx>
            <c:rich>
              <a:bodyPr rot="-5400000" vert="horz"/>
              <a:lstStyle/>
              <a:p>
                <a:pPr>
                  <a:defRPr>
                    <a:latin typeface="Calibri" pitchFamily="34" charset="0"/>
                    <a:cs typeface="Calibri" pitchFamily="34" charset="0"/>
                  </a:defRPr>
                </a:pPr>
                <a:r>
                  <a:rPr lang="en-US" sz="1600">
                    <a:latin typeface="Calibri" pitchFamily="34" charset="0"/>
                    <a:cs typeface="Calibri" pitchFamily="34" charset="0"/>
                  </a:rPr>
                  <a:t>Number of Fish</a:t>
                </a:r>
              </a:p>
            </c:rich>
          </c:tx>
          <c:layout>
            <c:manualLayout>
              <c:xMode val="edge"/>
              <c:yMode val="edge"/>
              <c:x val="0.94528772346852874"/>
              <c:y val="0.3097276016173659"/>
            </c:manualLayout>
          </c:layout>
        </c:title>
        <c:numFmt formatCode="General" sourceLinked="0"/>
        <c:tickLblPos val="nextTo"/>
        <c:spPr>
          <a:ln w="28575">
            <a:solidFill>
              <a:schemeClr val="tx1"/>
            </a:solidFill>
          </a:ln>
        </c:spPr>
        <c:txPr>
          <a:bodyPr/>
          <a:lstStyle/>
          <a:p>
            <a:pPr>
              <a:defRPr sz="1600" b="1">
                <a:latin typeface="Calibri" pitchFamily="34" charset="0"/>
                <a:cs typeface="Calibri" pitchFamily="34" charset="0"/>
              </a:defRPr>
            </a:pPr>
            <a:endParaRPr lang="en-US"/>
          </a:p>
        </c:txPr>
        <c:crossAx val="108489344"/>
        <c:crosses val="max"/>
        <c:crossBetween val="between"/>
      </c:valAx>
      <c:spPr>
        <a:noFill/>
        <a:ln w="28575">
          <a:solidFill>
            <a:sysClr val="windowText" lastClr="000000"/>
          </a:solidFill>
        </a:ln>
      </c:spPr>
    </c:plotArea>
    <c:legend>
      <c:legendPos val="r"/>
      <c:layout>
        <c:manualLayout>
          <c:xMode val="edge"/>
          <c:yMode val="edge"/>
          <c:x val="0.52571695637101967"/>
          <c:y val="0.14649907781797586"/>
          <c:w val="0.33469927697717072"/>
          <c:h val="0.17339504859189941"/>
        </c:manualLayout>
      </c:layout>
      <c:txPr>
        <a:bodyPr/>
        <a:lstStyle/>
        <a:p>
          <a:pPr>
            <a:defRPr sz="1600" b="1" i="0" baseline="0">
              <a:latin typeface="Calibri" pitchFamily="34" charset="0"/>
              <a:cs typeface="Calibri" pitchFamily="34" charset="0"/>
            </a:defRPr>
          </a:pPr>
          <a:endParaRPr lang="en-US"/>
        </a:p>
      </c:txPr>
    </c:legend>
    <c:plotVisOnly val="1"/>
    <c:dispBlanksAs val="gap"/>
  </c:chart>
  <c:spPr>
    <a:solidFill>
      <a:srgbClr val="FFFFFF"/>
    </a:solidFill>
    <a:ln>
      <a:noFill/>
    </a:ln>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6463957630296219"/>
          <c:y val="4.7097163093847823E-2"/>
          <c:w val="0.75057680289963769"/>
          <c:h val="0.71716635898981529"/>
        </c:manualLayout>
      </c:layout>
      <c:barChart>
        <c:barDir val="col"/>
        <c:grouping val="clustered"/>
        <c:ser>
          <c:idx val="0"/>
          <c:order val="0"/>
          <c:tx>
            <c:v>non weighers</c:v>
          </c:tx>
          <c:spPr>
            <a:solidFill>
              <a:schemeClr val="bg1"/>
            </a:solidFill>
            <a:ln w="25400">
              <a:solidFill>
                <a:sysClr val="windowText" lastClr="000000"/>
              </a:solidFill>
            </a:ln>
          </c:spPr>
          <c:errBars>
            <c:errBarType val="both"/>
            <c:errValType val="cust"/>
            <c:plus>
              <c:numRef>
                <c:f>ReCalculations!$D$25:$D$30</c:f>
                <c:numCache>
                  <c:formatCode>General</c:formatCode>
                  <c:ptCount val="6"/>
                  <c:pt idx="0">
                    <c:v>7.8473365719397038E-3</c:v>
                  </c:pt>
                  <c:pt idx="1">
                    <c:v>0</c:v>
                  </c:pt>
                  <c:pt idx="2">
                    <c:v>6.2269678755054571E-3</c:v>
                  </c:pt>
                  <c:pt idx="3">
                    <c:v>1.10362400026177E-2</c:v>
                  </c:pt>
                  <c:pt idx="4">
                    <c:v>8.8862535355846792E-3</c:v>
                  </c:pt>
                  <c:pt idx="5">
                    <c:v>8.669229998721226E-3</c:v>
                  </c:pt>
                </c:numCache>
              </c:numRef>
            </c:plus>
            <c:minus>
              <c:numRef>
                <c:f>ReCalculations!$D$25:$D$30</c:f>
                <c:numCache>
                  <c:formatCode>General</c:formatCode>
                  <c:ptCount val="6"/>
                  <c:pt idx="0">
                    <c:v>7.8473365719397038E-3</c:v>
                  </c:pt>
                  <c:pt idx="1">
                    <c:v>0</c:v>
                  </c:pt>
                  <c:pt idx="2">
                    <c:v>6.2269678755054571E-3</c:v>
                  </c:pt>
                  <c:pt idx="3">
                    <c:v>1.10362400026177E-2</c:v>
                  </c:pt>
                  <c:pt idx="4">
                    <c:v>8.8862535355846792E-3</c:v>
                  </c:pt>
                  <c:pt idx="5">
                    <c:v>8.669229998721226E-3</c:v>
                  </c:pt>
                </c:numCache>
              </c:numRef>
            </c:minus>
            <c:spPr>
              <a:ln w="25400"/>
            </c:spPr>
          </c:errBars>
          <c:cat>
            <c:numRef>
              <c:f>ReCalculations!$B$25:$B$30</c:f>
              <c:numCache>
                <c:formatCode>General</c:formatCode>
                <c:ptCount val="6"/>
                <c:pt idx="0">
                  <c:v>1</c:v>
                </c:pt>
                <c:pt idx="1">
                  <c:v>2</c:v>
                </c:pt>
                <c:pt idx="2">
                  <c:v>3</c:v>
                </c:pt>
                <c:pt idx="3">
                  <c:v>4</c:v>
                </c:pt>
                <c:pt idx="4">
                  <c:v>5</c:v>
                </c:pt>
                <c:pt idx="5">
                  <c:v>6</c:v>
                </c:pt>
              </c:numCache>
            </c:numRef>
          </c:cat>
          <c:val>
            <c:numRef>
              <c:f>ReCalculations!$C$25:$C$30</c:f>
              <c:numCache>
                <c:formatCode>0.000</c:formatCode>
                <c:ptCount val="6"/>
                <c:pt idx="0">
                  <c:v>2.5641025641025703E-2</c:v>
                </c:pt>
                <c:pt idx="1">
                  <c:v>0</c:v>
                </c:pt>
                <c:pt idx="2">
                  <c:v>1.3045917166723197E-2</c:v>
                </c:pt>
                <c:pt idx="3">
                  <c:v>3.0798465620442788E-2</c:v>
                </c:pt>
                <c:pt idx="4">
                  <c:v>2.0176544766708701E-2</c:v>
                </c:pt>
                <c:pt idx="5">
                  <c:v>2.2568715192834776E-2</c:v>
                </c:pt>
              </c:numCache>
            </c:numRef>
          </c:val>
        </c:ser>
        <c:ser>
          <c:idx val="1"/>
          <c:order val="1"/>
          <c:tx>
            <c:v>weighers</c:v>
          </c:tx>
          <c:spPr>
            <a:solidFill>
              <a:schemeClr val="bg1">
                <a:lumMod val="65000"/>
              </a:schemeClr>
            </a:solidFill>
            <a:ln w="19050">
              <a:solidFill>
                <a:sysClr val="windowText" lastClr="000000"/>
              </a:solidFill>
            </a:ln>
          </c:spPr>
          <c:errBars>
            <c:errBarType val="both"/>
            <c:errValType val="cust"/>
            <c:plus>
              <c:numRef>
                <c:f>ReCalculations!$I$25:$I$30</c:f>
                <c:numCache>
                  <c:formatCode>General</c:formatCode>
                  <c:ptCount val="6"/>
                  <c:pt idx="0">
                    <c:v>5.3121061182613463E-2</c:v>
                  </c:pt>
                  <c:pt idx="1">
                    <c:v>2.4897330553529658E-2</c:v>
                  </c:pt>
                  <c:pt idx="2">
                    <c:v>2.5165143591881208E-2</c:v>
                  </c:pt>
                  <c:pt idx="3">
                    <c:v>3.5302634955411971E-2</c:v>
                  </c:pt>
                  <c:pt idx="4">
                    <c:v>2.8948633626351132E-2</c:v>
                  </c:pt>
                  <c:pt idx="5">
                    <c:v>2.5634341650531526E-2</c:v>
                  </c:pt>
                </c:numCache>
              </c:numRef>
            </c:plus>
            <c:minus>
              <c:numRef>
                <c:f>ReCalculations!$I$25:$I$30</c:f>
                <c:numCache>
                  <c:formatCode>General</c:formatCode>
                  <c:ptCount val="6"/>
                  <c:pt idx="0">
                    <c:v>5.3121061182613463E-2</c:v>
                  </c:pt>
                  <c:pt idx="1">
                    <c:v>2.4897330553529658E-2</c:v>
                  </c:pt>
                  <c:pt idx="2">
                    <c:v>2.5165143591881208E-2</c:v>
                  </c:pt>
                  <c:pt idx="3">
                    <c:v>3.5302634955411971E-2</c:v>
                  </c:pt>
                  <c:pt idx="4">
                    <c:v>2.8948633626351132E-2</c:v>
                  </c:pt>
                  <c:pt idx="5">
                    <c:v>2.5634341650531526E-2</c:v>
                  </c:pt>
                </c:numCache>
              </c:numRef>
            </c:minus>
            <c:spPr>
              <a:ln w="25400">
                <a:solidFill>
                  <a:sysClr val="windowText" lastClr="000000">
                    <a:shade val="95000"/>
                    <a:satMod val="105000"/>
                  </a:sysClr>
                </a:solidFill>
              </a:ln>
            </c:spPr>
          </c:errBars>
          <c:cat>
            <c:numRef>
              <c:f>ReCalculations!$B$25:$B$30</c:f>
              <c:numCache>
                <c:formatCode>General</c:formatCode>
                <c:ptCount val="6"/>
                <c:pt idx="0">
                  <c:v>1</c:v>
                </c:pt>
                <c:pt idx="1">
                  <c:v>2</c:v>
                </c:pt>
                <c:pt idx="2">
                  <c:v>3</c:v>
                </c:pt>
                <c:pt idx="3">
                  <c:v>4</c:v>
                </c:pt>
                <c:pt idx="4">
                  <c:v>5</c:v>
                </c:pt>
                <c:pt idx="5">
                  <c:v>6</c:v>
                </c:pt>
              </c:numCache>
            </c:numRef>
          </c:cat>
          <c:val>
            <c:numRef>
              <c:f>ReCalculations!$H$25:$H$30</c:f>
              <c:numCache>
                <c:formatCode>0.000</c:formatCode>
                <c:ptCount val="6"/>
                <c:pt idx="0">
                  <c:v>9.3233629130967027E-2</c:v>
                </c:pt>
                <c:pt idx="1">
                  <c:v>6.5247252747252751E-2</c:v>
                </c:pt>
                <c:pt idx="2">
                  <c:v>8.0000000000000043E-2</c:v>
                </c:pt>
                <c:pt idx="3">
                  <c:v>9.6631880228836828E-2</c:v>
                </c:pt>
                <c:pt idx="4">
                  <c:v>5.4054112490932407E-2</c:v>
                </c:pt>
                <c:pt idx="5">
                  <c:v>6.3054055482724955E-2</c:v>
                </c:pt>
              </c:numCache>
            </c:numRef>
          </c:val>
        </c:ser>
        <c:axId val="108996864"/>
        <c:axId val="109164032"/>
      </c:barChart>
      <c:catAx>
        <c:axId val="108996864"/>
        <c:scaling>
          <c:orientation val="minMax"/>
        </c:scaling>
        <c:axPos val="b"/>
        <c:title>
          <c:tx>
            <c:rich>
              <a:bodyPr/>
              <a:lstStyle/>
              <a:p>
                <a:pPr>
                  <a:defRPr>
                    <a:latin typeface="Calibri" pitchFamily="34" charset="0"/>
                    <a:cs typeface="Calibri" pitchFamily="34" charset="0"/>
                  </a:defRPr>
                </a:pPr>
                <a:r>
                  <a:rPr lang="en-US" sz="1600">
                    <a:latin typeface="Calibri" pitchFamily="34" charset="0"/>
                    <a:cs typeface="Calibri" pitchFamily="34" charset="0"/>
                  </a:rPr>
                  <a:t>Tournament</a:t>
                </a:r>
              </a:p>
            </c:rich>
          </c:tx>
          <c:layout/>
        </c:title>
        <c:numFmt formatCode="General" sourceLinked="1"/>
        <c:tickLblPos val="nextTo"/>
        <c:spPr>
          <a:ln w="28575">
            <a:solidFill>
              <a:sysClr val="windowText" lastClr="000000"/>
            </a:solidFill>
          </a:ln>
        </c:spPr>
        <c:txPr>
          <a:bodyPr/>
          <a:lstStyle/>
          <a:p>
            <a:pPr>
              <a:defRPr sz="1600" b="1">
                <a:latin typeface="Calibri" pitchFamily="34" charset="0"/>
                <a:cs typeface="Calibri" pitchFamily="34" charset="0"/>
              </a:defRPr>
            </a:pPr>
            <a:endParaRPr lang="en-US"/>
          </a:p>
        </c:txPr>
        <c:crossAx val="109164032"/>
        <c:crosses val="autoZero"/>
        <c:auto val="1"/>
        <c:lblAlgn val="ctr"/>
        <c:lblOffset val="100"/>
      </c:catAx>
      <c:valAx>
        <c:axId val="109164032"/>
        <c:scaling>
          <c:orientation val="minMax"/>
          <c:max val="0.15000000000000024"/>
          <c:min val="0"/>
        </c:scaling>
        <c:axPos val="l"/>
        <c:title>
          <c:tx>
            <c:rich>
              <a:bodyPr rot="-5400000" vert="horz"/>
              <a:lstStyle/>
              <a:p>
                <a:pPr>
                  <a:defRPr>
                    <a:latin typeface="Calibri" pitchFamily="34" charset="0"/>
                    <a:cs typeface="Calibri" pitchFamily="34" charset="0"/>
                  </a:defRPr>
                </a:pPr>
                <a:r>
                  <a:rPr lang="en-US" sz="1600">
                    <a:latin typeface="Calibri" pitchFamily="34" charset="0"/>
                    <a:cs typeface="Calibri" pitchFamily="34" charset="0"/>
                  </a:rPr>
                  <a:t>CPUE</a:t>
                </a:r>
              </a:p>
            </c:rich>
          </c:tx>
          <c:layout/>
        </c:title>
        <c:numFmt formatCode="#,##0.00" sourceLinked="0"/>
        <c:tickLblPos val="nextTo"/>
        <c:spPr>
          <a:ln w="31750">
            <a:solidFill>
              <a:sysClr val="windowText" lastClr="000000"/>
            </a:solidFill>
          </a:ln>
        </c:spPr>
        <c:txPr>
          <a:bodyPr/>
          <a:lstStyle/>
          <a:p>
            <a:pPr>
              <a:defRPr sz="1600" b="1">
                <a:latin typeface="Calibri" pitchFamily="34" charset="0"/>
                <a:cs typeface="Calibri" pitchFamily="34" charset="0"/>
              </a:defRPr>
            </a:pPr>
            <a:endParaRPr lang="en-US"/>
          </a:p>
        </c:txPr>
        <c:crossAx val="108996864"/>
        <c:crosses val="autoZero"/>
        <c:crossBetween val="between"/>
        <c:majorUnit val="5.0000000000000024E-2"/>
        <c:minorUnit val="2.0000000000000052E-3"/>
      </c:valAx>
      <c:spPr>
        <a:noFill/>
        <a:ln w="28575">
          <a:solidFill>
            <a:sysClr val="windowText" lastClr="000000"/>
          </a:solidFill>
        </a:ln>
      </c:spPr>
    </c:plotArea>
    <c:legend>
      <c:legendPos val="r"/>
      <c:layout>
        <c:manualLayout>
          <c:xMode val="edge"/>
          <c:yMode val="edge"/>
          <c:x val="0.67377077865266977"/>
          <c:y val="0.11377061120948402"/>
          <c:w val="0.19391060492438442"/>
          <c:h val="0.14621356540958697"/>
        </c:manualLayout>
      </c:layout>
      <c:txPr>
        <a:bodyPr/>
        <a:lstStyle/>
        <a:p>
          <a:pPr>
            <a:defRPr sz="1600">
              <a:latin typeface="Calibri" pitchFamily="34" charset="0"/>
              <a:cs typeface="Calibri" pitchFamily="34" charset="0"/>
            </a:defRPr>
          </a:pPr>
          <a:endParaRPr lang="en-US"/>
        </a:p>
      </c:txPr>
    </c:legend>
    <c:plotVisOnly val="1"/>
  </c:chart>
  <c:spPr>
    <a:solidFill>
      <a:srgbClr val="FFFFFF"/>
    </a:solidFill>
    <a:ln>
      <a:noFill/>
    </a:ln>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4243323442136613"/>
          <c:y val="4.8582995951417227E-2"/>
          <c:w val="0.77448071216617542"/>
          <c:h val="0.77327935222672295"/>
        </c:manualLayout>
      </c:layout>
      <c:barChart>
        <c:barDir val="col"/>
        <c:grouping val="clustered"/>
        <c:ser>
          <c:idx val="0"/>
          <c:order val="0"/>
          <c:tx>
            <c:v>actual # weighed</c:v>
          </c:tx>
          <c:cat>
            <c:strRef>
              <c:f>graphs!$B$5:$B$6</c:f>
              <c:strCache>
                <c:ptCount val="2"/>
                <c:pt idx="0">
                  <c:v>Open_09</c:v>
                </c:pt>
                <c:pt idx="1">
                  <c:v>Open_10</c:v>
                </c:pt>
              </c:strCache>
            </c:strRef>
          </c:cat>
          <c:val>
            <c:numRef>
              <c:f>graphs!$C$5:$C$6</c:f>
              <c:numCache>
                <c:formatCode>General</c:formatCode>
                <c:ptCount val="2"/>
                <c:pt idx="0">
                  <c:v>749</c:v>
                </c:pt>
                <c:pt idx="1">
                  <c:v>458</c:v>
                </c:pt>
              </c:numCache>
            </c:numRef>
          </c:val>
        </c:ser>
        <c:ser>
          <c:idx val="1"/>
          <c:order val="1"/>
          <c:tx>
            <c:v>total est harvest</c:v>
          </c:tx>
          <c:errBars>
            <c:errBarType val="plus"/>
            <c:errValType val="cust"/>
            <c:plus>
              <c:numRef>
                <c:f>graphs!$E$5:$E$6</c:f>
                <c:numCache>
                  <c:formatCode>General</c:formatCode>
                  <c:ptCount val="2"/>
                  <c:pt idx="0">
                    <c:v>491.32886710391136</c:v>
                  </c:pt>
                  <c:pt idx="1">
                    <c:v>261.59128235432871</c:v>
                  </c:pt>
                </c:numCache>
              </c:numRef>
            </c:plus>
          </c:errBars>
          <c:cat>
            <c:strRef>
              <c:f>graphs!$B$5:$B$6</c:f>
              <c:strCache>
                <c:ptCount val="2"/>
                <c:pt idx="0">
                  <c:v>Open_09</c:v>
                </c:pt>
                <c:pt idx="1">
                  <c:v>Open_10</c:v>
                </c:pt>
              </c:strCache>
            </c:strRef>
          </c:cat>
          <c:val>
            <c:numRef>
              <c:f>graphs!$D$5:$D$6</c:f>
              <c:numCache>
                <c:formatCode>0</c:formatCode>
                <c:ptCount val="2"/>
                <c:pt idx="0">
                  <c:v>1259.4397299903567</c:v>
                </c:pt>
                <c:pt idx="1">
                  <c:v>596.3333333333336</c:v>
                </c:pt>
              </c:numCache>
            </c:numRef>
          </c:val>
        </c:ser>
        <c:axId val="138461568"/>
        <c:axId val="138463488"/>
      </c:barChart>
      <c:catAx>
        <c:axId val="138461568"/>
        <c:scaling>
          <c:orientation val="minMax"/>
        </c:scaling>
        <c:axPos val="b"/>
        <c:numFmt formatCode="General" sourceLinked="1"/>
        <c:tickLblPos val="nextTo"/>
        <c:crossAx val="138463488"/>
        <c:crosses val="autoZero"/>
        <c:auto val="1"/>
        <c:lblAlgn val="ctr"/>
        <c:lblOffset val="100"/>
      </c:catAx>
      <c:valAx>
        <c:axId val="138463488"/>
        <c:scaling>
          <c:orientation val="minMax"/>
        </c:scaling>
        <c:axPos val="l"/>
        <c:numFmt formatCode="General" sourceLinked="1"/>
        <c:tickLblPos val="nextTo"/>
        <c:crossAx val="138461568"/>
        <c:crosses val="autoZero"/>
        <c:crossBetween val="between"/>
      </c:valAx>
    </c:plotArea>
    <c:legend>
      <c:legendPos val="r"/>
      <c:layout>
        <c:manualLayout>
          <c:xMode val="edge"/>
          <c:yMode val="edge"/>
          <c:x val="0.410924386071847"/>
          <c:y val="3.7904636920384982E-2"/>
          <c:w val="0.49774645915349552"/>
          <c:h val="0.19522713506965478"/>
        </c:manualLayout>
      </c:layout>
    </c:legend>
    <c:plotVisOnly val="1"/>
    <c:dispBlanksAs val="gap"/>
  </c:chart>
  <c:spPr>
    <a:solidFill>
      <a:srgbClr val="FFFFFF"/>
    </a:solidFill>
  </c:sp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4243323442136613"/>
          <c:y val="4.8582995951417227E-2"/>
          <c:w val="0.77448071216617542"/>
          <c:h val="0.77327935222672306"/>
        </c:manualLayout>
      </c:layout>
      <c:barChart>
        <c:barDir val="col"/>
        <c:grouping val="clustered"/>
        <c:ser>
          <c:idx val="0"/>
          <c:order val="0"/>
          <c:tx>
            <c:v>actual # weighed</c:v>
          </c:tx>
          <c:cat>
            <c:strRef>
              <c:f>graphs!$B$15:$B$16</c:f>
              <c:strCache>
                <c:ptCount val="2"/>
                <c:pt idx="0">
                  <c:v>Ral_09</c:v>
                </c:pt>
                <c:pt idx="1">
                  <c:v>BI_10</c:v>
                </c:pt>
              </c:strCache>
            </c:strRef>
          </c:cat>
          <c:val>
            <c:numRef>
              <c:f>graphs!$C$15:$C$16</c:f>
              <c:numCache>
                <c:formatCode>General</c:formatCode>
                <c:ptCount val="2"/>
                <c:pt idx="0">
                  <c:v>21</c:v>
                </c:pt>
                <c:pt idx="1">
                  <c:v>23</c:v>
                </c:pt>
              </c:numCache>
            </c:numRef>
          </c:val>
        </c:ser>
        <c:ser>
          <c:idx val="1"/>
          <c:order val="1"/>
          <c:tx>
            <c:v>total est harvest</c:v>
          </c:tx>
          <c:errBars>
            <c:errBarType val="plus"/>
            <c:errValType val="cust"/>
            <c:plus>
              <c:numRef>
                <c:f>graphs!$E$15:$E$16</c:f>
                <c:numCache>
                  <c:formatCode>General</c:formatCode>
                  <c:ptCount val="2"/>
                  <c:pt idx="0">
                    <c:v>21.531706363423627</c:v>
                  </c:pt>
                  <c:pt idx="1">
                    <c:v>25.98614072492818</c:v>
                  </c:pt>
                </c:numCache>
              </c:numRef>
            </c:plus>
          </c:errBars>
          <c:cat>
            <c:strRef>
              <c:f>graphs!$B$15:$B$16</c:f>
              <c:strCache>
                <c:ptCount val="2"/>
                <c:pt idx="0">
                  <c:v>Ral_09</c:v>
                </c:pt>
                <c:pt idx="1">
                  <c:v>BI_10</c:v>
                </c:pt>
              </c:strCache>
            </c:strRef>
          </c:cat>
          <c:val>
            <c:numRef>
              <c:f>graphs!$D$15:$D$16</c:f>
              <c:numCache>
                <c:formatCode>0</c:formatCode>
                <c:ptCount val="2"/>
                <c:pt idx="0">
                  <c:v>39.9</c:v>
                </c:pt>
                <c:pt idx="1">
                  <c:v>52.833333333333329</c:v>
                </c:pt>
              </c:numCache>
            </c:numRef>
          </c:val>
        </c:ser>
        <c:axId val="51747456"/>
        <c:axId val="52326784"/>
      </c:barChart>
      <c:catAx>
        <c:axId val="51747456"/>
        <c:scaling>
          <c:orientation val="minMax"/>
        </c:scaling>
        <c:axPos val="b"/>
        <c:numFmt formatCode="General" sourceLinked="1"/>
        <c:tickLblPos val="nextTo"/>
        <c:crossAx val="52326784"/>
        <c:crosses val="autoZero"/>
        <c:auto val="1"/>
        <c:lblAlgn val="ctr"/>
        <c:lblOffset val="100"/>
      </c:catAx>
      <c:valAx>
        <c:axId val="52326784"/>
        <c:scaling>
          <c:orientation val="minMax"/>
        </c:scaling>
        <c:axPos val="l"/>
        <c:numFmt formatCode="General" sourceLinked="1"/>
        <c:tickLblPos val="nextTo"/>
        <c:crossAx val="51747456"/>
        <c:crosses val="autoZero"/>
        <c:crossBetween val="between"/>
      </c:valAx>
    </c:plotArea>
    <c:legend>
      <c:legendPos val="r"/>
      <c:layout>
        <c:manualLayout>
          <c:xMode val="edge"/>
          <c:yMode val="edge"/>
          <c:x val="0.24754936366838443"/>
          <c:y val="3.6348972003499638E-2"/>
          <c:w val="0.49774645915349552"/>
          <c:h val="0.20680136337124541"/>
        </c:manualLayout>
      </c:layout>
    </c:legend>
    <c:plotVisOnly val="1"/>
    <c:dispBlanksAs val="gap"/>
  </c:chart>
  <c:spPr>
    <a:solidFill>
      <a:srgbClr val="FFFFFF"/>
    </a:solidFill>
  </c:sp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4243323442136613"/>
          <c:y val="4.8582995951417227E-2"/>
          <c:w val="0.771513353115727"/>
          <c:h val="0.77327935222672306"/>
        </c:manualLayout>
      </c:layout>
      <c:barChart>
        <c:barDir val="col"/>
        <c:grouping val="clustered"/>
        <c:ser>
          <c:idx val="0"/>
          <c:order val="0"/>
          <c:tx>
            <c:v>actual # weighed</c:v>
          </c:tx>
          <c:cat>
            <c:strRef>
              <c:f>graphs!$B$10:$B$11</c:f>
              <c:strCache>
                <c:ptCount val="2"/>
                <c:pt idx="0">
                  <c:v>GotE_09</c:v>
                </c:pt>
                <c:pt idx="1">
                  <c:v>AtlBch_09</c:v>
                </c:pt>
              </c:strCache>
            </c:strRef>
          </c:cat>
          <c:val>
            <c:numRef>
              <c:f>graphs!$C$10:$C$11</c:f>
              <c:numCache>
                <c:formatCode>General</c:formatCode>
                <c:ptCount val="2"/>
                <c:pt idx="0">
                  <c:v>87</c:v>
                </c:pt>
                <c:pt idx="1">
                  <c:v>123</c:v>
                </c:pt>
              </c:numCache>
            </c:numRef>
          </c:val>
        </c:ser>
        <c:ser>
          <c:idx val="1"/>
          <c:order val="1"/>
          <c:tx>
            <c:v>total est harvest</c:v>
          </c:tx>
          <c:errBars>
            <c:errBarType val="plus"/>
            <c:errValType val="cust"/>
            <c:plus>
              <c:numRef>
                <c:f>graphs!$E$10:$E$11</c:f>
                <c:numCache>
                  <c:formatCode>General</c:formatCode>
                  <c:ptCount val="2"/>
                  <c:pt idx="0">
                    <c:v>266.71680227753694</c:v>
                  </c:pt>
                  <c:pt idx="1">
                    <c:v>122.21771142354622</c:v>
                  </c:pt>
                </c:numCache>
              </c:numRef>
            </c:plus>
          </c:errBars>
          <c:cat>
            <c:strRef>
              <c:f>graphs!$B$10:$B$11</c:f>
              <c:strCache>
                <c:ptCount val="2"/>
                <c:pt idx="0">
                  <c:v>GotE_09</c:v>
                </c:pt>
                <c:pt idx="1">
                  <c:v>AtlBch_09</c:v>
                </c:pt>
              </c:strCache>
            </c:strRef>
          </c:cat>
          <c:val>
            <c:numRef>
              <c:f>graphs!$D$10:$D$11</c:f>
              <c:numCache>
                <c:formatCode>0</c:formatCode>
                <c:ptCount val="2"/>
                <c:pt idx="0">
                  <c:v>395.8125</c:v>
                </c:pt>
                <c:pt idx="1">
                  <c:v>323</c:v>
                </c:pt>
              </c:numCache>
            </c:numRef>
          </c:val>
        </c:ser>
        <c:axId val="53756672"/>
        <c:axId val="53758208"/>
      </c:barChart>
      <c:catAx>
        <c:axId val="53756672"/>
        <c:scaling>
          <c:orientation val="minMax"/>
        </c:scaling>
        <c:axPos val="b"/>
        <c:numFmt formatCode="General" sourceLinked="1"/>
        <c:tickLblPos val="nextTo"/>
        <c:crossAx val="53758208"/>
        <c:crosses val="autoZero"/>
        <c:auto val="1"/>
        <c:lblAlgn val="ctr"/>
        <c:lblOffset val="100"/>
      </c:catAx>
      <c:valAx>
        <c:axId val="53758208"/>
        <c:scaling>
          <c:orientation val="minMax"/>
        </c:scaling>
        <c:axPos val="l"/>
        <c:numFmt formatCode="General" sourceLinked="1"/>
        <c:tickLblPos val="nextTo"/>
        <c:crossAx val="53756672"/>
        <c:crosses val="autoZero"/>
        <c:crossBetween val="between"/>
      </c:valAx>
    </c:plotArea>
    <c:legend>
      <c:legendPos val="r"/>
      <c:layout>
        <c:manualLayout>
          <c:xMode val="edge"/>
          <c:yMode val="edge"/>
          <c:x val="0.41464748405001811"/>
          <c:y val="3.7515492855059805E-2"/>
          <c:w val="0.5024012479232125"/>
          <c:h val="0.19522713506965475"/>
        </c:manualLayout>
      </c:layout>
    </c:legend>
    <c:plotVisOnly val="1"/>
    <c:dispBlanksAs val="gap"/>
  </c:chart>
  <c:spPr>
    <a:solidFill>
      <a:srgbClr val="FFFFFF"/>
    </a:solidFill>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67050" cy="469900"/>
          </a:xfrm>
          <a:prstGeom prst="rect">
            <a:avLst/>
          </a:prstGeom>
          <a:noFill/>
          <a:ln w="9525">
            <a:noFill/>
            <a:miter lim="800000"/>
            <a:headEnd/>
            <a:tailEnd/>
          </a:ln>
          <a:effectLst/>
        </p:spPr>
        <p:txBody>
          <a:bodyPr vert="horz" wrap="square" lIns="94041" tIns="47021" rIns="94041" bIns="47021" numCol="1" anchor="t" anchorCtr="0" compatLnSpc="1">
            <a:prstTxWarp prst="textNoShape">
              <a:avLst/>
            </a:prstTxWarp>
          </a:bodyPr>
          <a:lstStyle>
            <a:lvl1pPr defTabSz="939800">
              <a:defRPr sz="1200">
                <a:latin typeface="Times" pitchFamily="18" charset="0"/>
              </a:defRPr>
            </a:lvl1pPr>
          </a:lstStyle>
          <a:p>
            <a:pPr>
              <a:defRPr/>
            </a:pPr>
            <a:endParaRPr lang="en-US"/>
          </a:p>
        </p:txBody>
      </p:sp>
      <p:sp>
        <p:nvSpPr>
          <p:cNvPr id="38915" name="Rectangle 3"/>
          <p:cNvSpPr>
            <a:spLocks noGrp="1" noChangeArrowheads="1"/>
          </p:cNvSpPr>
          <p:nvPr>
            <p:ph type="dt" sz="quarter" idx="1"/>
          </p:nvPr>
        </p:nvSpPr>
        <p:spPr bwMode="auto">
          <a:xfrm>
            <a:off x="4008438" y="0"/>
            <a:ext cx="3067050" cy="469900"/>
          </a:xfrm>
          <a:prstGeom prst="rect">
            <a:avLst/>
          </a:prstGeom>
          <a:noFill/>
          <a:ln w="9525">
            <a:noFill/>
            <a:miter lim="800000"/>
            <a:headEnd/>
            <a:tailEnd/>
          </a:ln>
          <a:effectLst/>
        </p:spPr>
        <p:txBody>
          <a:bodyPr vert="horz" wrap="square" lIns="94041" tIns="47021" rIns="94041" bIns="47021" numCol="1" anchor="t" anchorCtr="0" compatLnSpc="1">
            <a:prstTxWarp prst="textNoShape">
              <a:avLst/>
            </a:prstTxWarp>
          </a:bodyPr>
          <a:lstStyle>
            <a:lvl1pPr algn="r" defTabSz="939800">
              <a:defRPr sz="1200">
                <a:latin typeface="Times" pitchFamily="18" charset="0"/>
              </a:defRPr>
            </a:lvl1pPr>
          </a:lstStyle>
          <a:p>
            <a:pPr>
              <a:defRPr/>
            </a:pPr>
            <a:endParaRPr lang="en-US"/>
          </a:p>
        </p:txBody>
      </p:sp>
      <p:sp>
        <p:nvSpPr>
          <p:cNvPr id="38916" name="Rectangle 4"/>
          <p:cNvSpPr>
            <a:spLocks noGrp="1" noChangeArrowheads="1"/>
          </p:cNvSpPr>
          <p:nvPr>
            <p:ph type="ftr" sz="quarter" idx="2"/>
          </p:nvPr>
        </p:nvSpPr>
        <p:spPr bwMode="auto">
          <a:xfrm>
            <a:off x="0" y="8912225"/>
            <a:ext cx="3067050" cy="469900"/>
          </a:xfrm>
          <a:prstGeom prst="rect">
            <a:avLst/>
          </a:prstGeom>
          <a:noFill/>
          <a:ln w="9525">
            <a:noFill/>
            <a:miter lim="800000"/>
            <a:headEnd/>
            <a:tailEnd/>
          </a:ln>
          <a:effectLst/>
        </p:spPr>
        <p:txBody>
          <a:bodyPr vert="horz" wrap="square" lIns="94041" tIns="47021" rIns="94041" bIns="47021" numCol="1" anchor="b" anchorCtr="0" compatLnSpc="1">
            <a:prstTxWarp prst="textNoShape">
              <a:avLst/>
            </a:prstTxWarp>
          </a:bodyPr>
          <a:lstStyle>
            <a:lvl1pPr defTabSz="939800">
              <a:defRPr sz="1200">
                <a:latin typeface="Times" pitchFamily="18" charset="0"/>
              </a:defRPr>
            </a:lvl1pPr>
          </a:lstStyle>
          <a:p>
            <a:pPr>
              <a:defRPr/>
            </a:pPr>
            <a:endParaRPr lang="en-US"/>
          </a:p>
        </p:txBody>
      </p:sp>
      <p:sp>
        <p:nvSpPr>
          <p:cNvPr id="38917" name="Rectangle 5"/>
          <p:cNvSpPr>
            <a:spLocks noGrp="1" noChangeArrowheads="1"/>
          </p:cNvSpPr>
          <p:nvPr>
            <p:ph type="sldNum" sz="quarter" idx="3"/>
          </p:nvPr>
        </p:nvSpPr>
        <p:spPr bwMode="auto">
          <a:xfrm>
            <a:off x="4008438" y="8912225"/>
            <a:ext cx="3067050" cy="469900"/>
          </a:xfrm>
          <a:prstGeom prst="rect">
            <a:avLst/>
          </a:prstGeom>
          <a:noFill/>
          <a:ln w="9525">
            <a:noFill/>
            <a:miter lim="800000"/>
            <a:headEnd/>
            <a:tailEnd/>
          </a:ln>
          <a:effectLst/>
        </p:spPr>
        <p:txBody>
          <a:bodyPr vert="horz" wrap="square" lIns="94041" tIns="47021" rIns="94041" bIns="47021" numCol="1" anchor="b" anchorCtr="0" compatLnSpc="1">
            <a:prstTxWarp prst="textNoShape">
              <a:avLst/>
            </a:prstTxWarp>
          </a:bodyPr>
          <a:lstStyle>
            <a:lvl1pPr algn="r" defTabSz="939800">
              <a:defRPr sz="1200">
                <a:latin typeface="Times" pitchFamily="18" charset="0"/>
              </a:defRPr>
            </a:lvl1pPr>
          </a:lstStyle>
          <a:p>
            <a:pPr>
              <a:defRPr/>
            </a:pPr>
            <a:fld id="{6211482F-8254-41D2-81CF-6C544DAF531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pPr>
              <a:defRPr/>
            </a:pPr>
            <a:fld id="{2F5B795E-64BF-4240-A57C-A6AF49483650}" type="datetimeFigureOut">
              <a:rPr lang="en-US"/>
              <a:pPr>
                <a:defRPr/>
              </a:pPr>
              <a:t>2/2/2012</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8025" y="4457700"/>
            <a:ext cx="5661025" cy="422275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12225"/>
            <a:ext cx="3067050" cy="4699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08438" y="8912225"/>
            <a:ext cx="3067050" cy="469900"/>
          </a:xfrm>
          <a:prstGeom prst="rect">
            <a:avLst/>
          </a:prstGeom>
        </p:spPr>
        <p:txBody>
          <a:bodyPr vert="horz" lIns="91440" tIns="45720" rIns="91440" bIns="45720" rtlCol="0" anchor="b"/>
          <a:lstStyle>
            <a:lvl1pPr algn="r">
              <a:defRPr sz="1200"/>
            </a:lvl1pPr>
          </a:lstStyle>
          <a:p>
            <a:pPr>
              <a:defRPr/>
            </a:pPr>
            <a:fld id="{A444C489-4193-4DC9-8E7C-BA3781EAD96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Thanks for the invitation to be a part of this workshop.  I think this is a great concept to explore and I’m happy to share my experiences and perspective on</a:t>
            </a:r>
            <a:r>
              <a:rPr lang="en-US" baseline="0" dirty="0" smtClean="0"/>
              <a:t> this topic</a:t>
            </a:r>
            <a:r>
              <a:rPr lang="en-US" dirty="0" smtClean="0"/>
              <a:t>. I have recently led a couple of self-reporting pilot studies that focused on the evaluation of new technology usage in surveys – and voluntary</a:t>
            </a:r>
            <a:r>
              <a:rPr lang="en-US" baseline="0" dirty="0" smtClean="0"/>
              <a:t> data collection of segments of the fishery not </a:t>
            </a:r>
            <a:r>
              <a:rPr lang="en-US" baseline="0" dirty="0" err="1" smtClean="0"/>
              <a:t>traditioanlly</a:t>
            </a:r>
            <a:r>
              <a:rPr lang="en-US" baseline="0" dirty="0" smtClean="0"/>
              <a:t> sampled by MRIP – tournament catch and effort.  </a:t>
            </a:r>
            <a:r>
              <a:rPr lang="en-US" dirty="0" smtClean="0"/>
              <a:t>I would like to share some brief highlights from those studies as well as provide my opinion on some topics that will inevitably be discussed with regard to future study design regarding mobile technology.</a:t>
            </a:r>
          </a:p>
          <a:p>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F3B733-1BFC-439E-9B69-64727C35058A}"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Finally, if we calculate total harvest for both successful and unsuccessful trips at each tournament, we can estimate the total king mackerel harvest attributable to each event.  In this </a:t>
            </a:r>
            <a:r>
              <a:rPr lang="en-US" dirty="0" err="1" smtClean="0"/>
              <a:t>figrue</a:t>
            </a:r>
            <a:r>
              <a:rPr lang="en-US" dirty="0" smtClean="0"/>
              <a:t>, the bars on the left are the actual number of KM landed obtained from the tournament record-keepers and the bar on the right indicates our harvest estimate calculated from the survey </a:t>
            </a:r>
            <a:r>
              <a:rPr lang="en-US" dirty="0" err="1" smtClean="0"/>
              <a:t>reponses</a:t>
            </a:r>
            <a:r>
              <a:rPr lang="en-US" dirty="0" smtClean="0"/>
              <a:t>.  While there is quite a bit of variability around the estimates, this approach provides some indication of what tournament harvest might be like.  </a:t>
            </a:r>
          </a:p>
          <a:p>
            <a:endParaRPr lang="en-US" dirty="0" smtClean="0"/>
          </a:p>
          <a:p>
            <a:r>
              <a:rPr lang="en-US" dirty="0" smtClean="0"/>
              <a:t>Furthermore, if we are to compile some basic participation data from the other tournaments, we could technically calculate the total harvest of tournament caught king mackerel and add that to the MRIP survey estimates.  Because tournament anglers target large fish, there is the possibility that removal of these large individuals from the population could adversely impact the SSB of king mackerel.</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EB4616-8E9C-4581-BB4F-4D4A0C5E6EF6}"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 was amazed at the level of data that is routinely collected by these</a:t>
            </a:r>
            <a:r>
              <a:rPr lang="en-US" baseline="0" dirty="0" smtClean="0"/>
              <a:t> tournaments, particularly the Southern Kingfish Association or SKA Tournaments.  </a:t>
            </a:r>
            <a:r>
              <a:rPr lang="en-US" dirty="0" smtClean="0"/>
              <a:t>If a tournament reporting </a:t>
            </a:r>
            <a:r>
              <a:rPr lang="en-US" baseline="0" dirty="0" smtClean="0"/>
              <a:t> program were ever to be pursued, in my opinion it would have to actively involve the tournament organizers and the possibly the sponsors.  This partnership is important </a:t>
            </a:r>
            <a:r>
              <a:rPr lang="en-US" dirty="0" smtClean="0"/>
              <a:t>because much of the data requirements used to calculate CPUE can be obtained from the tournament registration database.  For example, number of anglers are required on the registration form and effort is bounded by a given day, with start and finish times posted.  Because of insurance guidelines, some tournaments are even requiring teams to check-in at the end of the fishing day.  Neglecting this rule can be an automatic call to the Coast Guard.  Second, many tournaments have prizes donated by sponsors and a data collection category (TWT) could be created as an incentive for anglers to participate.  We observed an increase in response rate with the use of a real-time “reminder” message to teams while on the water – but we only cell numbers for</a:t>
            </a:r>
            <a:r>
              <a:rPr lang="en-US" baseline="0" dirty="0" smtClean="0"/>
              <a:t> a portion of the tournament field</a:t>
            </a:r>
            <a:r>
              <a:rPr lang="en-US" dirty="0" smtClean="0"/>
              <a:t>.  Again, tournament organizers who collect cell phone numbers from registration</a:t>
            </a:r>
            <a:r>
              <a:rPr lang="en-US" baseline="0" dirty="0" smtClean="0"/>
              <a:t> forms </a:t>
            </a:r>
            <a:r>
              <a:rPr lang="en-US" dirty="0" smtClean="0"/>
              <a:t>are in a unique position to send updates and reminders to all teams about reporting.   Finally, it seems ironic to fisheries biologists but fish lengths are not collected by tournament weigh-masters– only weight.  This inclusion would not require much additional effort and would generate an additional index of reported catch.</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24E904-B681-4FBF-80A2-BCEC0B57834D}"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t>And finally, I can say that text messaging was a great way to collect data on the cheap in 2009 and 2010.  Despite its limitations, all cell phones are capable of text messaging and this coverage offers a unique opportunity to connect with all potential data collectors. The drawbacks we observed were that the free-form style of data-entry and one-time submission of tournament reporting translated into data entry errors on approximately 50% of the reports (although data was still usable).  At this stage, text message report submission for tournament data should probably be limited to frequent text message users or used as a notification tool, such as the reminder.   </a:t>
            </a:r>
          </a:p>
          <a:p>
            <a:pPr>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Moving forward from this study, I would consider the inclusion </a:t>
            </a:r>
            <a:r>
              <a:rPr lang="en-US" baseline="0" dirty="0" smtClean="0"/>
              <a:t>of </a:t>
            </a:r>
            <a:r>
              <a:rPr lang="en-US" baseline="0" dirty="0" err="1" smtClean="0"/>
              <a:t>smartphones</a:t>
            </a:r>
            <a:r>
              <a:rPr lang="en-US" baseline="0" dirty="0" smtClean="0"/>
              <a:t> and mobile internet technology as away to engage anglers and report data.  </a:t>
            </a:r>
            <a:r>
              <a:rPr lang="en-US" dirty="0" smtClean="0"/>
              <a:t>We all know that a growing number of Americans are heavily reliant on mobile phones to access Internet-based information, and this</a:t>
            </a:r>
            <a:r>
              <a:rPr lang="en-US" baseline="0" dirty="0" smtClean="0"/>
              <a:t> undoubtedly includes fishermen</a:t>
            </a:r>
            <a:r>
              <a:rPr lang="en-US" dirty="0" smtClean="0"/>
              <a:t>. Findings released this year indicate that U.S. </a:t>
            </a:r>
            <a:r>
              <a:rPr lang="en-US" dirty="0" err="1" smtClean="0"/>
              <a:t>smartphone</a:t>
            </a:r>
            <a:r>
              <a:rPr lang="en-US" dirty="0" smtClean="0"/>
              <a:t> usage more than doubled from 18% in 2009 to 44% in late 2011</a:t>
            </a:r>
            <a:r>
              <a:rPr lang="en-US" baseline="0" dirty="0" smtClean="0"/>
              <a:t> as this trend will undoubtedly increase.  Many </a:t>
            </a:r>
            <a:r>
              <a:rPr lang="en-US" baseline="0" dirty="0" err="1" smtClean="0"/>
              <a:t>smartphone</a:t>
            </a:r>
            <a:r>
              <a:rPr lang="en-US" baseline="0" dirty="0" smtClean="0"/>
              <a:t> users use apps but they are significant hurdles for cash-strapped </a:t>
            </a:r>
            <a:r>
              <a:rPr lang="en-US" baseline="0" dirty="0" err="1" smtClean="0"/>
              <a:t>enterprizes</a:t>
            </a:r>
            <a:r>
              <a:rPr lang="en-US" baseline="0" dirty="0" smtClean="0"/>
              <a:t>. Smartphone Apps would have to be constructed for multiple operating platforms (see the graph above) in order to reach a large number of users.  The principle advantage is that once downloaded, </a:t>
            </a:r>
            <a:r>
              <a:rPr lang="en-US" baseline="0" dirty="0" err="1" smtClean="0"/>
              <a:t>interent</a:t>
            </a:r>
            <a:r>
              <a:rPr lang="en-US" baseline="0" dirty="0" smtClean="0"/>
              <a:t> connectivity is not required to record data – only report it.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a:defRPr/>
            </a:pPr>
            <a:r>
              <a:rPr lang="en-US" baseline="0" dirty="0" smtClean="0"/>
              <a:t>For the development of a new electronic reporting system, at this point in time I would </a:t>
            </a:r>
            <a:r>
              <a:rPr lang="en-US" dirty="0" smtClean="0"/>
              <a:t>recommend using an existing electronic logbook portal (SAFIS, NC </a:t>
            </a:r>
            <a:r>
              <a:rPr lang="en-US" dirty="0" err="1" smtClean="0"/>
              <a:t>recfish</a:t>
            </a:r>
            <a:r>
              <a:rPr lang="en-US" dirty="0" smtClean="0"/>
              <a:t>, Mass </a:t>
            </a:r>
            <a:r>
              <a:rPr lang="en-US" dirty="0" err="1" smtClean="0"/>
              <a:t>elogbook</a:t>
            </a:r>
            <a:r>
              <a:rPr lang="en-US" dirty="0" smtClean="0"/>
              <a:t>, etc.) with an add-on “tournament reporting module”.  Instead of starting with a</a:t>
            </a:r>
            <a:r>
              <a:rPr lang="en-US" baseline="0" dirty="0" smtClean="0"/>
              <a:t> dedicated </a:t>
            </a:r>
            <a:r>
              <a:rPr lang="en-US" baseline="0" dirty="0" err="1" smtClean="0"/>
              <a:t>smartphone</a:t>
            </a:r>
            <a:r>
              <a:rPr lang="en-US" baseline="0" dirty="0" smtClean="0"/>
              <a:t> App, </a:t>
            </a:r>
            <a:r>
              <a:rPr lang="en-US" dirty="0" smtClean="0"/>
              <a:t>I would recommend creating</a:t>
            </a:r>
            <a:r>
              <a:rPr lang="en-US" baseline="0" dirty="0" smtClean="0"/>
              <a:t> </a:t>
            </a:r>
            <a:r>
              <a:rPr lang="en-US" dirty="0" smtClean="0"/>
              <a:t>a mobile version of the data entry screen such that mobile users with internet connectivity (feature phones but most notably </a:t>
            </a:r>
            <a:r>
              <a:rPr lang="en-US" dirty="0" err="1" smtClean="0"/>
              <a:t>smartphones</a:t>
            </a:r>
            <a:r>
              <a:rPr lang="en-US" dirty="0" smtClean="0"/>
              <a:t>) could perform data entry upon completion of the trip  (in other words, at the dock as opposed to at home).  This mobile website option would all anglers to report – either on-site or at home, regardless of their</a:t>
            </a:r>
            <a:r>
              <a:rPr lang="en-US" baseline="0" dirty="0" smtClean="0"/>
              <a:t> </a:t>
            </a:r>
            <a:r>
              <a:rPr lang="en-US" baseline="0" dirty="0" err="1" smtClean="0"/>
              <a:t>smartphone</a:t>
            </a:r>
            <a:r>
              <a:rPr lang="en-US" baseline="0" dirty="0" smtClean="0"/>
              <a:t> operating system.  The benefit to dock-side reporting capability is similar to that of the text message - - </a:t>
            </a:r>
            <a:r>
              <a:rPr lang="en-US" dirty="0" smtClean="0"/>
              <a:t>on-site validations of report submission and content could be performed if desired, providing an avenue for validation. </a:t>
            </a:r>
          </a:p>
          <a:p>
            <a:pPr>
              <a:defRPr/>
            </a:pP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59D395-ADC8-4F61-81CD-A269718F542A}" type="slidenum">
              <a:rPr lang="en-US" smtClean="0"/>
              <a:pPr/>
              <a:t>12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2008 a colleague and I developed and tested a text message angler reporting approach that we called </a:t>
            </a:r>
            <a:r>
              <a:rPr lang="en-US" dirty="0" err="1" smtClean="0"/>
              <a:t>RecText</a:t>
            </a:r>
            <a:r>
              <a:rPr lang="en-US" dirty="0" smtClean="0"/>
              <a:t>.  We asked 6 for-hire captains to evaluate the reporting method by texting in their basic trip info at the completion of each trip when they returned to the dock.  We asked captains to report simple data using 1 and 2 letter codes and numbers.  Fields</a:t>
            </a:r>
            <a:r>
              <a:rPr lang="en-US" baseline="0" dirty="0" smtClean="0"/>
              <a:t> collected were: </a:t>
            </a:r>
            <a:r>
              <a:rPr lang="en-US" dirty="0" smtClean="0"/>
              <a:t># of anglers, hours fished, species, number and disposition.  Lengths were optional.  In the</a:t>
            </a:r>
            <a:r>
              <a:rPr lang="en-US" baseline="0" dirty="0" smtClean="0"/>
              <a:t> pilot study we used Twitter as the data aggregator.</a:t>
            </a:r>
            <a:endParaRPr lang="en-US" dirty="0" smtClean="0"/>
          </a:p>
          <a:p>
            <a:endParaRPr lang="en-US" dirty="0" smtClean="0"/>
          </a:p>
          <a:p>
            <a:r>
              <a:rPr lang="en-US" dirty="0" smtClean="0"/>
              <a:t>The principle findings were that 1) a very low number of errors were observed with this free form data entry but the oldest and least experienced text </a:t>
            </a:r>
            <a:r>
              <a:rPr lang="en-US" dirty="0" err="1" smtClean="0"/>
              <a:t>messagers</a:t>
            </a:r>
            <a:r>
              <a:rPr lang="en-US" dirty="0" smtClean="0"/>
              <a:t> were prone to more data entry errors, and 2) the approach was useful for a large number of users to contribute a small amount of information in real-time and this could be done with any cell phone on any</a:t>
            </a:r>
            <a:r>
              <a:rPr lang="en-US" baseline="0" dirty="0" smtClean="0"/>
              <a:t> network</a:t>
            </a:r>
            <a:r>
              <a:rPr lang="en-US" dirty="0" smtClean="0"/>
              <a:t>.  Smartphone use at the time was probably 5-10%.</a:t>
            </a:r>
          </a:p>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C617EA-9D42-443E-B220-2FBAB6C2181F}"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2009 and again in 2010, we performed another pilot test of the technology with funding from the state </a:t>
            </a:r>
            <a:r>
              <a:rPr lang="en-US" dirty="0" err="1" smtClean="0"/>
              <a:t>rec</a:t>
            </a:r>
            <a:r>
              <a:rPr lang="en-US" dirty="0" smtClean="0"/>
              <a:t> fishing license funds – the purpose of which was to use volunteer anglers to provide catch and effort information from specific tournaments in an effort to estimate total harvest of king mackerel from these events.  For some species, like KM, tournament harvest is</a:t>
            </a:r>
            <a:r>
              <a:rPr lang="en-US" baseline="0" dirty="0" smtClean="0"/>
              <a:t> thought to be significant yet events are not part of the standard surveys because of bias associated with tournament fishing behavior.  In this study, we </a:t>
            </a:r>
            <a:r>
              <a:rPr lang="en-US" dirty="0" smtClean="0"/>
              <a:t>attempted to invite as many anglers as possible to participate during the registration period prior to each tournament.</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FF7031-BF3A-483D-B0CF-F7B39A85FCDA}"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 used one of</a:t>
            </a:r>
            <a:r>
              <a:rPr lang="en-US" baseline="0" dirty="0" smtClean="0"/>
              <a:t> two methods to introduce anglers to the survey.  In the first method, we d</a:t>
            </a:r>
            <a:r>
              <a:rPr lang="en-US" dirty="0" smtClean="0"/>
              <a:t>eploy survey kits to anglers on a face to face basis opportunistically as they completed tournament registration.  This method was the most</a:t>
            </a:r>
            <a:r>
              <a:rPr lang="en-US" baseline="0" dirty="0" smtClean="0"/>
              <a:t> successful.  For the second approach, we stuffed </a:t>
            </a:r>
            <a:r>
              <a:rPr lang="en-US" dirty="0" smtClean="0"/>
              <a:t>a survey kit into each captains bag such that theoretically each captain or team would be aware of the program.  Tournament organizers also allowed us to say a few words during the captains meeting to further engage anglers.  The sampling kit consisted of a soft tape measure, pencil, welcome letter, and a wallet card with detailed instructions on the text message approach.  Everyone who submitted a report, regardless of whether they caught fish, was entered into one or more cash prize drawings held during the tournament awards ceremony.</a:t>
            </a:r>
          </a:p>
          <a:p>
            <a:endParaRPr lang="en-US" dirty="0" smtClean="0"/>
          </a:p>
          <a:p>
            <a:r>
              <a:rPr lang="en-US" dirty="0" smtClean="0"/>
              <a:t>In 2009, participants were allowed to report by either paper or text, but anglers who submitted text reports were eligible for higher cash prizes.  In 2010, only text reports were allowed.</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B192E8-909B-4A92-8162-4B62B1F303B9}"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 surveyed 6 tournaments altogether. There were 2,224 trips  taken by 1,291 boats. Events 1-4 in 2009 and events 5-6 in 2010.  The US Open was the only event that were able to sample in both years (4, 6). We observed about a 15% participation rate each year.  As you recall I said we removed the paper reporting option in 2010, yet overall we still saw the same level of participation as in 2009 when both methods were offered.  This leads us to believe that anglers were able to adopt to the technology and that many anglers recognized the survey program from the previous year.  This increase is also supported by the national increase in text message usage by all age groups over the last 5 years.  In addition to the participation rate, we needed to know what percent of anglers were successful. Without the survey, we will only have one indication – and that is the tournament record.</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079381-2B4B-401C-BAF0-7E7DB7214585}"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dotted line in the middle of the graph indicates the percentage of trips in which king mackerel tournament anglers 1) caught at least one king mackerel and 2) brought it to the scales to be entered into competition.  The average weigh-in rate for the tournaments sampled was 39%.  For example, in tournament #1, if there were 100 trips taken, only 39 of those trips resulted in a portion of their catch being documented. While</a:t>
            </a:r>
            <a:r>
              <a:rPr lang="en-US" baseline="0" dirty="0" smtClean="0"/>
              <a:t> this is informative, it doesn’t tell us </a:t>
            </a:r>
            <a:r>
              <a:rPr lang="en-US" dirty="0" smtClean="0"/>
              <a:t>1) the additional number of king mackerel that these anglers kept, if any and 2) what percentage of the remaining trips caught fish, and if so, how many.  This,</a:t>
            </a:r>
            <a:r>
              <a:rPr lang="en-US" baseline="0" dirty="0" smtClean="0"/>
              <a:t> of course, was one of the goals of the survey.</a:t>
            </a: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49BD53-C7A0-461B-B8EC-C8574C91B560}"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So we had a fairly consistent participation rate and the weigh-in rate was also somewhat predictable, but we really would like to know if</a:t>
            </a:r>
            <a:r>
              <a:rPr lang="en-US" baseline="0" dirty="0" smtClean="0"/>
              <a:t> the anglers who submitted surveys were representative of the tournament population at these events.  </a:t>
            </a:r>
            <a:r>
              <a:rPr lang="en-US" dirty="0" smtClean="0"/>
              <a:t>The top line of this graph shows the percentage of trips that completed the survey where the team also weighed in a fish.  A common observation among the 2,500 plus anglers that our survey team talked to during the recruitment period was that managers were not interested in trips that accounted for zero catch.  As result, at the first 3 tournaments, we principally heard only from a large number of trips that were successful (in other words, definitely caught fish because they weigh-in for competition).  However, beginning with event number 4, we utilized the text message platform to send an automated reminder to each team at the end of the day – encouraging them to report – even if no fish were caught.  The use of this personal, on the water reminder in the form of a text message had the dual benefit of not only increasing our survey participation rate but also bringing</a:t>
            </a:r>
            <a:r>
              <a:rPr lang="en-US" baseline="0" dirty="0" smtClean="0"/>
              <a:t> our </a:t>
            </a:r>
            <a:r>
              <a:rPr lang="en-US" dirty="0" smtClean="0"/>
              <a:t>lowering the bias with respect successful and unsuccessful anglers submitting reports.  </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447363-0D5D-470A-BD83-D646DE7D4561}"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was essentially a</a:t>
            </a:r>
            <a:r>
              <a:rPr lang="en-US" baseline="0" dirty="0" smtClean="0"/>
              <a:t> species-specific survey, and as such, we </a:t>
            </a:r>
            <a:r>
              <a:rPr lang="en-US" dirty="0" smtClean="0"/>
              <a:t>asked anglers to report on the lengths of king mackerel – both those kept and released.  This chart displays total numbers obtained by each 5 CM length bin for released and kept fish as reported by anglers compared to the population of fish that were weighed in to competition.  NC DMF obtains measurements and obtains biological samples from about 4 tournaments a year – and we coordinated our survey effort to co-occur with those events.  Measurements from one event (US Open 2009) were excluded because only a portion of weighed in fish were measured.  We can see that released fish varied considerably in size and included more than just small fish while the size distribution of kept fish (including those that were weighed in) was similar to that measured by officials at the weigh station.  </a:t>
            </a:r>
          </a:p>
          <a:p>
            <a:endParaRPr lang="en-US" dirty="0" smtClean="0"/>
          </a:p>
          <a:p>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2D0159-8335-41E6-BC56-0DF932B6FEC3}"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 our sample population, 60% of reports were from successful trips or trips that eventually ended in weighing in fish for the tournament and roughly 40% were from unsuccessful trips.  Of the 229 completed trip reports, about 25% were indicated that 0 king mackerel were kept.  Our survey indicates that trips not weighing in had a lower CPUE than trips that resulted in weighins at each event – but as you can see, on average, even unsuccessful trips resulted in some king mackerel harvest.  </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A71AAF-A307-484A-8546-27F60C3928A1}"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2286000"/>
            <a:ext cx="7315200" cy="762000"/>
          </a:xfrm>
        </p:spPr>
        <p:txBody>
          <a:bodyPr anchor="ctr"/>
          <a:lstStyle>
            <a:lvl1pPr>
              <a:defRPr sz="4000">
                <a:latin typeface="Georgia" pitchFamily="18" charset="0"/>
              </a:defRPr>
            </a:lvl1pPr>
          </a:lstStyle>
          <a:p>
            <a:r>
              <a:rPr lang="en-US"/>
              <a:t>Click to edit Master title style</a:t>
            </a:r>
          </a:p>
        </p:txBody>
      </p:sp>
      <p:sp>
        <p:nvSpPr>
          <p:cNvPr id="2051" name="Rectangle 3"/>
          <p:cNvSpPr>
            <a:spLocks noGrp="1" noChangeArrowheads="1"/>
          </p:cNvSpPr>
          <p:nvPr>
            <p:ph type="subTitle" idx="1"/>
          </p:nvPr>
        </p:nvSpPr>
        <p:spPr>
          <a:xfrm>
            <a:off x="914400" y="3124200"/>
            <a:ext cx="7315200" cy="1524000"/>
          </a:xfrm>
        </p:spPr>
        <p:txBody>
          <a:bodyPr/>
          <a:lstStyle>
            <a:lvl1pPr marL="0" indent="0">
              <a:buFont typeface="Times" pitchFamily="18" charset="0"/>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457200"/>
            <a:ext cx="21907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457200"/>
            <a:ext cx="64198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4582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7924800" cy="53340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3886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371600"/>
            <a:ext cx="3886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7CDA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457200"/>
            <a:ext cx="8458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371600"/>
            <a:ext cx="7924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Line 9"/>
          <p:cNvSpPr>
            <a:spLocks noChangeShapeType="1"/>
          </p:cNvSpPr>
          <p:nvPr userDrawn="1"/>
        </p:nvSpPr>
        <p:spPr bwMode="auto">
          <a:xfrm>
            <a:off x="-6350" y="1123950"/>
            <a:ext cx="9156700" cy="0"/>
          </a:xfrm>
          <a:prstGeom prst="line">
            <a:avLst/>
          </a:prstGeom>
          <a:noFill/>
          <a:ln w="57150">
            <a:solidFill>
              <a:schemeClr val="tx2"/>
            </a:solidFill>
            <a:round/>
            <a:headEnd/>
            <a:tailEnd/>
          </a:ln>
          <a:effectLst/>
        </p:spPr>
        <p:txBody>
          <a:bodyPr wrap="none" anchor="ctr"/>
          <a:lstStyle/>
          <a:p>
            <a:pPr>
              <a:defRPr/>
            </a:pPr>
            <a:endParaRPr lang="en-US"/>
          </a:p>
        </p:txBody>
      </p:sp>
      <p:pic>
        <p:nvPicPr>
          <p:cNvPr id="1029" name="Picture 10"/>
          <p:cNvPicPr>
            <a:picLocks noChangeAspect="1" noChangeArrowheads="1"/>
          </p:cNvPicPr>
          <p:nvPr userDrawn="1"/>
        </p:nvPicPr>
        <p:blipFill>
          <a:blip r:embed="rId14" cstate="print"/>
          <a:srcRect/>
          <a:stretch>
            <a:fillRect/>
          </a:stretch>
        </p:blipFill>
        <p:spPr bwMode="auto">
          <a:xfrm>
            <a:off x="7950200" y="6057900"/>
            <a:ext cx="1079500" cy="685800"/>
          </a:xfrm>
          <a:prstGeom prst="rect">
            <a:avLst/>
          </a:prstGeom>
          <a:noFill/>
          <a:ln w="9525">
            <a:noFill/>
            <a:miter lim="800000"/>
            <a:headEnd/>
            <a:tailEnd/>
          </a:ln>
        </p:spPr>
      </p:pic>
      <p:sp>
        <p:nvSpPr>
          <p:cNvPr id="1035" name="Rectangle 11"/>
          <p:cNvSpPr>
            <a:spLocks noChangeArrowheads="1"/>
          </p:cNvSpPr>
          <p:nvPr userDrawn="1"/>
        </p:nvSpPr>
        <p:spPr bwMode="auto">
          <a:xfrm>
            <a:off x="25400" y="1165225"/>
            <a:ext cx="9096375" cy="5664200"/>
          </a:xfrm>
          <a:prstGeom prst="rect">
            <a:avLst/>
          </a:prstGeom>
          <a:noFill/>
          <a:ln w="57150">
            <a:solidFill>
              <a:srgbClr val="999966"/>
            </a:solidFill>
            <a:miter lim="800000"/>
            <a:headEnd/>
            <a:tailEnd/>
          </a:ln>
          <a:effectLst/>
        </p:spPr>
        <p:txBody>
          <a:bodyPr wrap="none" anchor="ctr"/>
          <a:lstStyle/>
          <a:p>
            <a:pPr algn="ctr">
              <a:defRPr/>
            </a:pPr>
            <a:endParaRPr lang="en-US">
              <a:latin typeface="Times" pitchFamily="18" charset="0"/>
            </a:endParaRP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pitchFamily="18" charset="0"/>
        </a:defRPr>
      </a:lvl2pPr>
      <a:lvl3pPr algn="l" rtl="0" eaLnBrk="0" fontAlgn="base" hangingPunct="0">
        <a:spcBef>
          <a:spcPct val="0"/>
        </a:spcBef>
        <a:spcAft>
          <a:spcPct val="0"/>
        </a:spcAft>
        <a:defRPr sz="3600">
          <a:solidFill>
            <a:schemeClr val="tx2"/>
          </a:solidFill>
          <a:latin typeface="Times" pitchFamily="18" charset="0"/>
        </a:defRPr>
      </a:lvl3pPr>
      <a:lvl4pPr algn="l" rtl="0" eaLnBrk="0" fontAlgn="base" hangingPunct="0">
        <a:spcBef>
          <a:spcPct val="0"/>
        </a:spcBef>
        <a:spcAft>
          <a:spcPct val="0"/>
        </a:spcAft>
        <a:defRPr sz="3600">
          <a:solidFill>
            <a:schemeClr val="tx2"/>
          </a:solidFill>
          <a:latin typeface="Times" pitchFamily="18" charset="0"/>
        </a:defRPr>
      </a:lvl4pPr>
      <a:lvl5pPr algn="l" rtl="0" eaLnBrk="0" fontAlgn="base" hangingPunct="0">
        <a:spcBef>
          <a:spcPct val="0"/>
        </a:spcBef>
        <a:spcAft>
          <a:spcPct val="0"/>
        </a:spcAft>
        <a:defRPr sz="3600">
          <a:solidFill>
            <a:schemeClr val="tx2"/>
          </a:solidFill>
          <a:latin typeface="Times" pitchFamily="18" charset="0"/>
        </a:defRPr>
      </a:lvl5pPr>
      <a:lvl6pPr marL="457200" algn="l" rtl="0" fontAlgn="base">
        <a:spcBef>
          <a:spcPct val="0"/>
        </a:spcBef>
        <a:spcAft>
          <a:spcPct val="0"/>
        </a:spcAft>
        <a:defRPr sz="3600">
          <a:solidFill>
            <a:schemeClr val="tx2"/>
          </a:solidFill>
          <a:latin typeface="Times" pitchFamily="18" charset="0"/>
        </a:defRPr>
      </a:lvl6pPr>
      <a:lvl7pPr marL="914400" algn="l" rtl="0" fontAlgn="base">
        <a:spcBef>
          <a:spcPct val="0"/>
        </a:spcBef>
        <a:spcAft>
          <a:spcPct val="0"/>
        </a:spcAft>
        <a:defRPr sz="3600">
          <a:solidFill>
            <a:schemeClr val="tx2"/>
          </a:solidFill>
          <a:latin typeface="Times" pitchFamily="18" charset="0"/>
        </a:defRPr>
      </a:lvl7pPr>
      <a:lvl8pPr marL="1371600" algn="l" rtl="0" fontAlgn="base">
        <a:spcBef>
          <a:spcPct val="0"/>
        </a:spcBef>
        <a:spcAft>
          <a:spcPct val="0"/>
        </a:spcAft>
        <a:defRPr sz="3600">
          <a:solidFill>
            <a:schemeClr val="tx2"/>
          </a:solidFill>
          <a:latin typeface="Times" pitchFamily="18" charset="0"/>
        </a:defRPr>
      </a:lvl8pPr>
      <a:lvl9pPr marL="1828800" algn="l" rtl="0" fontAlgn="base">
        <a:spcBef>
          <a:spcPct val="0"/>
        </a:spcBef>
        <a:spcAft>
          <a:spcPct val="0"/>
        </a:spcAft>
        <a:defRPr sz="3600">
          <a:solidFill>
            <a:schemeClr val="tx2"/>
          </a:solidFill>
          <a:latin typeface="Times" pitchFamily="18" charset="0"/>
        </a:defRPr>
      </a:lvl9pPr>
    </p:titleStyle>
    <p:bodyStyle>
      <a:lvl1pPr marL="342900" indent="-228600" algn="l" rtl="0" eaLnBrk="0" fontAlgn="base" hangingPunct="0">
        <a:spcBef>
          <a:spcPct val="20000"/>
        </a:spcBef>
        <a:spcAft>
          <a:spcPct val="0"/>
        </a:spcAft>
        <a:buClr>
          <a:schemeClr val="tx2"/>
        </a:buClr>
        <a:buSzPct val="80000"/>
        <a:buFont typeface="Times" pitchFamily="18" charset="0"/>
        <a:buChar char="•"/>
        <a:defRPr sz="3200">
          <a:solidFill>
            <a:schemeClr val="tx1"/>
          </a:solidFill>
          <a:latin typeface="+mn-lt"/>
          <a:ea typeface="+mn-ea"/>
          <a:cs typeface="+mn-cs"/>
        </a:defRPr>
      </a:lvl1pPr>
      <a:lvl2pPr marL="742950" indent="-171450" algn="l" rtl="0" eaLnBrk="0" fontAlgn="base" hangingPunct="0">
        <a:spcBef>
          <a:spcPct val="20000"/>
        </a:spcBef>
        <a:spcAft>
          <a:spcPct val="0"/>
        </a:spcAft>
        <a:buClr>
          <a:schemeClr val="tx2"/>
        </a:buClr>
        <a:buSzPct val="80000"/>
        <a:buFont typeface="Times" pitchFamily="18" charset="0"/>
        <a:buChar char="•"/>
        <a:defRPr sz="2800">
          <a:solidFill>
            <a:schemeClr val="tx1"/>
          </a:solidFill>
          <a:latin typeface="+mn-lt"/>
        </a:defRPr>
      </a:lvl2pPr>
      <a:lvl3pPr marL="1143000" indent="-165100" algn="l" rtl="0" eaLnBrk="0" fontAlgn="base" hangingPunct="0">
        <a:spcBef>
          <a:spcPct val="20000"/>
        </a:spcBef>
        <a:spcAft>
          <a:spcPct val="0"/>
        </a:spcAft>
        <a:buClr>
          <a:schemeClr val="tx2"/>
        </a:buClr>
        <a:buSzPct val="80000"/>
        <a:buFont typeface="Times" pitchFamily="18" charset="0"/>
        <a:buChar char="•"/>
        <a:defRPr sz="2400">
          <a:solidFill>
            <a:schemeClr val="tx1"/>
          </a:solidFill>
          <a:latin typeface="+mn-lt"/>
        </a:defRPr>
      </a:lvl3pPr>
      <a:lvl4pPr marL="1600200" indent="-165100" algn="l" rtl="0" eaLnBrk="0" fontAlgn="base" hangingPunct="0">
        <a:spcBef>
          <a:spcPct val="20000"/>
        </a:spcBef>
        <a:spcAft>
          <a:spcPct val="0"/>
        </a:spcAft>
        <a:buClr>
          <a:schemeClr val="tx2"/>
        </a:buClr>
        <a:buSzPct val="80000"/>
        <a:buFont typeface="Times" pitchFamily="18" charset="0"/>
        <a:buChar char="•"/>
        <a:defRPr sz="2000">
          <a:solidFill>
            <a:schemeClr val="tx1"/>
          </a:solidFill>
          <a:latin typeface="+mn-lt"/>
        </a:defRPr>
      </a:lvl4pPr>
      <a:lvl5pPr marL="2057400" indent="-165100" algn="l" rtl="0" eaLnBrk="0" fontAlgn="base" hangingPunct="0">
        <a:spcBef>
          <a:spcPct val="20000"/>
        </a:spcBef>
        <a:spcAft>
          <a:spcPct val="0"/>
        </a:spcAft>
        <a:buClr>
          <a:schemeClr val="tx2"/>
        </a:buClr>
        <a:buSzPct val="80000"/>
        <a:buFont typeface="Times" pitchFamily="18" charset="0"/>
        <a:buChar char="•"/>
        <a:defRPr sz="2000">
          <a:solidFill>
            <a:schemeClr val="tx1"/>
          </a:solidFill>
          <a:latin typeface="+mn-lt"/>
        </a:defRPr>
      </a:lvl5pPr>
      <a:lvl6pPr marL="2514600" indent="-165100" algn="l" rtl="0" fontAlgn="base">
        <a:spcBef>
          <a:spcPct val="20000"/>
        </a:spcBef>
        <a:spcAft>
          <a:spcPct val="0"/>
        </a:spcAft>
        <a:buClr>
          <a:schemeClr val="tx2"/>
        </a:buClr>
        <a:buSzPct val="80000"/>
        <a:buFont typeface="Times" pitchFamily="18" charset="0"/>
        <a:buChar char="•"/>
        <a:defRPr sz="2000">
          <a:solidFill>
            <a:schemeClr val="tx1"/>
          </a:solidFill>
          <a:latin typeface="+mn-lt"/>
        </a:defRPr>
      </a:lvl6pPr>
      <a:lvl7pPr marL="2971800" indent="-165100" algn="l" rtl="0" fontAlgn="base">
        <a:spcBef>
          <a:spcPct val="20000"/>
        </a:spcBef>
        <a:spcAft>
          <a:spcPct val="0"/>
        </a:spcAft>
        <a:buClr>
          <a:schemeClr val="tx2"/>
        </a:buClr>
        <a:buSzPct val="80000"/>
        <a:buFont typeface="Times" pitchFamily="18" charset="0"/>
        <a:buChar char="•"/>
        <a:defRPr sz="2000">
          <a:solidFill>
            <a:schemeClr val="tx1"/>
          </a:solidFill>
          <a:latin typeface="+mn-lt"/>
        </a:defRPr>
      </a:lvl7pPr>
      <a:lvl8pPr marL="3429000" indent="-165100" algn="l" rtl="0" fontAlgn="base">
        <a:spcBef>
          <a:spcPct val="20000"/>
        </a:spcBef>
        <a:spcAft>
          <a:spcPct val="0"/>
        </a:spcAft>
        <a:buClr>
          <a:schemeClr val="tx2"/>
        </a:buClr>
        <a:buSzPct val="80000"/>
        <a:buFont typeface="Times" pitchFamily="18" charset="0"/>
        <a:buChar char="•"/>
        <a:defRPr sz="2000">
          <a:solidFill>
            <a:schemeClr val="tx1"/>
          </a:solidFill>
          <a:latin typeface="+mn-lt"/>
        </a:defRPr>
      </a:lvl8pPr>
      <a:lvl9pPr marL="3886200" indent="-165100" algn="l" rtl="0" fontAlgn="base">
        <a:spcBef>
          <a:spcPct val="20000"/>
        </a:spcBef>
        <a:spcAft>
          <a:spcPct val="0"/>
        </a:spcAft>
        <a:buClr>
          <a:schemeClr val="tx2"/>
        </a:buClr>
        <a:buSzPct val="80000"/>
        <a:buFont typeface="Times"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www.tandfonline.com/doi/abs/10.1577/C08-042.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a:xfrm>
            <a:off x="228600" y="1066800"/>
            <a:ext cx="8534400" cy="762000"/>
          </a:xfrm>
        </p:spPr>
        <p:txBody>
          <a:bodyPr/>
          <a:lstStyle/>
          <a:p>
            <a:pPr algn="ctr" eaLnBrk="1" hangingPunct="1"/>
            <a:r>
              <a:rPr lang="en-US" sz="3600" b="1" smtClean="0">
                <a:latin typeface="Gill Sans MT" pitchFamily="34" charset="0"/>
              </a:rPr>
              <a:t/>
            </a:r>
            <a:br>
              <a:rPr lang="en-US" sz="3600" b="1" smtClean="0">
                <a:latin typeface="Gill Sans MT" pitchFamily="34" charset="0"/>
              </a:rPr>
            </a:br>
            <a:r>
              <a:rPr lang="en-US" sz="3600" b="1" smtClean="0">
                <a:latin typeface="Gill Sans MT" pitchFamily="34" charset="0"/>
              </a:rPr>
              <a:t>Pilot Project:</a:t>
            </a:r>
            <a:br>
              <a:rPr lang="en-US" sz="3600" b="1" smtClean="0">
                <a:latin typeface="Gill Sans MT" pitchFamily="34" charset="0"/>
              </a:rPr>
            </a:br>
            <a:r>
              <a:rPr lang="en-US" sz="3600" b="1" smtClean="0">
                <a:latin typeface="Gill Sans MT" pitchFamily="34" charset="0"/>
              </a:rPr>
              <a:t>Estimating total tournament harvest with voluntary text reporting</a:t>
            </a:r>
            <a:endParaRPr lang="en-US" sz="3200" b="1" smtClean="0">
              <a:latin typeface="Tahoma" pitchFamily="34" charset="0"/>
              <a:cs typeface="Tahoma" pitchFamily="34" charset="0"/>
            </a:endParaRPr>
          </a:p>
        </p:txBody>
      </p:sp>
      <p:sp>
        <p:nvSpPr>
          <p:cNvPr id="14339" name="Rectangle 5"/>
          <p:cNvSpPr>
            <a:spLocks noGrp="1" noChangeArrowheads="1"/>
          </p:cNvSpPr>
          <p:nvPr>
            <p:ph type="subTitle" idx="1"/>
          </p:nvPr>
        </p:nvSpPr>
        <p:spPr>
          <a:xfrm>
            <a:off x="3810000" y="3429000"/>
            <a:ext cx="4800600" cy="533400"/>
          </a:xfrm>
        </p:spPr>
        <p:txBody>
          <a:bodyPr/>
          <a:lstStyle/>
          <a:p>
            <a:pPr algn="ctr" eaLnBrk="1" hangingPunct="1">
              <a:lnSpc>
                <a:spcPct val="90000"/>
              </a:lnSpc>
            </a:pPr>
            <a:r>
              <a:rPr lang="en-US" sz="2400" b="1" smtClean="0">
                <a:latin typeface="Tahoma" pitchFamily="34" charset="0"/>
                <a:cs typeface="Tahoma" pitchFamily="34" charset="0"/>
              </a:rPr>
              <a:t>M. Scott Baker Jr.</a:t>
            </a:r>
          </a:p>
          <a:p>
            <a:pPr algn="ctr" eaLnBrk="1" hangingPunct="1">
              <a:lnSpc>
                <a:spcPct val="90000"/>
              </a:lnSpc>
            </a:pPr>
            <a:r>
              <a:rPr lang="en-US" sz="2400" b="1" smtClean="0">
                <a:latin typeface="Tahoma" pitchFamily="34" charset="0"/>
                <a:cs typeface="Tahoma" pitchFamily="34" charset="0"/>
              </a:rPr>
              <a:t>Fisheries Specialist</a:t>
            </a:r>
          </a:p>
          <a:p>
            <a:pPr algn="ctr" eaLnBrk="1" hangingPunct="1">
              <a:lnSpc>
                <a:spcPct val="90000"/>
              </a:lnSpc>
            </a:pPr>
            <a:r>
              <a:rPr lang="en-US" sz="2400" b="1" smtClean="0">
                <a:latin typeface="Tahoma" pitchFamily="34" charset="0"/>
                <a:cs typeface="Tahoma" pitchFamily="34" charset="0"/>
              </a:rPr>
              <a:t>NC Sea Grant</a:t>
            </a:r>
            <a:r>
              <a:rPr lang="en-US" sz="2400" b="1" smtClean="0">
                <a:latin typeface="Gill Sans MT" pitchFamily="34" charset="0"/>
              </a:rPr>
              <a:t> </a:t>
            </a:r>
          </a:p>
          <a:p>
            <a:pPr algn="ctr" eaLnBrk="1" hangingPunct="1">
              <a:lnSpc>
                <a:spcPct val="90000"/>
              </a:lnSpc>
            </a:pPr>
            <a:r>
              <a:rPr lang="en-US" sz="2400" b="1" smtClean="0">
                <a:latin typeface="Gill Sans MT" pitchFamily="34" charset="0"/>
              </a:rPr>
              <a:t>bakers@uncw.edu</a:t>
            </a:r>
          </a:p>
          <a:p>
            <a:pPr algn="ctr" eaLnBrk="1" hangingPunct="1">
              <a:lnSpc>
                <a:spcPct val="90000"/>
              </a:lnSpc>
            </a:pPr>
            <a:endParaRPr lang="en-US" sz="1800" smtClean="0">
              <a:latin typeface="Tahoma" pitchFamily="34" charset="0"/>
            </a:endParaRPr>
          </a:p>
        </p:txBody>
      </p:sp>
      <p:sp>
        <p:nvSpPr>
          <p:cNvPr id="6148" name="Text Box 6"/>
          <p:cNvSpPr txBox="1">
            <a:spLocks noChangeArrowheads="1"/>
          </p:cNvSpPr>
          <p:nvPr/>
        </p:nvSpPr>
        <p:spPr bwMode="auto">
          <a:xfrm>
            <a:off x="1828800" y="5943600"/>
            <a:ext cx="5410200" cy="646113"/>
          </a:xfrm>
          <a:prstGeom prst="rect">
            <a:avLst/>
          </a:prstGeom>
          <a:noFill/>
          <a:ln w="9525">
            <a:noFill/>
            <a:miter lim="800000"/>
            <a:headEnd/>
            <a:tailEnd/>
          </a:ln>
        </p:spPr>
        <p:txBody>
          <a:bodyPr>
            <a:spAutoFit/>
          </a:bodyPr>
          <a:lstStyle/>
          <a:p>
            <a:pPr algn="ctr">
              <a:defRPr/>
            </a:pPr>
            <a:r>
              <a:rPr lang="en-US" sz="1800" b="1" dirty="0">
                <a:solidFill>
                  <a:schemeClr val="bg1">
                    <a:lumMod val="50000"/>
                  </a:schemeClr>
                </a:solidFill>
                <a:latin typeface="Tahoma" pitchFamily="34" charset="0"/>
                <a:ea typeface="Tahoma" pitchFamily="34" charset="0"/>
                <a:cs typeface="Tahoma" pitchFamily="34" charset="0"/>
              </a:rPr>
              <a:t>MRIP Volunteer Angler Data Workshop</a:t>
            </a:r>
          </a:p>
          <a:p>
            <a:pPr algn="ctr">
              <a:defRPr/>
            </a:pPr>
            <a:r>
              <a:rPr lang="en-US" sz="1800" b="1" dirty="0">
                <a:solidFill>
                  <a:schemeClr val="bg1">
                    <a:lumMod val="50000"/>
                  </a:schemeClr>
                </a:solidFill>
                <a:latin typeface="Tahoma" pitchFamily="34" charset="0"/>
                <a:ea typeface="Tahoma" pitchFamily="34" charset="0"/>
                <a:cs typeface="Tahoma" pitchFamily="34" charset="0"/>
              </a:rPr>
              <a:t>Feb 2, 2012</a:t>
            </a:r>
          </a:p>
        </p:txBody>
      </p:sp>
      <p:pic>
        <p:nvPicPr>
          <p:cNvPr id="14341" name="Picture 8" descr="NCSG logo_pos.jpg"/>
          <p:cNvPicPr>
            <a:picLocks noChangeAspect="1"/>
          </p:cNvPicPr>
          <p:nvPr/>
        </p:nvPicPr>
        <p:blipFill>
          <a:blip r:embed="rId3" cstate="print"/>
          <a:srcRect/>
          <a:stretch>
            <a:fillRect/>
          </a:stretch>
        </p:blipFill>
        <p:spPr bwMode="auto">
          <a:xfrm>
            <a:off x="7620000" y="5715000"/>
            <a:ext cx="1371600" cy="938213"/>
          </a:xfrm>
          <a:prstGeom prst="rect">
            <a:avLst/>
          </a:prstGeom>
          <a:noFill/>
          <a:ln w="9525">
            <a:noFill/>
            <a:miter lim="800000"/>
            <a:headEnd/>
            <a:tailEnd/>
          </a:ln>
        </p:spPr>
      </p:pic>
      <p:pic>
        <p:nvPicPr>
          <p:cNvPr id="14342" name="Picture 7" descr="CB boat basin waiting for weigh-in.jpg"/>
          <p:cNvPicPr>
            <a:picLocks noChangeAspect="1"/>
          </p:cNvPicPr>
          <p:nvPr/>
        </p:nvPicPr>
        <p:blipFill>
          <a:blip r:embed="rId4" cstate="print"/>
          <a:srcRect/>
          <a:stretch>
            <a:fillRect/>
          </a:stretch>
        </p:blipFill>
        <p:spPr bwMode="auto">
          <a:xfrm>
            <a:off x="762000" y="3200400"/>
            <a:ext cx="33147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304800"/>
            <a:ext cx="7848600" cy="609600"/>
          </a:xfrm>
        </p:spPr>
        <p:txBody>
          <a:bodyPr/>
          <a:lstStyle/>
          <a:p>
            <a:pPr eaLnBrk="1" hangingPunct="1"/>
            <a:r>
              <a:rPr lang="en-US" b="1" dirty="0" smtClean="0">
                <a:latin typeface="Tahoma" pitchFamily="34" charset="0"/>
              </a:rPr>
              <a:t>Tournament Harvest Estimates</a:t>
            </a:r>
          </a:p>
        </p:txBody>
      </p:sp>
      <p:sp>
        <p:nvSpPr>
          <p:cNvPr id="23555" name="Rectangle 3"/>
          <p:cNvSpPr>
            <a:spLocks noChangeArrowheads="1"/>
          </p:cNvSpPr>
          <p:nvPr/>
        </p:nvSpPr>
        <p:spPr bwMode="auto">
          <a:xfrm>
            <a:off x="3348038" y="2057400"/>
            <a:ext cx="785812" cy="0"/>
          </a:xfrm>
          <a:prstGeom prst="rect">
            <a:avLst/>
          </a:prstGeom>
          <a:noFill/>
          <a:ln w="9525">
            <a:noFill/>
            <a:miter lim="800000"/>
            <a:headEnd/>
            <a:tailEnd/>
          </a:ln>
        </p:spPr>
        <p:txBody>
          <a:bodyPr wrap="none" anchor="ctr">
            <a:spAutoFit/>
          </a:bodyPr>
          <a:lstStyle/>
          <a:p>
            <a:endParaRPr lang="en-US"/>
          </a:p>
        </p:txBody>
      </p:sp>
      <p:graphicFrame>
        <p:nvGraphicFramePr>
          <p:cNvPr id="125956" name="Group 4"/>
          <p:cNvGraphicFramePr>
            <a:graphicFrameLocks noGrp="1"/>
          </p:cNvGraphicFramePr>
          <p:nvPr/>
        </p:nvGraphicFramePr>
        <p:xfrm>
          <a:off x="914400" y="5410200"/>
          <a:ext cx="3376613" cy="975360"/>
        </p:xfrm>
        <a:graphic>
          <a:graphicData uri="http://schemas.openxmlformats.org/drawingml/2006/table">
            <a:tbl>
              <a:tblPr/>
              <a:tblGrid>
                <a:gridCol w="3376613"/>
              </a:tblGrid>
              <a:tr h="0">
                <a:tc>
                  <a:txBody>
                    <a:bodyPr/>
                    <a:lstStyle/>
                    <a:p>
                      <a:pPr marL="114300" marR="0" lvl="0" indent="0" algn="l" defTabSz="914400" rtl="0" eaLnBrk="1" fontAlgn="base" latinLnBrk="0" hangingPunct="1">
                        <a:lnSpc>
                          <a:spcPct val="100000"/>
                        </a:lnSpc>
                        <a:spcBef>
                          <a:spcPct val="20000"/>
                        </a:spcBef>
                        <a:spcAft>
                          <a:spcPct val="0"/>
                        </a:spcAft>
                        <a:buClr>
                          <a:schemeClr val="tx2"/>
                        </a:buClr>
                        <a:buSzPct val="80000"/>
                        <a:buFont typeface="Times" pitchFamily="18" charset="0"/>
                        <a:buNone/>
                        <a:tabLst/>
                      </a:pPr>
                      <a:endParaRPr kumimoji="0" lang="en-US" sz="2800" b="0" i="0" u="none" strike="noStrike" cap="none" normalizeH="0" baseline="0" smtClean="0">
                        <a:ln>
                          <a:noFill/>
                        </a:ln>
                        <a:solidFill>
                          <a:schemeClr val="tx1"/>
                        </a:solidFill>
                        <a:effectLst/>
                        <a:latin typeface="Times" pitchFamily="18" charset="0"/>
                      </a:endParaRPr>
                    </a:p>
                  </a:txBody>
                  <a:tcPr anchor="ctr" horzOverflow="overflow">
                    <a:lnL cap="flat">
                      <a:noFill/>
                    </a:lnL>
                    <a:lnR cap="flat">
                      <a:noFill/>
                    </a:lnR>
                    <a:lnT cap="flat">
                      <a:noFill/>
                    </a:lnT>
                    <a:lnB>
                      <a:noFill/>
                    </a:lnB>
                    <a:lnTlToBr>
                      <a:noFill/>
                    </a:lnTlToBr>
                    <a:lnBlToTr>
                      <a:noFill/>
                    </a:lnBlToTr>
                    <a:noFill/>
                  </a:tcPr>
                </a:tc>
              </a:tr>
              <a:tr h="1714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10" name="Chart 9"/>
          <p:cNvGraphicFramePr>
            <a:graphicFrameLocks noChangeAspect="1"/>
          </p:cNvGraphicFramePr>
          <p:nvPr/>
        </p:nvGraphicFramePr>
        <p:xfrm>
          <a:off x="5715000" y="1371600"/>
          <a:ext cx="2728373" cy="2194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ChangeAspect="1"/>
          </p:cNvGraphicFramePr>
          <p:nvPr/>
        </p:nvGraphicFramePr>
        <p:xfrm>
          <a:off x="533400" y="1371600"/>
          <a:ext cx="2728373" cy="2194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noChangeAspect="1"/>
          </p:cNvGraphicFramePr>
          <p:nvPr/>
        </p:nvGraphicFramePr>
        <p:xfrm>
          <a:off x="3048000" y="1371600"/>
          <a:ext cx="2728373" cy="219456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KM boats unloading.jpg"/>
          <p:cNvPicPr>
            <a:picLocks noChangeAspect="1"/>
          </p:cNvPicPr>
          <p:nvPr/>
        </p:nvPicPr>
        <p:blipFill>
          <a:blip r:embed="rId3" cstate="print"/>
          <a:srcRect/>
          <a:stretch>
            <a:fillRect/>
          </a:stretch>
        </p:blipFill>
        <p:spPr bwMode="auto">
          <a:xfrm>
            <a:off x="381000" y="381000"/>
            <a:ext cx="4103688" cy="6172200"/>
          </a:xfrm>
          <a:prstGeom prst="rect">
            <a:avLst/>
          </a:prstGeom>
          <a:noFill/>
          <a:ln w="9525">
            <a:noFill/>
            <a:miter lim="800000"/>
            <a:headEnd/>
            <a:tailEnd/>
          </a:ln>
        </p:spPr>
      </p:pic>
      <p:pic>
        <p:nvPicPr>
          <p:cNvPr id="25603" name="Picture 5" descr="angler entering a fish into the tournament.jpg"/>
          <p:cNvPicPr>
            <a:picLocks noChangeAspect="1"/>
          </p:cNvPicPr>
          <p:nvPr/>
        </p:nvPicPr>
        <p:blipFill>
          <a:blip r:embed="rId4" cstate="print"/>
          <a:srcRect/>
          <a:stretch>
            <a:fillRect/>
          </a:stretch>
        </p:blipFill>
        <p:spPr bwMode="auto">
          <a:xfrm>
            <a:off x="4953000" y="990600"/>
            <a:ext cx="37465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457200" y="4495800"/>
            <a:ext cx="3352800" cy="1631216"/>
          </a:xfrm>
          <a:prstGeom prst="rect">
            <a:avLst/>
          </a:prstGeom>
          <a:noFill/>
          <a:ln w="9525">
            <a:noFill/>
            <a:miter lim="800000"/>
            <a:headEnd/>
            <a:tailEnd/>
          </a:ln>
        </p:spPr>
        <p:txBody>
          <a:bodyPr wrap="square">
            <a:spAutoFit/>
          </a:bodyPr>
          <a:lstStyle/>
          <a:p>
            <a:r>
              <a:rPr lang="en-US" sz="2000" b="1" dirty="0">
                <a:latin typeface="Calibri" pitchFamily="34" charset="0"/>
                <a:cs typeface="Calibri" pitchFamily="34" charset="0"/>
              </a:rPr>
              <a:t>http://www.nielsen.com/content/dam/corporate/us/en/reports-downloads/2011-Reports/state-of-mobile-Q3-2011.pdf</a:t>
            </a:r>
          </a:p>
        </p:txBody>
      </p:sp>
      <p:pic>
        <p:nvPicPr>
          <p:cNvPr id="26627" name="Picture 4" descr="Smartphone operating systems.PNG"/>
          <p:cNvPicPr>
            <a:picLocks noChangeAspect="1"/>
          </p:cNvPicPr>
          <p:nvPr/>
        </p:nvPicPr>
        <p:blipFill>
          <a:blip r:embed="rId3" cstate="print"/>
          <a:srcRect/>
          <a:stretch>
            <a:fillRect/>
          </a:stretch>
        </p:blipFill>
        <p:spPr bwMode="auto">
          <a:xfrm>
            <a:off x="457200" y="381000"/>
            <a:ext cx="8021638" cy="2466975"/>
          </a:xfrm>
          <a:prstGeom prst="rect">
            <a:avLst/>
          </a:prstGeom>
          <a:noFill/>
          <a:ln w="9525">
            <a:noFill/>
            <a:miter lim="800000"/>
            <a:headEnd/>
            <a:tailEnd/>
          </a:ln>
        </p:spPr>
      </p:pic>
      <p:pic>
        <p:nvPicPr>
          <p:cNvPr id="5" name="Picture 4" descr="mobile interface.png"/>
          <p:cNvPicPr>
            <a:picLocks noChangeAspect="1"/>
          </p:cNvPicPr>
          <p:nvPr/>
        </p:nvPicPr>
        <p:blipFill>
          <a:blip r:embed="rId4" cstate="print"/>
          <a:stretch>
            <a:fillRect/>
          </a:stretch>
        </p:blipFill>
        <p:spPr>
          <a:xfrm>
            <a:off x="5689600" y="2286000"/>
            <a:ext cx="2743200" cy="4114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sp>
        <p:nvSpPr>
          <p:cNvPr id="27651" name="Rectangle 3"/>
          <p:cNvSpPr>
            <a:spLocks noGrp="1" noChangeArrowheads="1"/>
          </p:cNvSpPr>
          <p:nvPr>
            <p:ph type="body" idx="1"/>
          </p:nvPr>
        </p:nvSpPr>
        <p:spPr/>
        <p:txBody>
          <a:bodyPr/>
          <a:lstStyle/>
          <a:p>
            <a:pPr eaLnBrk="1" hangingPunct="1"/>
            <a:endParaRPr lang="en-US" smtClean="0"/>
          </a:p>
        </p:txBody>
      </p:sp>
      <p:sp>
        <p:nvSpPr>
          <p:cNvPr id="27652" name="Rectangle 4"/>
          <p:cNvSpPr>
            <a:spLocks noChangeArrowheads="1"/>
          </p:cNvSpPr>
          <p:nvPr/>
        </p:nvSpPr>
        <p:spPr bwMode="auto">
          <a:xfrm>
            <a:off x="0" y="0"/>
            <a:ext cx="9144000" cy="6858000"/>
          </a:xfrm>
          <a:prstGeom prst="rect">
            <a:avLst/>
          </a:prstGeom>
          <a:solidFill>
            <a:srgbClr val="000000"/>
          </a:solidFill>
          <a:ln w="9525" algn="ctr">
            <a:solidFill>
              <a:srgbClr val="000000"/>
            </a:solid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17"/>
          <p:cNvSpPr txBox="1">
            <a:spLocks noChangeArrowheads="1"/>
          </p:cNvSpPr>
          <p:nvPr/>
        </p:nvSpPr>
        <p:spPr bwMode="auto">
          <a:xfrm>
            <a:off x="228600" y="304800"/>
            <a:ext cx="8686800" cy="579438"/>
          </a:xfrm>
          <a:prstGeom prst="rect">
            <a:avLst/>
          </a:prstGeom>
          <a:noFill/>
          <a:ln w="9525">
            <a:noFill/>
            <a:miter lim="800000"/>
            <a:headEnd/>
            <a:tailEnd/>
          </a:ln>
        </p:spPr>
        <p:txBody>
          <a:bodyPr>
            <a:spAutoFit/>
          </a:bodyPr>
          <a:lstStyle/>
          <a:p>
            <a:pPr eaLnBrk="1" hangingPunct="1"/>
            <a:r>
              <a:rPr lang="en-US"/>
              <a:t> </a:t>
            </a:r>
            <a:r>
              <a:rPr lang="en-US" sz="3200" i="1">
                <a:solidFill>
                  <a:schemeClr val="hlink"/>
                </a:solidFill>
                <a:latin typeface="Tahoma" pitchFamily="34" charset="0"/>
              </a:rPr>
              <a:t>	</a:t>
            </a:r>
          </a:p>
        </p:txBody>
      </p:sp>
      <p:sp>
        <p:nvSpPr>
          <p:cNvPr id="15363" name="Rectangle 24"/>
          <p:cNvSpPr>
            <a:spLocks noChangeArrowheads="1"/>
          </p:cNvSpPr>
          <p:nvPr/>
        </p:nvSpPr>
        <p:spPr bwMode="auto">
          <a:xfrm>
            <a:off x="1676400" y="228600"/>
            <a:ext cx="5705475" cy="646113"/>
          </a:xfrm>
          <a:prstGeom prst="rect">
            <a:avLst/>
          </a:prstGeom>
          <a:noFill/>
          <a:ln w="9525">
            <a:noFill/>
            <a:miter lim="800000"/>
            <a:headEnd/>
            <a:tailEnd/>
          </a:ln>
        </p:spPr>
        <p:txBody>
          <a:bodyPr wrap="none">
            <a:spAutoFit/>
          </a:bodyPr>
          <a:lstStyle/>
          <a:p>
            <a:r>
              <a:rPr lang="en-US" sz="3600" b="1">
                <a:solidFill>
                  <a:schemeClr val="tx2"/>
                </a:solidFill>
                <a:latin typeface="Tahoma" pitchFamily="34" charset="0"/>
                <a:cs typeface="Tahoma" pitchFamily="34" charset="0"/>
              </a:rPr>
              <a:t>Data Collection Via SMS</a:t>
            </a:r>
          </a:p>
        </p:txBody>
      </p:sp>
      <p:pic>
        <p:nvPicPr>
          <p:cNvPr id="15364" name="Picture 26" descr="manuscript draft_Baker31 copy"/>
          <p:cNvPicPr>
            <a:picLocks noChangeAspect="1" noChangeArrowheads="1"/>
          </p:cNvPicPr>
          <p:nvPr/>
        </p:nvPicPr>
        <p:blipFill>
          <a:blip r:embed="rId3" cstate="print"/>
          <a:srcRect/>
          <a:stretch>
            <a:fillRect/>
          </a:stretch>
        </p:blipFill>
        <p:spPr bwMode="auto">
          <a:xfrm>
            <a:off x="1600200" y="1371600"/>
            <a:ext cx="5562600" cy="3975100"/>
          </a:xfrm>
          <a:prstGeom prst="rect">
            <a:avLst/>
          </a:prstGeom>
          <a:noFill/>
          <a:ln w="9525">
            <a:noFill/>
            <a:miter lim="800000"/>
            <a:headEnd/>
            <a:tailEnd/>
          </a:ln>
        </p:spPr>
      </p:pic>
      <p:sp>
        <p:nvSpPr>
          <p:cNvPr id="15365" name="Rectangle 27"/>
          <p:cNvSpPr>
            <a:spLocks noChangeArrowheads="1"/>
          </p:cNvSpPr>
          <p:nvPr/>
        </p:nvSpPr>
        <p:spPr bwMode="auto">
          <a:xfrm>
            <a:off x="1600200" y="1371600"/>
            <a:ext cx="5562600" cy="3962400"/>
          </a:xfrm>
          <a:prstGeom prst="rect">
            <a:avLst/>
          </a:prstGeom>
          <a:noFill/>
          <a:ln w="28575">
            <a:solidFill>
              <a:schemeClr val="tx1"/>
            </a:solidFill>
            <a:miter lim="800000"/>
            <a:headEnd/>
            <a:tailEnd/>
          </a:ln>
        </p:spPr>
        <p:txBody>
          <a:bodyPr wrap="none" anchor="ctr"/>
          <a:lstStyle/>
          <a:p>
            <a:endParaRPr lang="en-US"/>
          </a:p>
        </p:txBody>
      </p:sp>
      <p:sp>
        <p:nvSpPr>
          <p:cNvPr id="15366" name="Text Box 28"/>
          <p:cNvSpPr txBox="1">
            <a:spLocks noChangeArrowheads="1"/>
          </p:cNvSpPr>
          <p:nvPr/>
        </p:nvSpPr>
        <p:spPr bwMode="auto">
          <a:xfrm>
            <a:off x="838200" y="5562600"/>
            <a:ext cx="7359650" cy="366713"/>
          </a:xfrm>
          <a:prstGeom prst="rect">
            <a:avLst/>
          </a:prstGeom>
          <a:noFill/>
          <a:ln w="9525">
            <a:noFill/>
            <a:miter lim="800000"/>
            <a:headEnd/>
            <a:tailEnd/>
          </a:ln>
        </p:spPr>
        <p:txBody>
          <a:bodyPr wrap="none">
            <a:spAutoFit/>
          </a:bodyPr>
          <a:lstStyle/>
          <a:p>
            <a:r>
              <a:rPr lang="en-US" sz="1800" b="1">
                <a:latin typeface="Gill Sans MT" pitchFamily="34" charset="0"/>
              </a:rPr>
              <a:t>Baker and Oeschger, Marine and Coastal Fisheries, 1:143–154, 2009</a:t>
            </a:r>
          </a:p>
        </p:txBody>
      </p:sp>
      <p:sp>
        <p:nvSpPr>
          <p:cNvPr id="15367" name="Rectangle 7"/>
          <p:cNvSpPr>
            <a:spLocks noChangeArrowheads="1"/>
          </p:cNvSpPr>
          <p:nvPr/>
        </p:nvSpPr>
        <p:spPr bwMode="auto">
          <a:xfrm>
            <a:off x="838200" y="5867400"/>
            <a:ext cx="8153400" cy="646113"/>
          </a:xfrm>
          <a:prstGeom prst="rect">
            <a:avLst/>
          </a:prstGeom>
          <a:noFill/>
          <a:ln w="9525">
            <a:noFill/>
            <a:miter lim="800000"/>
            <a:headEnd/>
            <a:tailEnd/>
          </a:ln>
        </p:spPr>
        <p:txBody>
          <a:bodyPr>
            <a:spAutoFit/>
          </a:bodyPr>
          <a:lstStyle/>
          <a:p>
            <a:r>
              <a:rPr lang="en-US" sz="1800" b="1">
                <a:latin typeface="Tahoma" pitchFamily="34" charset="0"/>
                <a:cs typeface="Tahoma" pitchFamily="34" charset="0"/>
                <a:hlinkClick r:id="rId4"/>
              </a:rPr>
              <a:t>http://www.tandfonline.com/doi/abs/10.1577/C08-042.1</a:t>
            </a:r>
            <a:r>
              <a:rPr lang="en-US" sz="1800" b="1">
                <a:latin typeface="Tahoma" pitchFamily="34" charset="0"/>
                <a:cs typeface="Tahoma" pitchFamily="34" charset="0"/>
              </a:rPr>
              <a:t> </a:t>
            </a:r>
            <a:r>
              <a:rPr lang="en-US" sz="1800" b="1">
                <a:solidFill>
                  <a:srgbClr val="3366FF"/>
                </a:solidFill>
                <a:latin typeface="Arial" charset="0"/>
              </a:rPr>
              <a:t>or www.rectext.org </a:t>
            </a:r>
          </a:p>
        </p:txBody>
      </p:sp>
      <p:pic>
        <p:nvPicPr>
          <p:cNvPr id="15368" name="Picture 8" descr="twitter logo.png"/>
          <p:cNvPicPr>
            <a:picLocks noChangeAspect="1"/>
          </p:cNvPicPr>
          <p:nvPr/>
        </p:nvPicPr>
        <p:blipFill>
          <a:blip r:embed="rId5" cstate="print"/>
          <a:srcRect/>
          <a:stretch>
            <a:fillRect/>
          </a:stretch>
        </p:blipFill>
        <p:spPr bwMode="auto">
          <a:xfrm>
            <a:off x="3048000" y="1828800"/>
            <a:ext cx="1219200" cy="45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228600"/>
            <a:ext cx="7848600" cy="609600"/>
          </a:xfrm>
        </p:spPr>
        <p:txBody>
          <a:bodyPr/>
          <a:lstStyle/>
          <a:p>
            <a:pPr eaLnBrk="1" hangingPunct="1"/>
            <a:r>
              <a:rPr lang="en-US" b="1" smtClean="0">
                <a:latin typeface="Tahoma" pitchFamily="34" charset="0"/>
              </a:rPr>
              <a:t>KMT Voluntary Angler Reporting</a:t>
            </a:r>
          </a:p>
        </p:txBody>
      </p:sp>
      <p:sp>
        <p:nvSpPr>
          <p:cNvPr id="16387" name="Rectangle 3"/>
          <p:cNvSpPr>
            <a:spLocks noChangeArrowheads="1"/>
          </p:cNvSpPr>
          <p:nvPr/>
        </p:nvSpPr>
        <p:spPr bwMode="auto">
          <a:xfrm>
            <a:off x="3348038" y="2057400"/>
            <a:ext cx="785812" cy="0"/>
          </a:xfrm>
          <a:prstGeom prst="rect">
            <a:avLst/>
          </a:prstGeom>
          <a:noFill/>
          <a:ln w="9525">
            <a:noFill/>
            <a:miter lim="800000"/>
            <a:headEnd/>
            <a:tailEnd/>
          </a:ln>
        </p:spPr>
        <p:txBody>
          <a:bodyPr wrap="none" anchor="ctr">
            <a:spAutoFit/>
          </a:bodyPr>
          <a:lstStyle/>
          <a:p>
            <a:endParaRPr lang="en-US"/>
          </a:p>
        </p:txBody>
      </p:sp>
      <p:graphicFrame>
        <p:nvGraphicFramePr>
          <p:cNvPr id="125956" name="Group 4"/>
          <p:cNvGraphicFramePr>
            <a:graphicFrameLocks noGrp="1"/>
          </p:cNvGraphicFramePr>
          <p:nvPr/>
        </p:nvGraphicFramePr>
        <p:xfrm>
          <a:off x="914400" y="5410200"/>
          <a:ext cx="3376613" cy="975360"/>
        </p:xfrm>
        <a:graphic>
          <a:graphicData uri="http://schemas.openxmlformats.org/drawingml/2006/table">
            <a:tbl>
              <a:tblPr/>
              <a:tblGrid>
                <a:gridCol w="3376613"/>
              </a:tblGrid>
              <a:tr h="0">
                <a:tc>
                  <a:txBody>
                    <a:bodyPr/>
                    <a:lstStyle/>
                    <a:p>
                      <a:pPr marL="114300" marR="0" lvl="0" indent="0" algn="l" defTabSz="914400" rtl="0" eaLnBrk="1" fontAlgn="base" latinLnBrk="0" hangingPunct="1">
                        <a:lnSpc>
                          <a:spcPct val="100000"/>
                        </a:lnSpc>
                        <a:spcBef>
                          <a:spcPct val="20000"/>
                        </a:spcBef>
                        <a:spcAft>
                          <a:spcPct val="0"/>
                        </a:spcAft>
                        <a:buClr>
                          <a:schemeClr val="tx2"/>
                        </a:buClr>
                        <a:buSzPct val="80000"/>
                        <a:buFont typeface="Times" pitchFamily="18" charset="0"/>
                        <a:buNone/>
                        <a:tabLst/>
                      </a:pPr>
                      <a:endParaRPr kumimoji="0" lang="en-US" sz="2800" b="0" i="0" u="none" strike="noStrike" cap="none" normalizeH="0" baseline="0" smtClean="0">
                        <a:ln>
                          <a:noFill/>
                        </a:ln>
                        <a:solidFill>
                          <a:schemeClr val="tx1"/>
                        </a:solidFill>
                        <a:effectLst/>
                        <a:latin typeface="Times" pitchFamily="18" charset="0"/>
                      </a:endParaRPr>
                    </a:p>
                  </a:txBody>
                  <a:tcPr anchor="ctr" horzOverflow="overflow">
                    <a:lnL cap="flat">
                      <a:noFill/>
                    </a:lnL>
                    <a:lnR cap="flat">
                      <a:noFill/>
                    </a:lnR>
                    <a:lnT cap="flat">
                      <a:noFill/>
                    </a:lnT>
                    <a:lnB>
                      <a:noFill/>
                    </a:lnB>
                    <a:lnTlToBr>
                      <a:noFill/>
                    </a:lnTlToBr>
                    <a:lnBlToTr>
                      <a:noFill/>
                    </a:lnBlToTr>
                    <a:noFill/>
                  </a:tcPr>
                </a:tc>
              </a:tr>
              <a:tr h="1714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sp>
        <p:nvSpPr>
          <p:cNvPr id="16391" name="Rectangle 13"/>
          <p:cNvSpPr>
            <a:spLocks noChangeArrowheads="1"/>
          </p:cNvSpPr>
          <p:nvPr/>
        </p:nvSpPr>
        <p:spPr bwMode="auto">
          <a:xfrm>
            <a:off x="3581400" y="4495800"/>
            <a:ext cx="304800" cy="1524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16392" name="Picture 16" descr="our set-up within the big tent at Raleigh KMT"/>
          <p:cNvPicPr>
            <a:picLocks noChangeAspect="1" noChangeArrowheads="1"/>
          </p:cNvPicPr>
          <p:nvPr/>
        </p:nvPicPr>
        <p:blipFill>
          <a:blip r:embed="rId3" cstate="print"/>
          <a:srcRect/>
          <a:stretch>
            <a:fillRect/>
          </a:stretch>
        </p:blipFill>
        <p:spPr bwMode="auto">
          <a:xfrm>
            <a:off x="762000" y="1295400"/>
            <a:ext cx="2286000" cy="1714500"/>
          </a:xfrm>
          <a:prstGeom prst="rect">
            <a:avLst/>
          </a:prstGeom>
          <a:noFill/>
          <a:ln w="9525">
            <a:noFill/>
            <a:miter lim="800000"/>
            <a:headEnd/>
            <a:tailEnd/>
          </a:ln>
        </p:spPr>
      </p:pic>
      <p:pic>
        <p:nvPicPr>
          <p:cNvPr id="16393" name="Picture 18" descr="Raleigh Club Checkin Boat"/>
          <p:cNvPicPr>
            <a:picLocks noChangeAspect="1" noChangeArrowheads="1"/>
          </p:cNvPicPr>
          <p:nvPr/>
        </p:nvPicPr>
        <p:blipFill>
          <a:blip r:embed="rId4" cstate="print"/>
          <a:srcRect/>
          <a:stretch>
            <a:fillRect/>
          </a:stretch>
        </p:blipFill>
        <p:spPr bwMode="auto">
          <a:xfrm>
            <a:off x="762000" y="3124200"/>
            <a:ext cx="2336800" cy="3505200"/>
          </a:xfrm>
          <a:prstGeom prst="rect">
            <a:avLst/>
          </a:prstGeom>
          <a:noFill/>
          <a:ln w="9525">
            <a:noFill/>
            <a:miter lim="800000"/>
            <a:headEnd/>
            <a:tailEnd/>
          </a:ln>
        </p:spPr>
      </p:pic>
      <p:pic>
        <p:nvPicPr>
          <p:cNvPr id="16394" name="Picture 12" descr="CB boat basin waiting for weigh-in"/>
          <p:cNvPicPr>
            <a:picLocks noChangeAspect="1" noChangeArrowheads="1"/>
          </p:cNvPicPr>
          <p:nvPr/>
        </p:nvPicPr>
        <p:blipFill>
          <a:blip r:embed="rId5" cstate="print"/>
          <a:srcRect/>
          <a:stretch>
            <a:fillRect/>
          </a:stretch>
        </p:blipFill>
        <p:spPr bwMode="auto">
          <a:xfrm>
            <a:off x="3657600" y="1447800"/>
            <a:ext cx="5143500" cy="3429000"/>
          </a:xfrm>
          <a:prstGeom prst="rect">
            <a:avLst/>
          </a:prstGeom>
          <a:noFill/>
          <a:ln w="9525">
            <a:noFill/>
            <a:miter lim="800000"/>
            <a:headEnd/>
            <a:tailEnd/>
          </a:ln>
        </p:spPr>
      </p:pic>
      <p:pic>
        <p:nvPicPr>
          <p:cNvPr id="16395" name="Picture 17" descr="Jon and angler interview"/>
          <p:cNvPicPr>
            <a:picLocks noChangeAspect="1" noChangeArrowheads="1"/>
          </p:cNvPicPr>
          <p:nvPr/>
        </p:nvPicPr>
        <p:blipFill>
          <a:blip r:embed="rId6" cstate="print"/>
          <a:srcRect/>
          <a:stretch>
            <a:fillRect/>
          </a:stretch>
        </p:blipFill>
        <p:spPr bwMode="auto">
          <a:xfrm>
            <a:off x="4343400" y="4191000"/>
            <a:ext cx="3505200" cy="233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228600"/>
            <a:ext cx="7848600" cy="609600"/>
          </a:xfrm>
        </p:spPr>
        <p:txBody>
          <a:bodyPr/>
          <a:lstStyle/>
          <a:p>
            <a:pPr eaLnBrk="1" hangingPunct="1"/>
            <a:r>
              <a:rPr lang="en-US" b="1" smtClean="0">
                <a:latin typeface="Tahoma" pitchFamily="34" charset="0"/>
              </a:rPr>
              <a:t>KMT Voluntary Angler Reporting</a:t>
            </a:r>
          </a:p>
        </p:txBody>
      </p:sp>
      <p:sp>
        <p:nvSpPr>
          <p:cNvPr id="17411" name="Rectangle 3"/>
          <p:cNvSpPr>
            <a:spLocks noChangeArrowheads="1"/>
          </p:cNvSpPr>
          <p:nvPr/>
        </p:nvSpPr>
        <p:spPr bwMode="auto">
          <a:xfrm>
            <a:off x="3348038" y="2057400"/>
            <a:ext cx="785812" cy="0"/>
          </a:xfrm>
          <a:prstGeom prst="rect">
            <a:avLst/>
          </a:prstGeom>
          <a:noFill/>
          <a:ln w="9525">
            <a:noFill/>
            <a:miter lim="800000"/>
            <a:headEnd/>
            <a:tailEnd/>
          </a:ln>
        </p:spPr>
        <p:txBody>
          <a:bodyPr wrap="none" anchor="ctr">
            <a:spAutoFit/>
          </a:bodyPr>
          <a:lstStyle/>
          <a:p>
            <a:endParaRPr lang="en-US"/>
          </a:p>
        </p:txBody>
      </p:sp>
      <p:graphicFrame>
        <p:nvGraphicFramePr>
          <p:cNvPr id="125956" name="Group 4"/>
          <p:cNvGraphicFramePr>
            <a:graphicFrameLocks noGrp="1"/>
          </p:cNvGraphicFramePr>
          <p:nvPr/>
        </p:nvGraphicFramePr>
        <p:xfrm>
          <a:off x="914400" y="5410200"/>
          <a:ext cx="3376613" cy="975360"/>
        </p:xfrm>
        <a:graphic>
          <a:graphicData uri="http://schemas.openxmlformats.org/drawingml/2006/table">
            <a:tbl>
              <a:tblPr/>
              <a:tblGrid>
                <a:gridCol w="3376613"/>
              </a:tblGrid>
              <a:tr h="0">
                <a:tc>
                  <a:txBody>
                    <a:bodyPr/>
                    <a:lstStyle/>
                    <a:p>
                      <a:pPr marL="114300" marR="0" lvl="0" indent="0" algn="l" defTabSz="914400" rtl="0" eaLnBrk="1" fontAlgn="base" latinLnBrk="0" hangingPunct="1">
                        <a:lnSpc>
                          <a:spcPct val="100000"/>
                        </a:lnSpc>
                        <a:spcBef>
                          <a:spcPct val="20000"/>
                        </a:spcBef>
                        <a:spcAft>
                          <a:spcPct val="0"/>
                        </a:spcAft>
                        <a:buClr>
                          <a:schemeClr val="tx2"/>
                        </a:buClr>
                        <a:buSzPct val="80000"/>
                        <a:buFont typeface="Times" pitchFamily="18" charset="0"/>
                        <a:buNone/>
                        <a:tabLst/>
                      </a:pPr>
                      <a:endParaRPr kumimoji="0" lang="en-US" sz="2800" b="0" i="0" u="none" strike="noStrike" cap="none" normalizeH="0" baseline="0" smtClean="0">
                        <a:ln>
                          <a:noFill/>
                        </a:ln>
                        <a:solidFill>
                          <a:schemeClr val="tx1"/>
                        </a:solidFill>
                        <a:effectLst/>
                        <a:latin typeface="Times" pitchFamily="18" charset="0"/>
                      </a:endParaRPr>
                    </a:p>
                  </a:txBody>
                  <a:tcPr anchor="ctr" horzOverflow="overflow">
                    <a:lnL cap="flat">
                      <a:noFill/>
                    </a:lnL>
                    <a:lnR cap="flat">
                      <a:noFill/>
                    </a:lnR>
                    <a:lnT cap="flat">
                      <a:noFill/>
                    </a:lnT>
                    <a:lnB>
                      <a:noFill/>
                    </a:lnB>
                    <a:lnTlToBr>
                      <a:noFill/>
                    </a:lnTlToBr>
                    <a:lnBlToTr>
                      <a:noFill/>
                    </a:lnBlToTr>
                    <a:noFill/>
                  </a:tcPr>
                </a:tc>
              </a:tr>
              <a:tr h="1714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sp>
        <p:nvSpPr>
          <p:cNvPr id="17415" name="Rectangle 13"/>
          <p:cNvSpPr>
            <a:spLocks noChangeArrowheads="1"/>
          </p:cNvSpPr>
          <p:nvPr/>
        </p:nvSpPr>
        <p:spPr bwMode="auto">
          <a:xfrm>
            <a:off x="3581400" y="4495800"/>
            <a:ext cx="304800" cy="1524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17416" name="Picture 9" descr="sampling kit.jpg"/>
          <p:cNvPicPr>
            <a:picLocks noChangeAspect="1"/>
          </p:cNvPicPr>
          <p:nvPr/>
        </p:nvPicPr>
        <p:blipFill>
          <a:blip r:embed="rId3" cstate="print"/>
          <a:srcRect/>
          <a:stretch>
            <a:fillRect/>
          </a:stretch>
        </p:blipFill>
        <p:spPr bwMode="auto">
          <a:xfrm>
            <a:off x="1143000" y="1447800"/>
            <a:ext cx="6248400" cy="499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3348038" y="2057400"/>
            <a:ext cx="785812" cy="0"/>
          </a:xfrm>
          <a:prstGeom prst="rect">
            <a:avLst/>
          </a:prstGeom>
          <a:noFill/>
          <a:ln w="9525">
            <a:noFill/>
            <a:miter lim="800000"/>
            <a:headEnd/>
            <a:tailEnd/>
          </a:ln>
        </p:spPr>
        <p:txBody>
          <a:bodyPr wrap="none" anchor="ctr">
            <a:spAutoFit/>
          </a:bodyPr>
          <a:lstStyle/>
          <a:p>
            <a:endParaRPr lang="en-US"/>
          </a:p>
        </p:txBody>
      </p:sp>
      <p:graphicFrame>
        <p:nvGraphicFramePr>
          <p:cNvPr id="11" name="Chart 10"/>
          <p:cNvGraphicFramePr>
            <a:graphicFrameLocks/>
          </p:cNvGraphicFramePr>
          <p:nvPr/>
        </p:nvGraphicFramePr>
        <p:xfrm>
          <a:off x="533400" y="990600"/>
          <a:ext cx="7620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8436" name="Rectangle 3"/>
          <p:cNvSpPr>
            <a:spLocks noChangeArrowheads="1"/>
          </p:cNvSpPr>
          <p:nvPr/>
        </p:nvSpPr>
        <p:spPr bwMode="auto">
          <a:xfrm>
            <a:off x="1828800" y="3048000"/>
            <a:ext cx="5791200" cy="685800"/>
          </a:xfrm>
          <a:prstGeom prst="rect">
            <a:avLst/>
          </a:prstGeom>
          <a:solidFill>
            <a:schemeClr val="bg1"/>
          </a:solidFill>
          <a:ln w="9525" algn="ctr">
            <a:noFill/>
            <a:round/>
            <a:headEnd/>
            <a:tailEnd/>
          </a:ln>
        </p:spPr>
        <p:txBody>
          <a:bodyPr/>
          <a:lstStyle/>
          <a:p>
            <a:endParaRPr lang="en-US"/>
          </a:p>
        </p:txBody>
      </p:sp>
      <p:sp>
        <p:nvSpPr>
          <p:cNvPr id="18437" name="Rectangle 4"/>
          <p:cNvSpPr>
            <a:spLocks noChangeArrowheads="1"/>
          </p:cNvSpPr>
          <p:nvPr/>
        </p:nvSpPr>
        <p:spPr bwMode="auto">
          <a:xfrm>
            <a:off x="1981200" y="2209800"/>
            <a:ext cx="5791200" cy="685800"/>
          </a:xfrm>
          <a:prstGeom prst="rect">
            <a:avLst/>
          </a:prstGeom>
          <a:solidFill>
            <a:schemeClr val="bg1"/>
          </a:solidFill>
          <a:ln w="9525" algn="ctr">
            <a:noFill/>
            <a:round/>
            <a:headEnd/>
            <a:tailEnd/>
          </a:ln>
        </p:spPr>
        <p:txBody>
          <a:bodyPr/>
          <a:lstStyle/>
          <a:p>
            <a:endParaRPr lang="en-US"/>
          </a:p>
        </p:txBody>
      </p:sp>
      <p:sp>
        <p:nvSpPr>
          <p:cNvPr id="18438" name="Rectangle 5"/>
          <p:cNvSpPr>
            <a:spLocks noChangeArrowheads="1"/>
          </p:cNvSpPr>
          <p:nvPr/>
        </p:nvSpPr>
        <p:spPr bwMode="auto">
          <a:xfrm>
            <a:off x="1828800" y="1219200"/>
            <a:ext cx="3276600" cy="1143000"/>
          </a:xfrm>
          <a:prstGeom prst="rect">
            <a:avLst/>
          </a:prstGeom>
          <a:solidFill>
            <a:schemeClr val="bg1"/>
          </a:solidFill>
          <a:ln w="9525" algn="ctr">
            <a:noFill/>
            <a:round/>
            <a:headEnd/>
            <a:tailEnd/>
          </a:ln>
        </p:spPr>
        <p:txBody>
          <a:bodyPr/>
          <a:lstStyle/>
          <a:p>
            <a:endParaRPr lang="en-US"/>
          </a:p>
        </p:txBody>
      </p:sp>
      <p:sp>
        <p:nvSpPr>
          <p:cNvPr id="18439" name="Rectangle 6"/>
          <p:cNvSpPr>
            <a:spLocks noChangeArrowheads="1"/>
          </p:cNvSpPr>
          <p:nvPr/>
        </p:nvSpPr>
        <p:spPr bwMode="auto">
          <a:xfrm>
            <a:off x="4724400" y="990600"/>
            <a:ext cx="3276600" cy="762000"/>
          </a:xfrm>
          <a:prstGeom prst="rect">
            <a:avLst/>
          </a:prstGeom>
          <a:solidFill>
            <a:schemeClr val="bg1"/>
          </a:solidFill>
          <a:ln w="9525" algn="ctr">
            <a:noFill/>
            <a:round/>
            <a:headEnd/>
            <a:tailEnd/>
          </a:ln>
        </p:spPr>
        <p:txBody>
          <a:bodyPr/>
          <a:lstStyle/>
          <a:p>
            <a:endParaRPr lang="en-US"/>
          </a:p>
        </p:txBody>
      </p:sp>
      <p:sp>
        <p:nvSpPr>
          <p:cNvPr id="9" name="Oval 8"/>
          <p:cNvSpPr>
            <a:spLocks noChangeArrowheads="1"/>
          </p:cNvSpPr>
          <p:nvPr/>
        </p:nvSpPr>
        <p:spPr bwMode="auto">
          <a:xfrm>
            <a:off x="6096000" y="3733800"/>
            <a:ext cx="457200" cy="457200"/>
          </a:xfrm>
          <a:prstGeom prst="ellipse">
            <a:avLst/>
          </a:prstGeom>
          <a:noFill/>
          <a:ln w="57150" algn="ctr">
            <a:solidFill>
              <a:srgbClr val="C00000"/>
            </a:solidFill>
            <a:round/>
            <a:headEnd/>
            <a:tailEnd/>
          </a:ln>
        </p:spPr>
        <p:txBody>
          <a:bodyPr/>
          <a:lstStyle/>
          <a:p>
            <a:endParaRPr lang="en-US"/>
          </a:p>
        </p:txBody>
      </p:sp>
      <p:sp>
        <p:nvSpPr>
          <p:cNvPr id="10" name="Oval 9"/>
          <p:cNvSpPr>
            <a:spLocks noChangeArrowheads="1"/>
          </p:cNvSpPr>
          <p:nvPr/>
        </p:nvSpPr>
        <p:spPr bwMode="auto">
          <a:xfrm>
            <a:off x="7162800" y="4038600"/>
            <a:ext cx="457200" cy="457200"/>
          </a:xfrm>
          <a:prstGeom prst="ellipse">
            <a:avLst/>
          </a:prstGeom>
          <a:noFill/>
          <a:ln w="57150" algn="ctr">
            <a:solidFill>
              <a:srgbClr val="C0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3348038" y="2057400"/>
            <a:ext cx="785812" cy="0"/>
          </a:xfrm>
          <a:prstGeom prst="rect">
            <a:avLst/>
          </a:prstGeom>
          <a:noFill/>
          <a:ln w="9525">
            <a:noFill/>
            <a:miter lim="800000"/>
            <a:headEnd/>
            <a:tailEnd/>
          </a:ln>
        </p:spPr>
        <p:txBody>
          <a:bodyPr wrap="none" anchor="ctr">
            <a:spAutoFit/>
          </a:bodyPr>
          <a:lstStyle/>
          <a:p>
            <a:endParaRPr lang="en-US"/>
          </a:p>
        </p:txBody>
      </p:sp>
      <p:graphicFrame>
        <p:nvGraphicFramePr>
          <p:cNvPr id="11" name="Chart 10"/>
          <p:cNvGraphicFramePr>
            <a:graphicFrameLocks/>
          </p:cNvGraphicFramePr>
          <p:nvPr/>
        </p:nvGraphicFramePr>
        <p:xfrm>
          <a:off x="533400" y="990600"/>
          <a:ext cx="7620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9460" name="Rectangle 3"/>
          <p:cNvSpPr>
            <a:spLocks noChangeArrowheads="1"/>
          </p:cNvSpPr>
          <p:nvPr/>
        </p:nvSpPr>
        <p:spPr bwMode="auto">
          <a:xfrm>
            <a:off x="1981200" y="2209800"/>
            <a:ext cx="5791200" cy="685800"/>
          </a:xfrm>
          <a:prstGeom prst="rect">
            <a:avLst/>
          </a:prstGeom>
          <a:solidFill>
            <a:schemeClr val="bg1"/>
          </a:solidFill>
          <a:ln w="9525" algn="ctr">
            <a:noFill/>
            <a:round/>
            <a:headEnd/>
            <a:tailEnd/>
          </a:ln>
        </p:spPr>
        <p:txBody>
          <a:bodyPr/>
          <a:lstStyle/>
          <a:p>
            <a:endParaRPr lang="en-US"/>
          </a:p>
        </p:txBody>
      </p:sp>
      <p:sp>
        <p:nvSpPr>
          <p:cNvPr id="19461" name="Rectangle 4"/>
          <p:cNvSpPr>
            <a:spLocks noChangeArrowheads="1"/>
          </p:cNvSpPr>
          <p:nvPr/>
        </p:nvSpPr>
        <p:spPr bwMode="auto">
          <a:xfrm>
            <a:off x="1981200" y="1295400"/>
            <a:ext cx="3048000" cy="1066800"/>
          </a:xfrm>
          <a:prstGeom prst="rect">
            <a:avLst/>
          </a:prstGeom>
          <a:solidFill>
            <a:schemeClr val="bg1"/>
          </a:solidFill>
          <a:ln w="9525" algn="ctr">
            <a:noFill/>
            <a:round/>
            <a:headEnd/>
            <a:tailEnd/>
          </a:ln>
        </p:spPr>
        <p:txBody>
          <a:bodyPr/>
          <a:lstStyle/>
          <a:p>
            <a:endParaRPr lang="en-US"/>
          </a:p>
        </p:txBody>
      </p:sp>
      <p:sp>
        <p:nvSpPr>
          <p:cNvPr id="19462" name="Rectangle 5"/>
          <p:cNvSpPr>
            <a:spLocks noChangeArrowheads="1"/>
          </p:cNvSpPr>
          <p:nvPr/>
        </p:nvSpPr>
        <p:spPr bwMode="auto">
          <a:xfrm>
            <a:off x="4876800" y="1143000"/>
            <a:ext cx="3124200" cy="381000"/>
          </a:xfrm>
          <a:prstGeom prst="rect">
            <a:avLst/>
          </a:prstGeom>
          <a:solidFill>
            <a:schemeClr val="bg1"/>
          </a:solidFill>
          <a:ln w="9525" algn="ctr">
            <a:no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3348038" y="2057400"/>
            <a:ext cx="785812" cy="0"/>
          </a:xfrm>
          <a:prstGeom prst="rect">
            <a:avLst/>
          </a:prstGeom>
          <a:noFill/>
          <a:ln w="9525">
            <a:noFill/>
            <a:miter lim="800000"/>
            <a:headEnd/>
            <a:tailEnd/>
          </a:ln>
        </p:spPr>
        <p:txBody>
          <a:bodyPr wrap="none" anchor="ctr">
            <a:spAutoFit/>
          </a:bodyPr>
          <a:lstStyle/>
          <a:p>
            <a:endParaRPr lang="en-US"/>
          </a:p>
        </p:txBody>
      </p:sp>
      <p:graphicFrame>
        <p:nvGraphicFramePr>
          <p:cNvPr id="11" name="Chart 10"/>
          <p:cNvGraphicFramePr>
            <a:graphicFrameLocks/>
          </p:cNvGraphicFramePr>
          <p:nvPr/>
        </p:nvGraphicFramePr>
        <p:xfrm>
          <a:off x="533400" y="990600"/>
          <a:ext cx="7620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a:spLocks noChangeArrowheads="1"/>
          </p:cNvSpPr>
          <p:nvPr/>
        </p:nvSpPr>
        <p:spPr bwMode="auto">
          <a:xfrm>
            <a:off x="5029200" y="2438400"/>
            <a:ext cx="457200" cy="457200"/>
          </a:xfrm>
          <a:prstGeom prst="ellipse">
            <a:avLst/>
          </a:prstGeom>
          <a:noFill/>
          <a:ln w="57150" algn="ctr">
            <a:solidFill>
              <a:srgbClr val="C00000"/>
            </a:solidFill>
            <a:round/>
            <a:headEnd/>
            <a:tailEnd/>
          </a:ln>
        </p:spPr>
        <p:txBody>
          <a:bodyPr/>
          <a:lstStyle/>
          <a:p>
            <a:endParaRPr lang="en-US"/>
          </a:p>
        </p:txBody>
      </p:sp>
      <p:sp>
        <p:nvSpPr>
          <p:cNvPr id="5" name="Oval 4"/>
          <p:cNvSpPr>
            <a:spLocks noChangeArrowheads="1"/>
          </p:cNvSpPr>
          <p:nvPr/>
        </p:nvSpPr>
        <p:spPr bwMode="auto">
          <a:xfrm>
            <a:off x="6096000" y="2209800"/>
            <a:ext cx="457200" cy="457200"/>
          </a:xfrm>
          <a:prstGeom prst="ellipse">
            <a:avLst/>
          </a:prstGeom>
          <a:noFill/>
          <a:ln w="57150" algn="ctr">
            <a:solidFill>
              <a:srgbClr val="C00000"/>
            </a:solidFill>
            <a:round/>
            <a:headEnd/>
            <a:tailEnd/>
          </a:ln>
        </p:spPr>
        <p:txBody>
          <a:bodyPr/>
          <a:lstStyle/>
          <a:p>
            <a:endParaRPr lang="en-US"/>
          </a:p>
        </p:txBody>
      </p:sp>
      <p:sp>
        <p:nvSpPr>
          <p:cNvPr id="6" name="Oval 5"/>
          <p:cNvSpPr>
            <a:spLocks noChangeArrowheads="1"/>
          </p:cNvSpPr>
          <p:nvPr/>
        </p:nvSpPr>
        <p:spPr bwMode="auto">
          <a:xfrm>
            <a:off x="7162800" y="2209800"/>
            <a:ext cx="457200" cy="457200"/>
          </a:xfrm>
          <a:prstGeom prst="ellipse">
            <a:avLst/>
          </a:prstGeom>
          <a:noFill/>
          <a:ln w="57150" algn="ctr">
            <a:solidFill>
              <a:srgbClr val="C0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nvGraphicFramePr>
        <p:xfrm>
          <a:off x="533400" y="533400"/>
          <a:ext cx="80772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609600" y="914400"/>
          <a:ext cx="7848600" cy="533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66"/>
      </a:dk2>
      <a:lt2>
        <a:srgbClr val="808080"/>
      </a:lt2>
      <a:accent1>
        <a:srgbClr val="000066"/>
      </a:accent1>
      <a:accent2>
        <a:srgbClr val="9999CC"/>
      </a:accent2>
      <a:accent3>
        <a:srgbClr val="FFFFFF"/>
      </a:accent3>
      <a:accent4>
        <a:srgbClr val="000000"/>
      </a:accent4>
      <a:accent5>
        <a:srgbClr val="AAAAB8"/>
      </a:accent5>
      <a:accent6>
        <a:srgbClr val="8A8AB9"/>
      </a:accent6>
      <a:hlink>
        <a:srgbClr val="333399"/>
      </a:hlink>
      <a:folHlink>
        <a:srgbClr val="6666CC"/>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66"/>
    </a:dk2>
    <a:lt2>
      <a:srgbClr val="808080"/>
    </a:lt2>
    <a:accent1>
      <a:srgbClr val="000066"/>
    </a:accent1>
    <a:accent2>
      <a:srgbClr val="9999CC"/>
    </a:accent2>
    <a:accent3>
      <a:srgbClr val="FFFFFF"/>
    </a:accent3>
    <a:accent4>
      <a:srgbClr val="000000"/>
    </a:accent4>
    <a:accent5>
      <a:srgbClr val="AAAAB8"/>
    </a:accent5>
    <a:accent6>
      <a:srgbClr val="8A8AB9"/>
    </a:accent6>
    <a:hlink>
      <a:srgbClr val="333399"/>
    </a:hlink>
    <a:folHlink>
      <a:srgbClr val="6666CC"/>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000066"/>
    </a:dk2>
    <a:lt2>
      <a:srgbClr val="808080"/>
    </a:lt2>
    <a:accent1>
      <a:srgbClr val="000066"/>
    </a:accent1>
    <a:accent2>
      <a:srgbClr val="9999CC"/>
    </a:accent2>
    <a:accent3>
      <a:srgbClr val="FFFFFF"/>
    </a:accent3>
    <a:accent4>
      <a:srgbClr val="000000"/>
    </a:accent4>
    <a:accent5>
      <a:srgbClr val="AAAAB8"/>
    </a:accent5>
    <a:accent6>
      <a:srgbClr val="8A8AB9"/>
    </a:accent6>
    <a:hlink>
      <a:srgbClr val="333399"/>
    </a:hlink>
    <a:folHlink>
      <a:srgbClr val="6666CC"/>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00000"/>
    </a:dk1>
    <a:lt1>
      <a:srgbClr val="FFFFFF"/>
    </a:lt1>
    <a:dk2>
      <a:srgbClr val="000066"/>
    </a:dk2>
    <a:lt2>
      <a:srgbClr val="808080"/>
    </a:lt2>
    <a:accent1>
      <a:srgbClr val="000066"/>
    </a:accent1>
    <a:accent2>
      <a:srgbClr val="9999CC"/>
    </a:accent2>
    <a:accent3>
      <a:srgbClr val="FFFFFF"/>
    </a:accent3>
    <a:accent4>
      <a:srgbClr val="000000"/>
    </a:accent4>
    <a:accent5>
      <a:srgbClr val="AAAAB8"/>
    </a:accent5>
    <a:accent6>
      <a:srgbClr val="8A8AB9"/>
    </a:accent6>
    <a:hlink>
      <a:srgbClr val="333399"/>
    </a:hlink>
    <a:folHlink>
      <a:srgbClr val="6666CC"/>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000000"/>
    </a:dk1>
    <a:lt1>
      <a:srgbClr val="FFFFFF"/>
    </a:lt1>
    <a:dk2>
      <a:srgbClr val="000066"/>
    </a:dk2>
    <a:lt2>
      <a:srgbClr val="808080"/>
    </a:lt2>
    <a:accent1>
      <a:srgbClr val="000066"/>
    </a:accent1>
    <a:accent2>
      <a:srgbClr val="9999CC"/>
    </a:accent2>
    <a:accent3>
      <a:srgbClr val="FFFFFF"/>
    </a:accent3>
    <a:accent4>
      <a:srgbClr val="000000"/>
    </a:accent4>
    <a:accent5>
      <a:srgbClr val="AAAAB8"/>
    </a:accent5>
    <a:accent6>
      <a:srgbClr val="8A8AB9"/>
    </a:accent6>
    <a:hlink>
      <a:srgbClr val="333399"/>
    </a:hlink>
    <a:folHlink>
      <a:srgbClr val="6666CC"/>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000000"/>
    </a:dk1>
    <a:lt1>
      <a:srgbClr val="FFFFFF"/>
    </a:lt1>
    <a:dk2>
      <a:srgbClr val="000066"/>
    </a:dk2>
    <a:lt2>
      <a:srgbClr val="808080"/>
    </a:lt2>
    <a:accent1>
      <a:srgbClr val="000066"/>
    </a:accent1>
    <a:accent2>
      <a:srgbClr val="9999CC"/>
    </a:accent2>
    <a:accent3>
      <a:srgbClr val="FFFFFF"/>
    </a:accent3>
    <a:accent4>
      <a:srgbClr val="000000"/>
    </a:accent4>
    <a:accent5>
      <a:srgbClr val="AAAAB8"/>
    </a:accent5>
    <a:accent6>
      <a:srgbClr val="8A8AB9"/>
    </a:accent6>
    <a:hlink>
      <a:srgbClr val="333399"/>
    </a:hlink>
    <a:folHlink>
      <a:srgbClr val="6666CC"/>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
    <a:dk1>
      <a:srgbClr val="000000"/>
    </a:dk1>
    <a:lt1>
      <a:srgbClr val="FFFFFF"/>
    </a:lt1>
    <a:dk2>
      <a:srgbClr val="000066"/>
    </a:dk2>
    <a:lt2>
      <a:srgbClr val="808080"/>
    </a:lt2>
    <a:accent1>
      <a:srgbClr val="000066"/>
    </a:accent1>
    <a:accent2>
      <a:srgbClr val="9999CC"/>
    </a:accent2>
    <a:accent3>
      <a:srgbClr val="FFFFFF"/>
    </a:accent3>
    <a:accent4>
      <a:srgbClr val="000000"/>
    </a:accent4>
    <a:accent5>
      <a:srgbClr val="AAAAB8"/>
    </a:accent5>
    <a:accent6>
      <a:srgbClr val="8A8AB9"/>
    </a:accent6>
    <a:hlink>
      <a:srgbClr val="333399"/>
    </a:hlink>
    <a:folHlink>
      <a:srgbClr val="6666CC"/>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
    <a:dk1>
      <a:srgbClr val="000000"/>
    </a:dk1>
    <a:lt1>
      <a:srgbClr val="FFFFFF"/>
    </a:lt1>
    <a:dk2>
      <a:srgbClr val="000066"/>
    </a:dk2>
    <a:lt2>
      <a:srgbClr val="808080"/>
    </a:lt2>
    <a:accent1>
      <a:srgbClr val="000066"/>
    </a:accent1>
    <a:accent2>
      <a:srgbClr val="9999CC"/>
    </a:accent2>
    <a:accent3>
      <a:srgbClr val="FFFFFF"/>
    </a:accent3>
    <a:accent4>
      <a:srgbClr val="000000"/>
    </a:accent4>
    <a:accent5>
      <a:srgbClr val="AAAAB8"/>
    </a:accent5>
    <a:accent6>
      <a:srgbClr val="8A8AB9"/>
    </a:accent6>
    <a:hlink>
      <a:srgbClr val="333399"/>
    </a:hlink>
    <a:folHlink>
      <a:srgbClr val="6666CC"/>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
    <a:dk1>
      <a:srgbClr val="000000"/>
    </a:dk1>
    <a:lt1>
      <a:srgbClr val="FFFFFF"/>
    </a:lt1>
    <a:dk2>
      <a:srgbClr val="000066"/>
    </a:dk2>
    <a:lt2>
      <a:srgbClr val="808080"/>
    </a:lt2>
    <a:accent1>
      <a:srgbClr val="000066"/>
    </a:accent1>
    <a:accent2>
      <a:srgbClr val="9999CC"/>
    </a:accent2>
    <a:accent3>
      <a:srgbClr val="FFFFFF"/>
    </a:accent3>
    <a:accent4>
      <a:srgbClr val="000000"/>
    </a:accent4>
    <a:accent5>
      <a:srgbClr val="AAAAB8"/>
    </a:accent5>
    <a:accent6>
      <a:srgbClr val="8A8AB9"/>
    </a:accent6>
    <a:hlink>
      <a:srgbClr val="333399"/>
    </a:hlink>
    <a:folHlink>
      <a:srgbClr val="6666CC"/>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7234</TotalTime>
  <Words>2313</Words>
  <Application>Microsoft Office PowerPoint</Application>
  <PresentationFormat>On-screen Show (4:3)</PresentationFormat>
  <Paragraphs>60</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Blank Presentation</vt:lpstr>
      <vt:lpstr> Pilot Project: Estimating total tournament harvest with voluntary text reporting</vt:lpstr>
      <vt:lpstr>Slide 2</vt:lpstr>
      <vt:lpstr>KMT Voluntary Angler Reporting</vt:lpstr>
      <vt:lpstr>KMT Voluntary Angler Reporting</vt:lpstr>
      <vt:lpstr>Slide 5</vt:lpstr>
      <vt:lpstr>Slide 6</vt:lpstr>
      <vt:lpstr>Slide 7</vt:lpstr>
      <vt:lpstr>Slide 8</vt:lpstr>
      <vt:lpstr>Slide 9</vt:lpstr>
      <vt:lpstr>Tournament Harvest Estimates</vt:lpstr>
      <vt:lpstr>Slide 11</vt:lpstr>
      <vt:lpstr>Slide 12</vt:lpstr>
      <vt:lpstr>Slide 13</vt:lpstr>
    </vt:vector>
  </TitlesOfParts>
  <Company>Capital Strategies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Slideshow Title</dc:title>
  <dc:creator>Charles Mangin</dc:creator>
  <cp:lastModifiedBy>bakers</cp:lastModifiedBy>
  <cp:revision>318</cp:revision>
  <dcterms:created xsi:type="dcterms:W3CDTF">2003-08-04T17:39:47Z</dcterms:created>
  <dcterms:modified xsi:type="dcterms:W3CDTF">2012-02-02T13:05:25Z</dcterms:modified>
</cp:coreProperties>
</file>