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7" r:id="rId2"/>
    <p:sldId id="258" r:id="rId3"/>
    <p:sldId id="267" r:id="rId4"/>
    <p:sldId id="261" r:id="rId5"/>
    <p:sldId id="262" r:id="rId6"/>
    <p:sldId id="264" r:id="rId7"/>
    <p:sldId id="265" r:id="rId8"/>
    <p:sldId id="268" r:id="rId9"/>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9" autoAdjust="0"/>
    <p:restoredTop sz="81683" autoAdjust="0"/>
  </p:normalViewPr>
  <p:slideViewPr>
    <p:cSldViewPr>
      <p:cViewPr>
        <p:scale>
          <a:sx n="50" d="100"/>
          <a:sy n="50" d="100"/>
        </p:scale>
        <p:origin x="-1896"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1A93BB09-44D8-4308-BAD5-5871BA6152D4}" type="datetimeFigureOut">
              <a:rPr lang="en-US" smtClean="0"/>
              <a:t>10/2/2011</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457B8581-F7D5-4A57-9D3C-0F3193F6E63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smtClean="0"/>
            </a:lvl1pPr>
          </a:lstStyle>
          <a:p>
            <a:pPr>
              <a:defRPr/>
            </a:pPr>
            <a:fld id="{233C4C6D-216C-433A-8632-1A8A83121D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8815CCAF-876C-4716-A2F2-F297AC8169C4}"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defTabSz="929579" eaLnBrk="1" hangingPunct="1">
              <a:defRPr/>
            </a:pPr>
            <a:r>
              <a:rPr lang="en-US" dirty="0" smtClean="0"/>
              <a:t>Western Pacific:</a:t>
            </a:r>
            <a:r>
              <a:rPr lang="en-US" baseline="0" dirty="0" smtClean="0"/>
              <a:t>  </a:t>
            </a:r>
            <a:r>
              <a:rPr lang="en-US" dirty="0" smtClean="0"/>
              <a:t>A system level OFL definition was initially proposed for the coral reef fish management unit species but since there were alternative information such as biomass info from transect surveys and a reliable catch data this alternative was dropped. </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88C14544-FCCD-4913-AF24-7F59000E5B37}"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lnSpc>
                <a:spcPct val="80000"/>
              </a:lnSpc>
            </a:pPr>
            <a:r>
              <a:rPr lang="en-US" dirty="0" smtClean="0"/>
              <a:t>The MAFMC has not really addressed the concept of System OYs yet, nor much historically. These systemic OY caps are currently under consideration at various levels for the SSC and the OFL process. Based on what is noted below, the analytical process of estimating aggregate and system level OYs for those regions are underway, but the MAFMC is only in nascent stages of considering these estimates. </a:t>
            </a:r>
          </a:p>
          <a:p>
            <a:pPr eaLnBrk="1" hangingPunct="1">
              <a:lnSpc>
                <a:spcPct val="80000"/>
              </a:lnSpc>
            </a:pPr>
            <a:endParaRPr lang="en-US" dirty="0" smtClean="0"/>
          </a:p>
          <a:p>
            <a:pPr eaLnBrk="1" hangingPunct="1">
              <a:lnSpc>
                <a:spcPct val="80000"/>
              </a:lnSpc>
            </a:pPr>
            <a:r>
              <a:rPr lang="en-US" dirty="0" smtClean="0"/>
              <a:t>The NEFMC, and historically its predecessor ICNAF, has had several estimates of system-level OY and associated caps. The values have ranged variously, for the entire NEUS Shelf LME system or various sub-regions (e.g. Georges Bank, Gulf of Maine), but 1) tend to be consistent in magnitude over time, and 2) tend to be lower than summing SS MSYs/OYs/etc. The historical estimates have not been used directly in mgt, at least until recently. In 2008, we had a GARM III meeting (</a:t>
            </a:r>
            <a:r>
              <a:rPr lang="en-US" dirty="0" err="1" smtClean="0"/>
              <a:t>Groundfish</a:t>
            </a:r>
            <a:r>
              <a:rPr lang="en-US" dirty="0" smtClean="0"/>
              <a:t> Assessment) where we estimated aggregate group and system-level MSYs. These were used for context for the </a:t>
            </a:r>
            <a:r>
              <a:rPr lang="en-US" dirty="0" err="1" smtClean="0"/>
              <a:t>groundfish</a:t>
            </a:r>
            <a:r>
              <a:rPr lang="en-US" dirty="0" smtClean="0"/>
              <a:t> assessment and ultimately the </a:t>
            </a:r>
            <a:r>
              <a:rPr lang="en-US" dirty="0" err="1" smtClean="0"/>
              <a:t>groundfish</a:t>
            </a:r>
            <a:r>
              <a:rPr lang="en-US" dirty="0" smtClean="0"/>
              <a:t> FMP. I or Mike can get you those estimates, values, and more details if you like. More recently, we have updated those estimates for various regions and can similarly provide examples of those if you would like; most germane, we are awaiting a vote by the NEFMC as to whether the production of the system is a management measure they would like to track and use to manage off of. It appears that at some level they would like this information, to what degree is TBD. </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Grafton,  R.</a:t>
            </a:r>
            <a:r>
              <a:rPr lang="en-US" baseline="0" dirty="0" smtClean="0"/>
              <a:t>, </a:t>
            </a:r>
            <a:r>
              <a:rPr lang="en-US" baseline="0" dirty="0" err="1" smtClean="0"/>
              <a:t>Kompas</a:t>
            </a:r>
            <a:r>
              <a:rPr lang="en-US" baseline="0" dirty="0" smtClean="0"/>
              <a:t>, T., </a:t>
            </a:r>
            <a:r>
              <a:rPr lang="en-US" baseline="0" dirty="0" err="1" smtClean="0"/>
              <a:t>Hilborn</a:t>
            </a:r>
            <a:r>
              <a:rPr lang="en-US" baseline="0" dirty="0" smtClean="0"/>
              <a:t>, R. (2007). Economics of Overexploitation Revisited</a:t>
            </a:r>
            <a:r>
              <a:rPr lang="en-US" baseline="0" smtClean="0"/>
              <a:t>, Science 318: 1601.</a:t>
            </a:r>
          </a:p>
          <a:p>
            <a:endParaRPr lang="en-US" dirty="0"/>
          </a:p>
        </p:txBody>
      </p:sp>
      <p:sp>
        <p:nvSpPr>
          <p:cNvPr id="4" name="Slide Number Placeholder 3"/>
          <p:cNvSpPr>
            <a:spLocks noGrp="1"/>
          </p:cNvSpPr>
          <p:nvPr>
            <p:ph type="sldNum" sz="quarter" idx="10"/>
          </p:nvPr>
        </p:nvSpPr>
        <p:spPr/>
        <p:txBody>
          <a:bodyPr/>
          <a:lstStyle/>
          <a:p>
            <a:fld id="{1B9CF2CA-C2F1-4B3E-B1B4-0AA4C4CCA30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29579" eaLnBrk="1" fontAlgn="auto" hangingPunct="1">
              <a:spcBef>
                <a:spcPts val="0"/>
              </a:spcBef>
              <a:spcAft>
                <a:spcPts val="0"/>
              </a:spcAft>
              <a:defRPr/>
            </a:pPr>
            <a:r>
              <a:rPr lang="en-US" i="0" baseline="0" dirty="0" smtClean="0"/>
              <a:t>(From Wikipedia): </a:t>
            </a:r>
            <a:r>
              <a:rPr lang="en-US" baseline="0" dirty="0" smtClean="0"/>
              <a:t>“</a:t>
            </a:r>
            <a:r>
              <a:rPr lang="en-US" b="1" i="0" baseline="0" dirty="0" smtClean="0"/>
              <a:t>Modern portfolio theory (MPT) </a:t>
            </a:r>
            <a:r>
              <a:rPr lang="en-US" i="0" baseline="0" dirty="0" smtClean="0"/>
              <a:t>is a theory of investment which attempts to maximize portfolio expected return for a given amount of portfolio risk, or equivalently minimize risk for a given level of expected return, by carefully choosing the proportions of various assets”</a:t>
            </a:r>
          </a:p>
          <a:p>
            <a:endParaRPr lang="en-US" dirty="0" smtClean="0"/>
          </a:p>
          <a:p>
            <a:r>
              <a:rPr lang="en-US" b="1" dirty="0" smtClean="0"/>
              <a:t>Results:</a:t>
            </a:r>
            <a:endParaRPr lang="en-US" b="1" baseline="0" dirty="0" smtClean="0"/>
          </a:p>
          <a:p>
            <a:pPr marL="232395" indent="-232395">
              <a:buAutoNum type="arabicPeriod"/>
            </a:pPr>
            <a:r>
              <a:rPr lang="en-US" baseline="0" dirty="0" smtClean="0"/>
              <a:t>Risk frontiers shifted out post-</a:t>
            </a:r>
            <a:r>
              <a:rPr lang="en-US" baseline="0" dirty="0" err="1" smtClean="0"/>
              <a:t>rationization</a:t>
            </a:r>
            <a:r>
              <a:rPr lang="en-US" baseline="0" dirty="0" smtClean="0"/>
              <a:t> mainly due to fewer vessels: Greater expected return for given level of risk;  lower risk for given expected return</a:t>
            </a:r>
          </a:p>
          <a:p>
            <a:pPr marL="232395" indent="-232395">
              <a:buAutoNum type="arabicPeriod"/>
            </a:pPr>
            <a:r>
              <a:rPr lang="en-US" baseline="0" dirty="0" smtClean="0"/>
              <a:t>Snow Crab pre/post rationalization : Not much change in expected return but substantial reduction in risk</a:t>
            </a:r>
          </a:p>
          <a:p>
            <a:pPr marL="232395" indent="-232395">
              <a:buAutoNum type="arabicPeriod"/>
            </a:pPr>
            <a:r>
              <a:rPr lang="en-US" dirty="0" smtClean="0"/>
              <a:t>Red King Crab </a:t>
            </a:r>
            <a:r>
              <a:rPr lang="en-US" baseline="0" dirty="0" smtClean="0"/>
              <a:t>pre/post rationalization </a:t>
            </a:r>
            <a:r>
              <a:rPr lang="en-US" dirty="0" smtClean="0"/>
              <a:t>: Substantial in</a:t>
            </a:r>
            <a:r>
              <a:rPr lang="en-US" baseline="0" dirty="0" smtClean="0"/>
              <a:t>crease in both expected return and risk</a:t>
            </a:r>
          </a:p>
          <a:p>
            <a:pPr marL="232395" indent="-232395">
              <a:buAutoNum type="arabicPeriod"/>
            </a:pPr>
            <a:r>
              <a:rPr lang="en-US" baseline="0" dirty="0" smtClean="0"/>
              <a:t>Closer to the frontier pre-rat than post-rat in both cases – why?</a:t>
            </a:r>
          </a:p>
          <a:p>
            <a:pPr marL="232395" indent="-232395"/>
            <a:r>
              <a:rPr lang="en-US" baseline="0" dirty="0" smtClean="0"/>
              <a:t>     A1) Pre-rat very competitive (2X vessels) w/smaller avg. returns (thus smaller absolute risk); </a:t>
            </a:r>
          </a:p>
          <a:p>
            <a:pPr marL="232395" indent="-232395"/>
            <a:r>
              <a:rPr lang="en-US" baseline="0" dirty="0" smtClean="0"/>
              <a:t>     A2) Post-rat equilibrium still evolving, expect movement towards frontier over time (w/changes in coop composition, fishing strategies, etc.)</a:t>
            </a:r>
            <a:endParaRPr lang="en-US" dirty="0" smtClean="0"/>
          </a:p>
          <a:p>
            <a:endParaRPr lang="en-US" dirty="0" smtClean="0"/>
          </a:p>
          <a:p>
            <a:r>
              <a:rPr lang="en-US" b="1" baseline="0" dirty="0" smtClean="0"/>
              <a:t>Catch Per Vessel (CPV) </a:t>
            </a:r>
            <a:r>
              <a:rPr lang="en-US" b="1" dirty="0" smtClean="0"/>
              <a:t>Risk Frontiers</a:t>
            </a:r>
            <a:r>
              <a:rPr lang="en-US" baseline="0" dirty="0" smtClean="0"/>
              <a:t> were computed by quadratic programming on catch data (converted to metric tons) for individual vessels from CFEC fish tickets for pre-rationalization and post-rationalization time periods:</a:t>
            </a:r>
          </a:p>
          <a:p>
            <a:r>
              <a:rPr lang="en-US" baseline="0" dirty="0" smtClean="0"/>
              <a:t> -  Each crab vessel is treated as an asset, and the expected return for each is its average catch (t/vessel/yr) over the relevant time period</a:t>
            </a:r>
          </a:p>
          <a:p>
            <a:r>
              <a:rPr lang="en-US" baseline="0" dirty="0" smtClean="0"/>
              <a:t> -  A portfolio is a vector of weights, one for each vessel. Portfolio risk is defined by this vector of weights and the covariance matrix for catch time series (square root of this term is a standard deviation).</a:t>
            </a:r>
          </a:p>
          <a:p>
            <a:r>
              <a:rPr lang="en-US" baseline="0" dirty="0" smtClean="0"/>
              <a:t> - ”Observed” (OBS) portfolio gives equal weight to each vessel, i.e., average CPV over relevant time period</a:t>
            </a:r>
          </a:p>
          <a:p>
            <a:endParaRPr lang="en-US" dirty="0"/>
          </a:p>
        </p:txBody>
      </p:sp>
      <p:sp>
        <p:nvSpPr>
          <p:cNvPr id="4" name="Slide Number Placeholder 3"/>
          <p:cNvSpPr>
            <a:spLocks noGrp="1"/>
          </p:cNvSpPr>
          <p:nvPr>
            <p:ph type="sldNum" sz="quarter" idx="10"/>
          </p:nvPr>
        </p:nvSpPr>
        <p:spPr/>
        <p:txBody>
          <a:bodyPr/>
          <a:lstStyle/>
          <a:p>
            <a:fld id="{1B9CF2CA-C2F1-4B3E-B1B4-0AA4C4CCA30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FE14637-7C3F-4733-B9A6-91405186FE77}" type="slidenum">
              <a:rPr lang="en-AU" smtClean="0"/>
              <a:pPr/>
              <a:t>6</a:t>
            </a:fld>
            <a:endParaRPr lang="en-AU"/>
          </a:p>
        </p:txBody>
      </p:sp>
    </p:spTree>
    <p:extLst>
      <p:ext uri="{BB962C8B-B14F-4D97-AF65-F5344CB8AC3E}">
        <p14:creationId xmlns:p14="http://schemas.microsoft.com/office/powerpoint/2010/main" xmlns="" val="2797781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Other relevant </a:t>
            </a:r>
            <a:r>
              <a:rPr lang="en-AU" dirty="0" err="1" smtClean="0"/>
              <a:t>paCollie</a:t>
            </a:r>
            <a:r>
              <a:rPr lang="en-AU" dirty="0" smtClean="0"/>
              <a:t> and </a:t>
            </a:r>
            <a:r>
              <a:rPr lang="en-AU" dirty="0" err="1" smtClean="0"/>
              <a:t>Gislason</a:t>
            </a:r>
            <a:r>
              <a:rPr lang="en-AU" dirty="0" smtClean="0"/>
              <a:t> (2001)</a:t>
            </a:r>
          </a:p>
          <a:p>
            <a:pPr lvl="1"/>
            <a:r>
              <a:rPr lang="en-AU" dirty="0" smtClean="0"/>
              <a:t>Age-structured BRPs but not fully multi-species.</a:t>
            </a:r>
          </a:p>
          <a:p>
            <a:r>
              <a:rPr lang="en-AU" dirty="0" smtClean="0"/>
              <a:t>Gamble &amp; Link (2009)</a:t>
            </a:r>
          </a:p>
          <a:p>
            <a:pPr lvl="1"/>
            <a:r>
              <a:rPr lang="en-AU" dirty="0" smtClean="0"/>
              <a:t>Age-aggregated modelling.</a:t>
            </a:r>
          </a:p>
          <a:p>
            <a:r>
              <a:rPr lang="en-AU" dirty="0" err="1" smtClean="0"/>
              <a:t>Mueter</a:t>
            </a:r>
            <a:r>
              <a:rPr lang="en-AU" dirty="0" smtClean="0"/>
              <a:t> and </a:t>
            </a:r>
            <a:r>
              <a:rPr lang="en-AU" dirty="0" err="1" smtClean="0"/>
              <a:t>Megrey</a:t>
            </a:r>
            <a:r>
              <a:rPr lang="en-AU" dirty="0" smtClean="0"/>
              <a:t> (2006)</a:t>
            </a:r>
          </a:p>
          <a:p>
            <a:pPr lvl="1"/>
            <a:r>
              <a:rPr lang="en-AU" dirty="0" smtClean="0"/>
              <a:t>Age-aggregated </a:t>
            </a:r>
            <a:r>
              <a:rPr lang="en-AU" dirty="0" err="1" smtClean="0"/>
              <a:t>modelling.pers</a:t>
            </a:r>
            <a:r>
              <a:rPr lang="en-AU" dirty="0" smtClean="0"/>
              <a:t>:</a:t>
            </a:r>
            <a:endParaRPr lang="en-AU" dirty="0"/>
          </a:p>
        </p:txBody>
      </p:sp>
      <p:sp>
        <p:nvSpPr>
          <p:cNvPr id="4" name="Slide Number Placeholder 3"/>
          <p:cNvSpPr>
            <a:spLocks noGrp="1"/>
          </p:cNvSpPr>
          <p:nvPr>
            <p:ph type="sldNum" sz="quarter" idx="10"/>
          </p:nvPr>
        </p:nvSpPr>
        <p:spPr/>
        <p:txBody>
          <a:bodyPr/>
          <a:lstStyle/>
          <a:p>
            <a:fld id="{2FE14637-7C3F-4733-B9A6-91405186FE77}" type="slidenum">
              <a:rPr lang="en-AU" smtClean="0"/>
              <a:pPr/>
              <a:t>7</a:t>
            </a:fld>
            <a:endParaRPr lang="en-AU"/>
          </a:p>
        </p:txBody>
      </p:sp>
    </p:spTree>
    <p:extLst>
      <p:ext uri="{BB962C8B-B14F-4D97-AF65-F5344CB8AC3E}">
        <p14:creationId xmlns:p14="http://schemas.microsoft.com/office/powerpoint/2010/main" xmlns="" val="407923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EA62517C-87F0-4D7C-BD0A-7758DAED314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358E1C-9136-49E9-B4C8-6FB7082BC66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5BCBBFB-21DE-4E84-A56F-2FD67F61905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A320AD-B7A8-4CD9-87A0-A30CC6B6E84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AC8E00-2A64-4497-B277-57BF16FF6F7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A24EB6-A94B-4143-9DF3-2AE485CCB2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B1361E5-0D4A-4D7F-9650-0DD09E4020E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9E2BA1-9C06-4698-B8F9-9FCC4095AE0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73ACA20-4AE6-413B-9F72-AFE5349C31E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6DAD24-8604-4BE6-BB10-DE70510FB24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2F14E7B-E193-4CBB-8BDF-39D2B478C4C7}"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406D3CB-A2EB-461D-A91A-483B6118A754}"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en-US" sz="4000" dirty="0" smtClean="0"/>
              <a:t>Discussion: Use </a:t>
            </a:r>
            <a:r>
              <a:rPr lang="en-US" sz="4000" dirty="0" smtClean="0"/>
              <a:t>of ecosystem level productivity as a fishery management tool</a:t>
            </a:r>
          </a:p>
        </p:txBody>
      </p:sp>
      <p:sp>
        <p:nvSpPr>
          <p:cNvPr id="2051" name="Rectangle 3"/>
          <p:cNvSpPr>
            <a:spLocks noGrp="1" noChangeArrowheads="1"/>
          </p:cNvSpPr>
          <p:nvPr>
            <p:ph idx="1"/>
          </p:nvPr>
        </p:nvSpPr>
        <p:spPr/>
        <p:txBody>
          <a:bodyPr>
            <a:normAutofit lnSpcReduction="10000"/>
          </a:bodyPr>
          <a:lstStyle/>
          <a:p>
            <a:pPr eaLnBrk="1" hangingPunct="1">
              <a:lnSpc>
                <a:spcPct val="80000"/>
              </a:lnSpc>
            </a:pPr>
            <a:r>
              <a:rPr lang="en-US" sz="2000" dirty="0" smtClean="0"/>
              <a:t>New England</a:t>
            </a:r>
          </a:p>
          <a:p>
            <a:pPr lvl="1" eaLnBrk="1" hangingPunct="1">
              <a:lnSpc>
                <a:spcPct val="80000"/>
              </a:lnSpc>
            </a:pPr>
            <a:r>
              <a:rPr lang="en-US" sz="1800" dirty="0" smtClean="0"/>
              <a:t>Not used in management, but currently under consideration for use in management </a:t>
            </a:r>
          </a:p>
          <a:p>
            <a:pPr eaLnBrk="1" hangingPunct="1">
              <a:lnSpc>
                <a:spcPct val="80000"/>
              </a:lnSpc>
            </a:pPr>
            <a:r>
              <a:rPr lang="en-US" sz="2000" dirty="0" smtClean="0"/>
              <a:t>Mid-Atlantic</a:t>
            </a:r>
          </a:p>
          <a:p>
            <a:pPr lvl="1" eaLnBrk="1" hangingPunct="1">
              <a:lnSpc>
                <a:spcPct val="80000"/>
              </a:lnSpc>
            </a:pPr>
            <a:r>
              <a:rPr lang="en-US" sz="1800" dirty="0" smtClean="0"/>
              <a:t>Likely to be under consideration in the near future</a:t>
            </a:r>
          </a:p>
          <a:p>
            <a:pPr eaLnBrk="1" hangingPunct="1">
              <a:lnSpc>
                <a:spcPct val="80000"/>
              </a:lnSpc>
            </a:pPr>
            <a:r>
              <a:rPr lang="en-US" sz="2000" dirty="0" smtClean="0"/>
              <a:t>South Atlantic</a:t>
            </a:r>
          </a:p>
          <a:p>
            <a:pPr lvl="1" eaLnBrk="1" hangingPunct="1">
              <a:lnSpc>
                <a:spcPct val="80000"/>
              </a:lnSpc>
            </a:pPr>
            <a:r>
              <a:rPr lang="en-US" sz="1800" dirty="0" smtClean="0"/>
              <a:t>Never considered</a:t>
            </a:r>
          </a:p>
          <a:p>
            <a:pPr eaLnBrk="1" hangingPunct="1">
              <a:lnSpc>
                <a:spcPct val="80000"/>
              </a:lnSpc>
            </a:pPr>
            <a:r>
              <a:rPr lang="en-US" sz="2000" dirty="0" smtClean="0"/>
              <a:t>Gulf of Mexico</a:t>
            </a:r>
          </a:p>
          <a:p>
            <a:pPr lvl="1" eaLnBrk="1" hangingPunct="1">
              <a:lnSpc>
                <a:spcPct val="80000"/>
              </a:lnSpc>
            </a:pPr>
            <a:r>
              <a:rPr lang="en-US" sz="1800" dirty="0" smtClean="0"/>
              <a:t>Never considered</a:t>
            </a:r>
          </a:p>
          <a:p>
            <a:pPr eaLnBrk="1" hangingPunct="1">
              <a:lnSpc>
                <a:spcPct val="80000"/>
              </a:lnSpc>
            </a:pPr>
            <a:r>
              <a:rPr lang="en-US" sz="2000" dirty="0" smtClean="0"/>
              <a:t>Pacific</a:t>
            </a:r>
          </a:p>
          <a:p>
            <a:pPr lvl="1" eaLnBrk="1" hangingPunct="1">
              <a:lnSpc>
                <a:spcPct val="80000"/>
              </a:lnSpc>
            </a:pPr>
            <a:r>
              <a:rPr lang="en-US" sz="1800" dirty="0" smtClean="0"/>
              <a:t>Never considered</a:t>
            </a:r>
          </a:p>
          <a:p>
            <a:pPr eaLnBrk="1" hangingPunct="1">
              <a:lnSpc>
                <a:spcPct val="80000"/>
              </a:lnSpc>
            </a:pPr>
            <a:r>
              <a:rPr lang="en-US" sz="2000" dirty="0" smtClean="0"/>
              <a:t>North Pacific</a:t>
            </a:r>
          </a:p>
          <a:p>
            <a:pPr lvl="1" eaLnBrk="1" hangingPunct="1">
              <a:lnSpc>
                <a:spcPct val="80000"/>
              </a:lnSpc>
            </a:pPr>
            <a:r>
              <a:rPr lang="en-US" sz="1800" dirty="0" smtClean="0"/>
              <a:t>Ecosystem level Caps (OY) on fishery removals for GOA and BSAI.  </a:t>
            </a:r>
          </a:p>
          <a:p>
            <a:pPr eaLnBrk="1" hangingPunct="1">
              <a:lnSpc>
                <a:spcPct val="80000"/>
              </a:lnSpc>
            </a:pPr>
            <a:r>
              <a:rPr lang="en-US" sz="2000" dirty="0" smtClean="0"/>
              <a:t>Western Pacific</a:t>
            </a:r>
          </a:p>
          <a:p>
            <a:pPr lvl="1" eaLnBrk="1" hangingPunct="1">
              <a:lnSpc>
                <a:spcPct val="80000"/>
              </a:lnSpc>
            </a:pPr>
            <a:r>
              <a:rPr lang="en-US" sz="1800" dirty="0" smtClean="0"/>
              <a:t>Considered for coral reef fish mgt unit, but other approach was taken using traditional information (survey biomass and reliable catch info)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Further Details</a:t>
            </a:r>
          </a:p>
        </p:txBody>
      </p:sp>
      <p:sp>
        <p:nvSpPr>
          <p:cNvPr id="3075" name="Rectangle 3"/>
          <p:cNvSpPr>
            <a:spLocks noGrp="1" noChangeArrowheads="1"/>
          </p:cNvSpPr>
          <p:nvPr>
            <p:ph idx="1"/>
          </p:nvPr>
        </p:nvSpPr>
        <p:spPr/>
        <p:txBody>
          <a:bodyPr/>
          <a:lstStyle/>
          <a:p>
            <a:pPr eaLnBrk="1" hangingPunct="1"/>
            <a:r>
              <a:rPr lang="en-US" smtClean="0"/>
              <a:t>New England</a:t>
            </a:r>
          </a:p>
          <a:p>
            <a:pPr eaLnBrk="1" hangingPunct="1"/>
            <a:endParaRPr lang="en-US" smtClean="0"/>
          </a:p>
        </p:txBody>
      </p:sp>
      <p:sp>
        <p:nvSpPr>
          <p:cNvPr id="3076" name="Rectangle 4"/>
          <p:cNvSpPr>
            <a:spLocks noChangeArrowheads="1"/>
          </p:cNvSpPr>
          <p:nvPr/>
        </p:nvSpPr>
        <p:spPr bwMode="auto">
          <a:xfrm>
            <a:off x="914400" y="2362200"/>
            <a:ext cx="6477000" cy="3693319"/>
          </a:xfrm>
          <a:prstGeom prst="rect">
            <a:avLst/>
          </a:prstGeom>
          <a:noFill/>
          <a:ln w="9525">
            <a:noFill/>
            <a:miter lim="800000"/>
            <a:headEnd/>
            <a:tailEnd/>
          </a:ln>
        </p:spPr>
        <p:txBody>
          <a:bodyPr>
            <a:spAutoFit/>
          </a:bodyPr>
          <a:lstStyle/>
          <a:p>
            <a:r>
              <a:rPr lang="en-US" dirty="0"/>
              <a:t>Estimates of ecosystem level production have been produced using various approaches</a:t>
            </a:r>
          </a:p>
          <a:p>
            <a:endParaRPr lang="en-US" dirty="0"/>
          </a:p>
          <a:p>
            <a:r>
              <a:rPr lang="en-US" dirty="0"/>
              <a:t>Estimates are reasonably consistent over time</a:t>
            </a:r>
          </a:p>
          <a:p>
            <a:endParaRPr lang="en-US" dirty="0"/>
          </a:p>
          <a:p>
            <a:r>
              <a:rPr lang="en-US" dirty="0"/>
              <a:t>Not directly used in </a:t>
            </a:r>
            <a:r>
              <a:rPr lang="en-US" dirty="0" smtClean="0"/>
              <a:t>management (contextual use in </a:t>
            </a:r>
            <a:r>
              <a:rPr lang="en-US" dirty="0" err="1" smtClean="0"/>
              <a:t>groundfish</a:t>
            </a:r>
            <a:r>
              <a:rPr lang="en-US" dirty="0" smtClean="0"/>
              <a:t> management)</a:t>
            </a:r>
            <a:endParaRPr lang="en-US" dirty="0"/>
          </a:p>
          <a:p>
            <a:endParaRPr lang="en-US" dirty="0"/>
          </a:p>
          <a:p>
            <a:r>
              <a:rPr lang="en-US" dirty="0"/>
              <a:t>Updated estimates for various regions have been updated using improved methods</a:t>
            </a:r>
          </a:p>
          <a:p>
            <a:endParaRPr lang="en-US" dirty="0"/>
          </a:p>
          <a:p>
            <a:r>
              <a:rPr lang="en-US" dirty="0"/>
              <a:t>The NEFMC is scheduled to vote on whether the production of the system should be used in management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Pacific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2million t OY cap for  BSAI </a:t>
            </a:r>
            <a:r>
              <a:rPr lang="en-US" dirty="0" err="1" smtClean="0"/>
              <a:t>Groundfish</a:t>
            </a:r>
            <a:endParaRPr lang="en-US" dirty="0" smtClean="0"/>
          </a:p>
          <a:p>
            <a:pPr lvl="1"/>
            <a:r>
              <a:rPr lang="en-US" dirty="0" smtClean="0"/>
              <a:t>Adopted in 1982 based on 85% of MSY range of 1.4-2.0 mill t</a:t>
            </a:r>
          </a:p>
          <a:p>
            <a:pPr lvl="1"/>
            <a:r>
              <a:rPr lang="en-US" dirty="0" smtClean="0"/>
              <a:t>Has constrained total catch in some years</a:t>
            </a:r>
          </a:p>
          <a:p>
            <a:pPr lvl="1"/>
            <a:r>
              <a:rPr lang="en-US" dirty="0" smtClean="0"/>
              <a:t>Numerous proposals made to increase the upper limit 1984-1990 – rejected due to concerns about biological information, market concerns, impacts on marine mammals and seabirds</a:t>
            </a:r>
          </a:p>
          <a:p>
            <a:pPr lvl="1"/>
            <a:r>
              <a:rPr lang="en-US" dirty="0" smtClean="0"/>
              <a:t>Upper limit now codified in legislation – difficult to change</a:t>
            </a:r>
          </a:p>
          <a:p>
            <a:pPr lvl="1">
              <a:buNone/>
            </a:pPr>
            <a:r>
              <a:rPr lang="en-US" dirty="0" smtClean="0"/>
              <a:t>GOA OY Cap</a:t>
            </a:r>
          </a:p>
          <a:p>
            <a:pPr lvl="1">
              <a:buNone/>
            </a:pPr>
            <a:r>
              <a:rPr lang="en-US" dirty="0" smtClean="0"/>
              <a:t>	Not constraining</a:t>
            </a:r>
          </a:p>
          <a:p>
            <a:pPr lvl="1">
              <a:buNone/>
            </a:pPr>
            <a:r>
              <a:rPr lang="en-US" dirty="0" smtClean="0"/>
              <a:t>Recent MS production model analysis (</a:t>
            </a:r>
            <a:r>
              <a:rPr lang="en-US" dirty="0" err="1" smtClean="0"/>
              <a:t>Mueter</a:t>
            </a:r>
            <a:r>
              <a:rPr lang="en-US" dirty="0" smtClean="0"/>
              <a:t> and </a:t>
            </a:r>
            <a:r>
              <a:rPr lang="en-US" dirty="0" err="1" smtClean="0"/>
              <a:t>Megrey</a:t>
            </a:r>
            <a:r>
              <a:rPr lang="en-US" dirty="0" smtClean="0"/>
              <a:t> 2006) indicate BS OY upper limit is reasonable but GOA limit is too high</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457200" y="457200"/>
            <a:ext cx="8229600" cy="533400"/>
          </a:xfrm>
        </p:spPr>
        <p:txBody>
          <a:bodyPr>
            <a:normAutofit/>
          </a:bodyPr>
          <a:lstStyle/>
          <a:p>
            <a:r>
              <a:rPr lang="en-US" sz="2800" dirty="0" smtClean="0"/>
              <a:t>Maximum Economic Yield </a:t>
            </a:r>
            <a:endParaRPr lang="en-US" sz="2800" dirty="0"/>
          </a:p>
        </p:txBody>
      </p:sp>
      <p:sp>
        <p:nvSpPr>
          <p:cNvPr id="3" name="Content Placeholder 2"/>
          <p:cNvSpPr>
            <a:spLocks noGrp="1"/>
          </p:cNvSpPr>
          <p:nvPr>
            <p:ph idx="1"/>
          </p:nvPr>
        </p:nvSpPr>
        <p:spPr>
          <a:xfrm>
            <a:off x="533400" y="1295400"/>
            <a:ext cx="8610600" cy="5562600"/>
          </a:xfrm>
        </p:spPr>
        <p:txBody>
          <a:bodyPr>
            <a:normAutofit fontScale="92500"/>
          </a:bodyPr>
          <a:lstStyle/>
          <a:p>
            <a:r>
              <a:rPr lang="en-US" sz="2400" dirty="0" smtClean="0"/>
              <a:t>MEY is usually more conservative than MSY (i.e., B</a:t>
            </a:r>
            <a:r>
              <a:rPr lang="en-US" sz="2400" baseline="-25000" dirty="0" smtClean="0"/>
              <a:t>MEY </a:t>
            </a:r>
            <a:r>
              <a:rPr lang="en-US" sz="2400" dirty="0" smtClean="0"/>
              <a:t>≥ B</a:t>
            </a:r>
            <a:r>
              <a:rPr lang="en-US" sz="2400" baseline="-25000" dirty="0" smtClean="0"/>
              <a:t>MSY</a:t>
            </a:r>
            <a:r>
              <a:rPr lang="en-US" sz="2400" dirty="0" smtClean="0"/>
              <a:t> ) in conventional </a:t>
            </a:r>
            <a:r>
              <a:rPr lang="en-US" sz="2400" dirty="0" err="1" smtClean="0"/>
              <a:t>bioeconomic</a:t>
            </a:r>
            <a:r>
              <a:rPr lang="en-US" sz="2400" dirty="0"/>
              <a:t> </a:t>
            </a:r>
            <a:r>
              <a:rPr lang="en-US" sz="2400" dirty="0" smtClean="0"/>
              <a:t>models …</a:t>
            </a:r>
          </a:p>
          <a:p>
            <a:pPr lvl="1"/>
            <a:r>
              <a:rPr lang="en-US" sz="2000" dirty="0" smtClean="0"/>
              <a:t>Rationale for ACLs as ‘win-win’ strategy (Grafton et al. 2007)</a:t>
            </a:r>
          </a:p>
          <a:p>
            <a:pPr lvl="1"/>
            <a:r>
              <a:rPr lang="en-US" sz="2000" dirty="0" smtClean="0"/>
              <a:t>However conventional </a:t>
            </a:r>
            <a:r>
              <a:rPr lang="en-US" sz="2000" dirty="0" err="1" smtClean="0"/>
              <a:t>bioeconomic</a:t>
            </a:r>
            <a:r>
              <a:rPr lang="en-US" sz="2000" dirty="0" smtClean="0"/>
              <a:t> models treat population as single (dynamic) variable</a:t>
            </a:r>
          </a:p>
          <a:p>
            <a:r>
              <a:rPr lang="en-US" sz="2400" dirty="0" smtClean="0"/>
              <a:t>MEY was extended using explicit population dynamics models for Bristol Bay Red King Crab and Eastern Bering Sea Snow Crab</a:t>
            </a:r>
          </a:p>
          <a:p>
            <a:pPr lvl="1"/>
            <a:r>
              <a:rPr lang="en-US" sz="2000" dirty="0" smtClean="0"/>
              <a:t>New fully dynamic and stochastic </a:t>
            </a:r>
            <a:r>
              <a:rPr lang="en-US" sz="2000" dirty="0" err="1" smtClean="0"/>
              <a:t>bioeconomic</a:t>
            </a:r>
            <a:r>
              <a:rPr lang="en-US" sz="2000" dirty="0" smtClean="0"/>
              <a:t> models that formally treat decision-making under uncertainty (e.g., ex-vessel prices, recruitment)</a:t>
            </a:r>
          </a:p>
          <a:p>
            <a:pPr lvl="1"/>
            <a:r>
              <a:rPr lang="en-US" sz="2000" dirty="0" smtClean="0"/>
              <a:t>Estimated using maximum likelihood methods from time series analysis</a:t>
            </a:r>
          </a:p>
          <a:p>
            <a:pPr lvl="1"/>
            <a:r>
              <a:rPr lang="en-US" sz="2000" dirty="0" smtClean="0"/>
              <a:t>Could include Bayesian analysis, MCMC, etc. (future work)</a:t>
            </a:r>
          </a:p>
          <a:p>
            <a:pPr lvl="1"/>
            <a:r>
              <a:rPr lang="en-US" sz="2000" dirty="0" smtClean="0"/>
              <a:t>Useful for formal probabilistic assessment and other applications</a:t>
            </a:r>
          </a:p>
          <a:p>
            <a:r>
              <a:rPr lang="en-US" sz="2400" dirty="0" smtClean="0"/>
              <a:t>Two-stock BBRKC-EBSSC </a:t>
            </a:r>
            <a:r>
              <a:rPr lang="en-US" sz="2400" dirty="0" err="1" smtClean="0"/>
              <a:t>bioeconomic</a:t>
            </a:r>
            <a:r>
              <a:rPr lang="en-US" sz="2400" dirty="0" smtClean="0"/>
              <a:t> model is underway to estimate joint MEY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457200" y="76200"/>
            <a:ext cx="8229600" cy="533400"/>
          </a:xfrm>
        </p:spPr>
        <p:txBody>
          <a:bodyPr>
            <a:normAutofit/>
          </a:bodyPr>
          <a:lstStyle/>
          <a:p>
            <a:r>
              <a:rPr lang="en-US" sz="2800" dirty="0" smtClean="0"/>
              <a:t>Risk Analysis</a:t>
            </a:r>
            <a:endParaRPr lang="en-US" sz="2800" dirty="0"/>
          </a:p>
        </p:txBody>
      </p:sp>
      <p:sp useBgFill="1">
        <p:nvSpPr>
          <p:cNvPr id="3" name="Content Placeholder 2"/>
          <p:cNvSpPr>
            <a:spLocks noGrp="1"/>
          </p:cNvSpPr>
          <p:nvPr>
            <p:ph idx="1"/>
          </p:nvPr>
        </p:nvSpPr>
        <p:spPr>
          <a:xfrm>
            <a:off x="152400" y="533400"/>
            <a:ext cx="8839200" cy="2286000"/>
          </a:xfrm>
        </p:spPr>
        <p:txBody>
          <a:bodyPr>
            <a:normAutofit fontScale="92500" lnSpcReduction="10000"/>
          </a:bodyPr>
          <a:lstStyle/>
          <a:p>
            <a:r>
              <a:rPr lang="en-US" sz="2400" dirty="0" smtClean="0"/>
              <a:t>Modern portfolio theory and other tools for analyzing financial time series are applicable to fisheries</a:t>
            </a:r>
          </a:p>
          <a:p>
            <a:r>
              <a:rPr lang="en-US" sz="2400" dirty="0" smtClean="0"/>
              <a:t>For example, risk-return frontiers (i.e., Markowitz Bullet) summarize tradeoffs and can be used to assess outcomes  …</a:t>
            </a:r>
          </a:p>
          <a:p>
            <a:r>
              <a:rPr lang="en-US" sz="2400" dirty="0" smtClean="0"/>
              <a:t>Can use prices to aggregate across spp. and combine frontiers </a:t>
            </a:r>
          </a:p>
          <a:p>
            <a:r>
              <a:rPr lang="en-US" sz="2400" dirty="0" smtClean="0"/>
              <a:t>ACLs can shift the risk frontier</a:t>
            </a:r>
          </a:p>
          <a:p>
            <a:endParaRPr lang="en-US" sz="2400" dirty="0" smtClean="0"/>
          </a:p>
        </p:txBody>
      </p:sp>
      <p:pic>
        <p:nvPicPr>
          <p:cNvPr id="1026" name="Picture 2"/>
          <p:cNvPicPr>
            <a:picLocks noChangeAspect="1" noChangeArrowheads="1"/>
          </p:cNvPicPr>
          <p:nvPr/>
        </p:nvPicPr>
        <p:blipFill>
          <a:blip r:embed="rId3" cstate="print"/>
          <a:srcRect/>
          <a:stretch>
            <a:fillRect/>
          </a:stretch>
        </p:blipFill>
        <p:spPr bwMode="auto">
          <a:xfrm>
            <a:off x="4572000" y="2956560"/>
            <a:ext cx="4437201" cy="347472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34800" y="2956560"/>
            <a:ext cx="4437200" cy="34747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762000"/>
            <a:ext cx="5557932" cy="923330"/>
          </a:xfrm>
          <a:prstGeom prst="rect">
            <a:avLst/>
          </a:prstGeom>
          <a:noFill/>
        </p:spPr>
        <p:txBody>
          <a:bodyPr wrap="none" rtlCol="0">
            <a:spAutoFit/>
          </a:bodyPr>
          <a:lstStyle/>
          <a:p>
            <a:r>
              <a:rPr lang="en-AU" dirty="0" smtClean="0"/>
              <a:t>Most US control rules are of the “threshold” form, i.e.</a:t>
            </a:r>
          </a:p>
          <a:p>
            <a:endParaRPr lang="en-AU" dirty="0"/>
          </a:p>
          <a:p>
            <a:endParaRPr lang="en-AU" dirty="0"/>
          </a:p>
        </p:txBody>
      </p:sp>
      <p:graphicFrame>
        <p:nvGraphicFramePr>
          <p:cNvPr id="5" name="Object 4"/>
          <p:cNvGraphicFramePr>
            <a:graphicFrameLocks noChangeAspect="1"/>
          </p:cNvGraphicFramePr>
          <p:nvPr>
            <p:extLst>
              <p:ext uri="{D42A27DB-BD31-4B8C-83A1-F6EECF244321}">
                <p14:modId xmlns:p14="http://schemas.microsoft.com/office/powerpoint/2010/main" xmlns="" val="1865934336"/>
              </p:ext>
            </p:extLst>
          </p:nvPr>
        </p:nvGraphicFramePr>
        <p:xfrm>
          <a:off x="2079948" y="1700808"/>
          <a:ext cx="1860547" cy="1236910"/>
        </p:xfrm>
        <a:graphic>
          <a:graphicData uri="http://schemas.openxmlformats.org/presentationml/2006/ole">
            <p:oleObj spid="_x0000_s22530" name="Equation" r:id="rId4" imgW="1028520" imgH="647640" progId="">
              <p:embed/>
            </p:oleObj>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xmlns="" val="493714399"/>
              </p:ext>
            </p:extLst>
          </p:nvPr>
        </p:nvGraphicFramePr>
        <p:xfrm>
          <a:off x="4876800" y="1676400"/>
          <a:ext cx="1750798" cy="1064675"/>
        </p:xfrm>
        <a:graphic>
          <a:graphicData uri="http://schemas.openxmlformats.org/presentationml/2006/ole">
            <p:oleObj spid="_x0000_s22531" name="Equation" r:id="rId5" imgW="939600" imgH="571320" progId="">
              <p:embed/>
            </p:oleObj>
          </a:graphicData>
        </a:graphic>
      </p:graphicFrame>
      <p:sp>
        <p:nvSpPr>
          <p:cNvPr id="8" name="TextBox 7"/>
          <p:cNvSpPr txBox="1"/>
          <p:nvPr/>
        </p:nvSpPr>
        <p:spPr>
          <a:xfrm>
            <a:off x="1331640" y="3645024"/>
            <a:ext cx="3059940" cy="369332"/>
          </a:xfrm>
          <a:prstGeom prst="rect">
            <a:avLst/>
          </a:prstGeom>
          <a:noFill/>
        </p:spPr>
        <p:txBody>
          <a:bodyPr wrap="none" rtlCol="0">
            <a:spAutoFit/>
          </a:bodyPr>
          <a:lstStyle/>
          <a:p>
            <a:r>
              <a:rPr lang="en-AU" dirty="0" smtClean="0"/>
              <a:t>The ABC is then (roughly) F * B</a:t>
            </a:r>
            <a:endParaRPr lang="en-AU" dirty="0"/>
          </a:p>
        </p:txBody>
      </p:sp>
      <p:sp>
        <p:nvSpPr>
          <p:cNvPr id="6" name="Title 1"/>
          <p:cNvSpPr txBox="1">
            <a:spLocks/>
          </p:cNvSpPr>
          <p:nvPr/>
        </p:nvSpPr>
        <p:spPr>
          <a:xfrm>
            <a:off x="609600" y="4724400"/>
            <a:ext cx="7851648" cy="9906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000" b="0" i="0" u="none" strike="noStrike" kern="1200" cap="none" spc="0" normalizeH="0" baseline="0" noProof="0" smtClean="0">
                <a:ln>
                  <a:noFill/>
                </a:ln>
                <a:solidFill>
                  <a:schemeClr val="tx2"/>
                </a:solidFill>
                <a:effectLst/>
                <a:uLnTx/>
                <a:uFillTx/>
                <a:latin typeface="+mj-lt"/>
                <a:ea typeface="+mj-ea"/>
                <a:cs typeface="+mj-cs"/>
              </a:rPr>
              <a:t>Multispecies </a:t>
            </a:r>
            <a:r>
              <a:rPr kumimoji="0" lang="en-AU" sz="4000" b="0" i="1" u="none" strike="noStrike" kern="1200" cap="none" spc="0" normalizeH="0" baseline="0" noProof="0" smtClean="0">
                <a:ln>
                  <a:noFill/>
                </a:ln>
                <a:solidFill>
                  <a:schemeClr val="tx2"/>
                </a:solidFill>
                <a:effectLst/>
                <a:uLnTx/>
                <a:uFillTx/>
                <a:latin typeface="+mj-lt"/>
                <a:ea typeface="+mj-ea"/>
                <a:cs typeface="+mj-cs"/>
              </a:rPr>
              <a:t>F</a:t>
            </a:r>
            <a:r>
              <a:rPr kumimoji="0" lang="en-AU" sz="4000" b="0" i="0" u="none" strike="noStrike" kern="1200" cap="none" spc="0" normalizeH="0" baseline="-25000" noProof="0" smtClean="0">
                <a:ln>
                  <a:noFill/>
                </a:ln>
                <a:solidFill>
                  <a:schemeClr val="tx2"/>
                </a:solidFill>
                <a:effectLst/>
                <a:uLnTx/>
                <a:uFillTx/>
                <a:latin typeface="+mj-lt"/>
                <a:ea typeface="+mj-ea"/>
                <a:cs typeface="+mj-cs"/>
              </a:rPr>
              <a:t>40% </a:t>
            </a:r>
            <a:r>
              <a:rPr kumimoji="0" lang="en-AU" sz="4000" b="0" i="0" u="none" strike="noStrike" kern="1200" cap="none" spc="0" normalizeH="0" baseline="0" noProof="0" smtClean="0">
                <a:ln>
                  <a:noFill/>
                </a:ln>
                <a:solidFill>
                  <a:schemeClr val="tx2"/>
                </a:solidFill>
                <a:effectLst/>
                <a:uLnTx/>
                <a:uFillTx/>
                <a:latin typeface="+mj-lt"/>
                <a:ea typeface="+mj-ea"/>
                <a:cs typeface="+mj-cs"/>
              </a:rPr>
              <a:t>(</a:t>
            </a:r>
            <a:r>
              <a:rPr kumimoji="0" lang="en-AU" sz="4000" b="0" i="1" u="none" strike="noStrike" kern="1200" cap="none" spc="0" normalizeH="0" baseline="0" noProof="0" smtClean="0">
                <a:ln>
                  <a:noFill/>
                </a:ln>
                <a:solidFill>
                  <a:schemeClr val="tx2"/>
                </a:solidFill>
                <a:effectLst/>
                <a:uLnTx/>
                <a:uFillTx/>
                <a:latin typeface="+mj-lt"/>
                <a:ea typeface="+mj-ea"/>
                <a:cs typeface="+mj-cs"/>
              </a:rPr>
              <a:t>F</a:t>
            </a:r>
            <a:r>
              <a:rPr kumimoji="0" lang="en-AU" sz="4000" b="0" i="0" u="none" strike="noStrike" kern="1200" cap="none" spc="0" normalizeH="0" baseline="-25000" noProof="0" smtClean="0">
                <a:ln>
                  <a:noFill/>
                </a:ln>
                <a:solidFill>
                  <a:schemeClr val="tx2"/>
                </a:solidFill>
                <a:effectLst/>
                <a:uLnTx/>
                <a:uFillTx/>
                <a:latin typeface="+mj-lt"/>
                <a:ea typeface="+mj-ea"/>
                <a:cs typeface="+mj-cs"/>
              </a:rPr>
              <a:t>MSY</a:t>
            </a:r>
            <a:r>
              <a:rPr kumimoji="0" lang="en-AU" sz="4000" b="0" i="0" u="none" strike="noStrike" kern="1200" cap="none" spc="0" normalizeH="0" baseline="0" noProof="0" smtClean="0">
                <a:ln>
                  <a:noFill/>
                </a:ln>
                <a:solidFill>
                  <a:schemeClr val="tx2"/>
                </a:solidFill>
                <a:effectLst/>
                <a:uLnTx/>
                <a:uFillTx/>
                <a:latin typeface="+mj-lt"/>
                <a:ea typeface="+mj-ea"/>
                <a:cs typeface="+mj-cs"/>
              </a:rPr>
              <a:t> proxy)</a:t>
            </a:r>
            <a:endParaRPr kumimoji="0" lang="en-AU" sz="4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xmlns="" val="33391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itle 2"/>
          <p:cNvSpPr>
            <a:spLocks noGrp="1"/>
          </p:cNvSpPr>
          <p:nvPr>
            <p:ph type="title"/>
          </p:nvPr>
        </p:nvSpPr>
        <p:spPr/>
        <p:txBody>
          <a:bodyPr>
            <a:normAutofit fontScale="90000"/>
          </a:bodyPr>
          <a:lstStyle/>
          <a:p>
            <a:r>
              <a:rPr lang="en-AU" dirty="0" smtClean="0"/>
              <a:t>A multispecies “</a:t>
            </a:r>
            <a:r>
              <a:rPr lang="en-AU" i="1" dirty="0" smtClean="0"/>
              <a:t>F</a:t>
            </a:r>
            <a:r>
              <a:rPr lang="en-AU" baseline="-25000" dirty="0" smtClean="0"/>
              <a:t>35% </a:t>
            </a:r>
            <a:r>
              <a:rPr lang="en-AU" dirty="0" smtClean="0"/>
              <a:t>= </a:t>
            </a:r>
            <a:r>
              <a:rPr lang="en-AU" i="1" dirty="0" smtClean="0"/>
              <a:t>F</a:t>
            </a:r>
            <a:r>
              <a:rPr lang="en-AU" baseline="-25000" dirty="0" smtClean="0"/>
              <a:t>MSY</a:t>
            </a:r>
            <a:r>
              <a:rPr lang="en-AU" dirty="0" smtClean="0"/>
              <a:t>” strategy</a:t>
            </a:r>
            <a:endParaRPr lang="en-AU" dirty="0"/>
          </a:p>
        </p:txBody>
      </p:sp>
      <p:sp>
        <p:nvSpPr>
          <p:cNvPr id="4" name="Content Placeholder 3"/>
          <p:cNvSpPr>
            <a:spLocks noGrp="1"/>
          </p:cNvSpPr>
          <p:nvPr>
            <p:ph idx="1"/>
          </p:nvPr>
        </p:nvSpPr>
        <p:spPr/>
        <p:txBody>
          <a:bodyPr>
            <a:normAutofit/>
          </a:bodyPr>
          <a:lstStyle/>
          <a:p>
            <a:r>
              <a:rPr lang="en-AU" sz="2400" dirty="0" smtClean="0"/>
              <a:t>Divide the species into “key target” (e.g. </a:t>
            </a:r>
            <a:r>
              <a:rPr lang="en-AU" sz="2400" dirty="0"/>
              <a:t>P</a:t>
            </a:r>
            <a:r>
              <a:rPr lang="en-AU" sz="2400" dirty="0" smtClean="0"/>
              <a:t>acific cod; walleye </a:t>
            </a:r>
            <a:r>
              <a:rPr lang="en-AU" sz="2400" dirty="0" err="1" smtClean="0"/>
              <a:t>pollock</a:t>
            </a:r>
            <a:r>
              <a:rPr lang="en-AU" sz="2400" dirty="0" smtClean="0"/>
              <a:t>; </a:t>
            </a:r>
            <a:r>
              <a:rPr lang="en-AU" sz="2400" dirty="0" err="1" smtClean="0"/>
              <a:t>arrowtooth</a:t>
            </a:r>
            <a:r>
              <a:rPr lang="en-AU" sz="2400" dirty="0" smtClean="0"/>
              <a:t> flounder) and “other species”.</a:t>
            </a:r>
          </a:p>
          <a:p>
            <a:r>
              <a:rPr lang="en-AU" sz="2400" dirty="0" smtClean="0"/>
              <a:t>Compute mean recruitment (e.g. age 1) since 1978 from the assessment.</a:t>
            </a:r>
          </a:p>
          <a:p>
            <a:r>
              <a:rPr lang="en-AU" sz="2400" dirty="0" smtClean="0"/>
              <a:t>Project the model ahead (with multispecies interactions) given virgin recruitment to estimate “multispecies virgin biomass”.</a:t>
            </a:r>
          </a:p>
          <a:p>
            <a:r>
              <a:rPr lang="en-AU" sz="2400" dirty="0" smtClean="0"/>
              <a:t>Set the </a:t>
            </a:r>
            <a:r>
              <a:rPr lang="en-AU" sz="2400" i="1" dirty="0" err="1" smtClean="0"/>
              <a:t>F</a:t>
            </a:r>
            <a:r>
              <a:rPr lang="en-AU" sz="2400" dirty="0" err="1" smtClean="0"/>
              <a:t>s</a:t>
            </a:r>
            <a:r>
              <a:rPr lang="en-AU" sz="2400" dirty="0" smtClean="0"/>
              <a:t> for the “other species” to averages over recent years.</a:t>
            </a:r>
          </a:p>
          <a:p>
            <a:r>
              <a:rPr lang="en-AU" sz="2400" dirty="0" smtClean="0"/>
              <a:t>Solve the </a:t>
            </a:r>
            <a:r>
              <a:rPr lang="en-AU" sz="2400" i="1" dirty="0" err="1" smtClean="0"/>
              <a:t>F</a:t>
            </a:r>
            <a:r>
              <a:rPr lang="en-AU" sz="2400" dirty="0" err="1" smtClean="0"/>
              <a:t>s</a:t>
            </a:r>
            <a:r>
              <a:rPr lang="en-AU" sz="2400" dirty="0" smtClean="0"/>
              <a:t> for the “key target” species so that:</a:t>
            </a:r>
          </a:p>
        </p:txBody>
      </p:sp>
      <p:graphicFrame>
        <p:nvGraphicFramePr>
          <p:cNvPr id="5" name="Object 4"/>
          <p:cNvGraphicFramePr>
            <a:graphicFrameLocks noChangeAspect="1"/>
          </p:cNvGraphicFramePr>
          <p:nvPr>
            <p:extLst>
              <p:ext uri="{D42A27DB-BD31-4B8C-83A1-F6EECF244321}">
                <p14:modId xmlns:p14="http://schemas.microsoft.com/office/powerpoint/2010/main" xmlns="" val="718625683"/>
              </p:ext>
            </p:extLst>
          </p:nvPr>
        </p:nvGraphicFramePr>
        <p:xfrm>
          <a:off x="3286125" y="5805488"/>
          <a:ext cx="2533650" cy="719137"/>
        </p:xfrm>
        <a:graphic>
          <a:graphicData uri="http://schemas.openxmlformats.org/presentationml/2006/ole">
            <p:oleObj spid="_x0000_s23554" name="Equation" r:id="rId4" imgW="1028520" imgH="291960" progId="">
              <p:embed/>
            </p:oleObj>
          </a:graphicData>
        </a:graphic>
      </p:graphicFrame>
    </p:spTree>
    <p:extLst>
      <p:ext uri="{BB962C8B-B14F-4D97-AF65-F5344CB8AC3E}">
        <p14:creationId xmlns:p14="http://schemas.microsoft.com/office/powerpoint/2010/main" xmlns="" val="4194006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Pros and Cons of System OY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Pros</a:t>
            </a:r>
          </a:p>
          <a:p>
            <a:pPr lvl="1"/>
            <a:r>
              <a:rPr lang="en-US" dirty="0" smtClean="0"/>
              <a:t>Takes ecosystem properties into account</a:t>
            </a:r>
          </a:p>
          <a:p>
            <a:pPr lvl="1"/>
            <a:r>
              <a:rPr lang="en-US" dirty="0" smtClean="0"/>
              <a:t>Adds conservatism</a:t>
            </a:r>
          </a:p>
          <a:p>
            <a:pPr lvl="1"/>
            <a:r>
              <a:rPr lang="en-US" dirty="0" smtClean="0"/>
              <a:t>If economic considerations are included it meets full definition of OY</a:t>
            </a:r>
          </a:p>
          <a:p>
            <a:r>
              <a:rPr lang="en-US" dirty="0" smtClean="0"/>
              <a:t>Cons</a:t>
            </a:r>
          </a:p>
          <a:p>
            <a:pPr lvl="1"/>
            <a:r>
              <a:rPr lang="en-US" dirty="0" smtClean="0"/>
              <a:t>Doesn’t limit harvest of individual groups within the system in an ecologically meaningful way</a:t>
            </a:r>
          </a:p>
          <a:p>
            <a:pPr lvl="1"/>
            <a:r>
              <a:rPr lang="en-US" dirty="0" smtClean="0"/>
              <a:t>Quantitative methods used don’t always relate to the way individual stocks are managed (i.e., production models vs. age structured models)</a:t>
            </a:r>
          </a:p>
          <a:p>
            <a:pPr lvl="1"/>
            <a:r>
              <a:rPr lang="en-US" dirty="0" smtClean="0"/>
              <a:t>Still in early stages of quantitative system level MEY estimates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1304</Words>
  <Application>Microsoft Office PowerPoint</Application>
  <PresentationFormat>On-screen Show (4:3)</PresentationFormat>
  <Paragraphs>99</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Flow</vt:lpstr>
      <vt:lpstr>Equation</vt:lpstr>
      <vt:lpstr>Discussion: Use of ecosystem level productivity as a fishery management tool</vt:lpstr>
      <vt:lpstr>Further Details</vt:lpstr>
      <vt:lpstr>North Pacific</vt:lpstr>
      <vt:lpstr>Maximum Economic Yield </vt:lpstr>
      <vt:lpstr>Risk Analysis</vt:lpstr>
      <vt:lpstr>Slide 6</vt:lpstr>
      <vt:lpstr>A multispecies “F35% = FMSY” strategy</vt:lpstr>
      <vt:lpstr>Pros and Cons of System OY</vt:lpstr>
    </vt:vector>
  </TitlesOfParts>
  <Company>NOAA NMFS REFM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Dorn</dc:creator>
  <cp:lastModifiedBy>pat.livingston</cp:lastModifiedBy>
  <cp:revision>18</cp:revision>
  <dcterms:created xsi:type="dcterms:W3CDTF">2011-09-29T19:57:59Z</dcterms:created>
  <dcterms:modified xsi:type="dcterms:W3CDTF">2011-10-02T21:38:06Z</dcterms:modified>
</cp:coreProperties>
</file>