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16"/>
  </p:notesMasterIdLst>
  <p:sldIdLst>
    <p:sldId id="256" r:id="rId2"/>
    <p:sldId id="283" r:id="rId3"/>
    <p:sldId id="284" r:id="rId4"/>
    <p:sldId id="285" r:id="rId5"/>
    <p:sldId id="294" r:id="rId6"/>
    <p:sldId id="286" r:id="rId7"/>
    <p:sldId id="287" r:id="rId8"/>
    <p:sldId id="278" r:id="rId9"/>
    <p:sldId id="289" r:id="rId10"/>
    <p:sldId id="290" r:id="rId11"/>
    <p:sldId id="291" r:id="rId12"/>
    <p:sldId id="292" r:id="rId13"/>
    <p:sldId id="288" r:id="rId14"/>
    <p:sldId id="293" r:id="rId15"/>
  </p:sldIdLst>
  <p:sldSz cx="9144000" cy="6858000" type="screen4x3"/>
  <p:notesSz cx="6858000" cy="9144000"/>
  <p:defaultTextStyle>
    <a:defPPr>
      <a:defRPr lang="en-US"/>
    </a:defPPr>
    <a:lvl1pPr algn="l" rtl="0" fontAlgn="base">
      <a:spcBef>
        <a:spcPct val="0"/>
      </a:spcBef>
      <a:spcAft>
        <a:spcPct val="0"/>
      </a:spcAft>
      <a:defRPr sz="3200" b="1" kern="1200">
        <a:solidFill>
          <a:schemeClr val="tx1"/>
        </a:solidFill>
        <a:latin typeface="Comic Sans MS" pitchFamily="66" charset="0"/>
        <a:ea typeface="ヒラギノ角ゴ Pro W3"/>
        <a:cs typeface="ヒラギノ角ゴ Pro W3"/>
      </a:defRPr>
    </a:lvl1pPr>
    <a:lvl2pPr marL="457200" algn="l" rtl="0" fontAlgn="base">
      <a:spcBef>
        <a:spcPct val="0"/>
      </a:spcBef>
      <a:spcAft>
        <a:spcPct val="0"/>
      </a:spcAft>
      <a:defRPr sz="3200" b="1" kern="1200">
        <a:solidFill>
          <a:schemeClr val="tx1"/>
        </a:solidFill>
        <a:latin typeface="Comic Sans MS" pitchFamily="66" charset="0"/>
        <a:ea typeface="ヒラギノ角ゴ Pro W3"/>
        <a:cs typeface="ヒラギノ角ゴ Pro W3"/>
      </a:defRPr>
    </a:lvl2pPr>
    <a:lvl3pPr marL="914400" algn="l" rtl="0" fontAlgn="base">
      <a:spcBef>
        <a:spcPct val="0"/>
      </a:spcBef>
      <a:spcAft>
        <a:spcPct val="0"/>
      </a:spcAft>
      <a:defRPr sz="3200" b="1" kern="1200">
        <a:solidFill>
          <a:schemeClr val="tx1"/>
        </a:solidFill>
        <a:latin typeface="Comic Sans MS" pitchFamily="66" charset="0"/>
        <a:ea typeface="ヒラギノ角ゴ Pro W3"/>
        <a:cs typeface="ヒラギノ角ゴ Pro W3"/>
      </a:defRPr>
    </a:lvl3pPr>
    <a:lvl4pPr marL="1371600" algn="l" rtl="0" fontAlgn="base">
      <a:spcBef>
        <a:spcPct val="0"/>
      </a:spcBef>
      <a:spcAft>
        <a:spcPct val="0"/>
      </a:spcAft>
      <a:defRPr sz="3200" b="1" kern="1200">
        <a:solidFill>
          <a:schemeClr val="tx1"/>
        </a:solidFill>
        <a:latin typeface="Comic Sans MS" pitchFamily="66" charset="0"/>
        <a:ea typeface="ヒラギノ角ゴ Pro W3"/>
        <a:cs typeface="ヒラギノ角ゴ Pro W3"/>
      </a:defRPr>
    </a:lvl4pPr>
    <a:lvl5pPr marL="1828800" algn="l" rtl="0" fontAlgn="base">
      <a:spcBef>
        <a:spcPct val="0"/>
      </a:spcBef>
      <a:spcAft>
        <a:spcPct val="0"/>
      </a:spcAft>
      <a:defRPr sz="3200" b="1" kern="1200">
        <a:solidFill>
          <a:schemeClr val="tx1"/>
        </a:solidFill>
        <a:latin typeface="Comic Sans MS" pitchFamily="66" charset="0"/>
        <a:ea typeface="ヒラギノ角ゴ Pro W3"/>
        <a:cs typeface="ヒラギノ角ゴ Pro W3"/>
      </a:defRPr>
    </a:lvl5pPr>
    <a:lvl6pPr marL="2286000" algn="l" defTabSz="914400" rtl="0" eaLnBrk="1" latinLnBrk="0" hangingPunct="1">
      <a:defRPr sz="3200" b="1" kern="1200">
        <a:solidFill>
          <a:schemeClr val="tx1"/>
        </a:solidFill>
        <a:latin typeface="Comic Sans MS" pitchFamily="66" charset="0"/>
        <a:ea typeface="ヒラギノ角ゴ Pro W3"/>
        <a:cs typeface="ヒラギノ角ゴ Pro W3"/>
      </a:defRPr>
    </a:lvl6pPr>
    <a:lvl7pPr marL="2743200" algn="l" defTabSz="914400" rtl="0" eaLnBrk="1" latinLnBrk="0" hangingPunct="1">
      <a:defRPr sz="3200" b="1" kern="1200">
        <a:solidFill>
          <a:schemeClr val="tx1"/>
        </a:solidFill>
        <a:latin typeface="Comic Sans MS" pitchFamily="66" charset="0"/>
        <a:ea typeface="ヒラギノ角ゴ Pro W3"/>
        <a:cs typeface="ヒラギノ角ゴ Pro W3"/>
      </a:defRPr>
    </a:lvl7pPr>
    <a:lvl8pPr marL="3200400" algn="l" defTabSz="914400" rtl="0" eaLnBrk="1" latinLnBrk="0" hangingPunct="1">
      <a:defRPr sz="3200" b="1" kern="1200">
        <a:solidFill>
          <a:schemeClr val="tx1"/>
        </a:solidFill>
        <a:latin typeface="Comic Sans MS" pitchFamily="66" charset="0"/>
        <a:ea typeface="ヒラギノ角ゴ Pro W3"/>
        <a:cs typeface="ヒラギノ角ゴ Pro W3"/>
      </a:defRPr>
    </a:lvl8pPr>
    <a:lvl9pPr marL="3657600" algn="l" defTabSz="914400" rtl="0" eaLnBrk="1" latinLnBrk="0" hangingPunct="1">
      <a:defRPr sz="3200" b="1" kern="1200">
        <a:solidFill>
          <a:schemeClr val="tx1"/>
        </a:solidFill>
        <a:latin typeface="Comic Sans MS" pitchFamily="66" charset="0"/>
        <a:ea typeface="ヒラギノ角ゴ Pro W3"/>
        <a:cs typeface="ヒラギノ角ゴ Pro W3"/>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317" autoAdjust="0"/>
    <p:restoredTop sz="90924" autoAdjust="0"/>
  </p:normalViewPr>
  <p:slideViewPr>
    <p:cSldViewPr>
      <p:cViewPr varScale="1">
        <p:scale>
          <a:sx n="72" d="100"/>
          <a:sy n="72" d="100"/>
        </p:scale>
        <p:origin x="-56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Times New Roman" pitchFamily="18" charset="0"/>
                <a:ea typeface="+mn-ea"/>
                <a:cs typeface="+mn-cs"/>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Times New Roman" pitchFamily="18" charset="0"/>
                <a:ea typeface="+mn-ea"/>
                <a:cs typeface="+mn-cs"/>
              </a:defRPr>
            </a:lvl1pPr>
          </a:lstStyle>
          <a:p>
            <a:pPr>
              <a:defRPr/>
            </a:pPr>
            <a:endParaRPr lang="en-US"/>
          </a:p>
        </p:txBody>
      </p:sp>
      <p:sp>
        <p:nvSpPr>
          <p:cNvPr id="16388"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Times New Roman" pitchFamily="18" charset="0"/>
                <a:ea typeface="+mn-ea"/>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Times New Roman" pitchFamily="18" charset="0"/>
                <a:ea typeface="+mn-ea"/>
                <a:cs typeface="+mn-cs"/>
              </a:defRPr>
            </a:lvl1pPr>
          </a:lstStyle>
          <a:p>
            <a:pPr>
              <a:defRPr/>
            </a:pPr>
            <a:fld id="{85D307D1-85BC-429B-AF47-F097A7149881}" type="slidenum">
              <a:rPr lang="en-US"/>
              <a:pPr>
                <a:defRPr/>
              </a:pPr>
              <a:t>‹#›</a:t>
            </a:fld>
            <a:endParaRPr lang="en-US"/>
          </a:p>
        </p:txBody>
      </p:sp>
    </p:spTree>
    <p:extLst>
      <p:ext uri="{BB962C8B-B14F-4D97-AF65-F5344CB8AC3E}">
        <p14:creationId xmlns:p14="http://schemas.microsoft.com/office/powerpoint/2010/main" val="35504794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Comic Sans MS" pitchFamily="66" charset="0"/>
                <a:ea typeface="ヒラギノ角ゴ Pro W3"/>
                <a:cs typeface="ヒラギノ角ゴ Pro W3"/>
              </a:defRPr>
            </a:lvl1pPr>
            <a:lvl2pPr marL="742950" indent="-285750" eaLnBrk="0" hangingPunct="0">
              <a:defRPr sz="3200" b="1">
                <a:solidFill>
                  <a:schemeClr val="tx1"/>
                </a:solidFill>
                <a:latin typeface="Comic Sans MS" pitchFamily="66" charset="0"/>
                <a:ea typeface="ヒラギノ角ゴ Pro W3"/>
                <a:cs typeface="ヒラギノ角ゴ Pro W3"/>
              </a:defRPr>
            </a:lvl2pPr>
            <a:lvl3pPr marL="1143000" indent="-228600" eaLnBrk="0" hangingPunct="0">
              <a:defRPr sz="3200" b="1">
                <a:solidFill>
                  <a:schemeClr val="tx1"/>
                </a:solidFill>
                <a:latin typeface="Comic Sans MS" pitchFamily="66" charset="0"/>
                <a:ea typeface="ヒラギノ角ゴ Pro W3"/>
                <a:cs typeface="ヒラギノ角ゴ Pro W3"/>
              </a:defRPr>
            </a:lvl3pPr>
            <a:lvl4pPr marL="1600200" indent="-228600" eaLnBrk="0" hangingPunct="0">
              <a:defRPr sz="3200" b="1">
                <a:solidFill>
                  <a:schemeClr val="tx1"/>
                </a:solidFill>
                <a:latin typeface="Comic Sans MS" pitchFamily="66" charset="0"/>
                <a:ea typeface="ヒラギノ角ゴ Pro W3"/>
                <a:cs typeface="ヒラギノ角ゴ Pro W3"/>
              </a:defRPr>
            </a:lvl4pPr>
            <a:lvl5pPr marL="2057400" indent="-228600" eaLnBrk="0" hangingPunct="0">
              <a:defRPr sz="3200" b="1">
                <a:solidFill>
                  <a:schemeClr val="tx1"/>
                </a:solidFill>
                <a:latin typeface="Comic Sans MS" pitchFamily="66" charset="0"/>
                <a:ea typeface="ヒラギノ角ゴ Pro W3"/>
                <a:cs typeface="ヒラギノ角ゴ Pro W3"/>
              </a:defRPr>
            </a:lvl5pPr>
            <a:lvl6pPr marL="2514600" indent="-228600" eaLnBrk="0" fontAlgn="base" hangingPunct="0">
              <a:spcBef>
                <a:spcPct val="0"/>
              </a:spcBef>
              <a:spcAft>
                <a:spcPct val="0"/>
              </a:spcAft>
              <a:defRPr sz="3200" b="1">
                <a:solidFill>
                  <a:schemeClr val="tx1"/>
                </a:solidFill>
                <a:latin typeface="Comic Sans MS" pitchFamily="66" charset="0"/>
                <a:ea typeface="ヒラギノ角ゴ Pro W3"/>
                <a:cs typeface="ヒラギノ角ゴ Pro W3"/>
              </a:defRPr>
            </a:lvl6pPr>
            <a:lvl7pPr marL="2971800" indent="-228600" eaLnBrk="0" fontAlgn="base" hangingPunct="0">
              <a:spcBef>
                <a:spcPct val="0"/>
              </a:spcBef>
              <a:spcAft>
                <a:spcPct val="0"/>
              </a:spcAft>
              <a:defRPr sz="3200" b="1">
                <a:solidFill>
                  <a:schemeClr val="tx1"/>
                </a:solidFill>
                <a:latin typeface="Comic Sans MS" pitchFamily="66" charset="0"/>
                <a:ea typeface="ヒラギノ角ゴ Pro W3"/>
                <a:cs typeface="ヒラギノ角ゴ Pro W3"/>
              </a:defRPr>
            </a:lvl7pPr>
            <a:lvl8pPr marL="3429000" indent="-228600" eaLnBrk="0" fontAlgn="base" hangingPunct="0">
              <a:spcBef>
                <a:spcPct val="0"/>
              </a:spcBef>
              <a:spcAft>
                <a:spcPct val="0"/>
              </a:spcAft>
              <a:defRPr sz="3200" b="1">
                <a:solidFill>
                  <a:schemeClr val="tx1"/>
                </a:solidFill>
                <a:latin typeface="Comic Sans MS" pitchFamily="66" charset="0"/>
                <a:ea typeface="ヒラギノ角ゴ Pro W3"/>
                <a:cs typeface="ヒラギノ角ゴ Pro W3"/>
              </a:defRPr>
            </a:lvl8pPr>
            <a:lvl9pPr marL="3886200" indent="-228600" eaLnBrk="0" fontAlgn="base" hangingPunct="0">
              <a:spcBef>
                <a:spcPct val="0"/>
              </a:spcBef>
              <a:spcAft>
                <a:spcPct val="0"/>
              </a:spcAft>
              <a:defRPr sz="3200" b="1">
                <a:solidFill>
                  <a:schemeClr val="tx1"/>
                </a:solidFill>
                <a:latin typeface="Comic Sans MS" pitchFamily="66" charset="0"/>
                <a:ea typeface="ヒラギノ角ゴ Pro W3"/>
                <a:cs typeface="ヒラギノ角ゴ Pro W3"/>
              </a:defRPr>
            </a:lvl9pPr>
          </a:lstStyle>
          <a:p>
            <a:pPr eaLnBrk="1" hangingPunct="1"/>
            <a:fld id="{C8D70CCE-003D-4929-84D9-D70FCB21C11B}" type="slidenum">
              <a:rPr lang="en-US" sz="1200" b="0" smtClean="0">
                <a:latin typeface="Times New Roman" pitchFamily="18" charset="0"/>
              </a:rPr>
              <a:pPr eaLnBrk="1" hangingPunct="1"/>
              <a:t>1</a:t>
            </a:fld>
            <a:endParaRPr lang="en-US" sz="1200" b="0" smtClean="0">
              <a:latin typeface="Times New Roman" pitchFamily="18" charset="0"/>
            </a:endParaRPr>
          </a:p>
        </p:txBody>
      </p:sp>
      <p:sp>
        <p:nvSpPr>
          <p:cNvPr id="17411" name="Rectangle 2"/>
          <p:cNvSpPr>
            <a:spLocks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$67.1M total</a:t>
            </a:r>
            <a:endParaRPr lang="en-US" dirty="0"/>
          </a:p>
        </p:txBody>
      </p:sp>
      <p:sp>
        <p:nvSpPr>
          <p:cNvPr id="4" name="Slide Number Placeholder 3"/>
          <p:cNvSpPr>
            <a:spLocks noGrp="1"/>
          </p:cNvSpPr>
          <p:nvPr>
            <p:ph type="sldNum" sz="quarter" idx="10"/>
          </p:nvPr>
        </p:nvSpPr>
        <p:spPr/>
        <p:txBody>
          <a:bodyPr/>
          <a:lstStyle/>
          <a:p>
            <a:pPr>
              <a:defRPr/>
            </a:pPr>
            <a:fld id="{4BDF7DAB-FAD4-4651-B2C9-EAC8D80CC3AE}" type="slidenum">
              <a:rPr lang="en-US" smtClean="0"/>
              <a:pPr>
                <a:defRPr/>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3200400"/>
            <a:ext cx="5410200" cy="1143000"/>
          </a:xfrm>
        </p:spPr>
        <p:txBody>
          <a:bodyPr/>
          <a:lstStyle>
            <a:lvl1pPr>
              <a:defRPr>
                <a:solidFill>
                  <a:srgbClr val="FCDA7F"/>
                </a:solidFill>
              </a:defRPr>
            </a:lvl1pPr>
          </a:lstStyle>
          <a:p>
            <a:r>
              <a:rPr lang="en-US" smtClean="0"/>
              <a:t>Click to edit Master title style</a:t>
            </a:r>
            <a:endParaRPr lang="en-US"/>
          </a:p>
        </p:txBody>
      </p:sp>
      <p:sp>
        <p:nvSpPr>
          <p:cNvPr id="5124" name="Rectangle 4"/>
          <p:cNvSpPr>
            <a:spLocks noGrp="1" noChangeArrowheads="1"/>
          </p:cNvSpPr>
          <p:nvPr>
            <p:ph type="subTitle" idx="1"/>
          </p:nvPr>
        </p:nvSpPr>
        <p:spPr>
          <a:xfrm>
            <a:off x="685800" y="4495800"/>
            <a:ext cx="4876800" cy="457200"/>
          </a:xfrm>
        </p:spPr>
        <p:txBody>
          <a:bodyPr/>
          <a:lstStyle>
            <a:lvl1pPr marL="0" indent="0">
              <a:defRPr>
                <a:solidFill>
                  <a:srgbClr val="FCDA7F"/>
                </a:solidFill>
              </a:defRPr>
            </a:lvl1pPr>
          </a:lstStyle>
          <a:p>
            <a:r>
              <a:rPr lang="en-US" smtClean="0"/>
              <a:t>Click to edit Master subtitle style</a:t>
            </a:r>
            <a:endParaRPr lang="en-US"/>
          </a:p>
        </p:txBody>
      </p:sp>
    </p:spTree>
    <p:extLst>
      <p:ext uri="{BB962C8B-B14F-4D97-AF65-F5344CB8AC3E}">
        <p14:creationId xmlns:p14="http://schemas.microsoft.com/office/powerpoint/2010/main" val="3146768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74685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2700" y="1143000"/>
            <a:ext cx="194310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1143000"/>
            <a:ext cx="56769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32971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2283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65651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2362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95800" y="2362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17577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9483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74421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56539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83049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31152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15"/>
          <p:cNvSpPr>
            <a:spLocks noGrp="1" noChangeArrowheads="1"/>
          </p:cNvSpPr>
          <p:nvPr>
            <p:ph type="body" idx="1"/>
          </p:nvPr>
        </p:nvSpPr>
        <p:spPr bwMode="auto">
          <a:xfrm>
            <a:off x="533400" y="2362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7" name="Rectangle 2"/>
          <p:cNvSpPr>
            <a:spLocks noGrp="1" noChangeArrowheads="1"/>
          </p:cNvSpPr>
          <p:nvPr>
            <p:ph type="title"/>
          </p:nvPr>
        </p:nvSpPr>
        <p:spPr bwMode="auto">
          <a:xfrm>
            <a:off x="2286000" y="1143000"/>
            <a:ext cx="60198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8" name="Text Box 14"/>
          <p:cNvSpPr txBox="1">
            <a:spLocks noChangeArrowheads="1"/>
          </p:cNvSpPr>
          <p:nvPr/>
        </p:nvSpPr>
        <p:spPr bwMode="auto">
          <a:xfrm>
            <a:off x="8610600" y="6477000"/>
            <a:ext cx="762000" cy="274638"/>
          </a:xfrm>
          <a:prstGeom prst="rect">
            <a:avLst/>
          </a:prstGeom>
          <a:noFill/>
          <a:ln w="9525">
            <a:noFill/>
            <a:miter lim="800000"/>
            <a:headEnd/>
            <a:tailEnd/>
          </a:ln>
        </p:spPr>
        <p:txBody>
          <a:bodyPr>
            <a:spAutoFit/>
          </a:bodyPr>
          <a:lstStyle/>
          <a:p>
            <a:pPr eaLnBrk="0" hangingPunct="0">
              <a:spcBef>
                <a:spcPct val="50000"/>
              </a:spcBef>
              <a:defRPr/>
            </a:pPr>
            <a:fld id="{600E04E4-A861-47F2-AA65-C61DC659F725}" type="slidenum">
              <a:rPr lang="en-US" sz="1200">
                <a:ea typeface="ヒラギノ角ゴ Pro W3" pitchFamily="1" charset="-128"/>
                <a:cs typeface="+mn-cs"/>
              </a:rPr>
              <a:pPr eaLnBrk="0" hangingPunct="0">
                <a:spcBef>
                  <a:spcPct val="50000"/>
                </a:spcBef>
                <a:defRPr/>
              </a:pPr>
              <a:t>‹#›</a:t>
            </a:fld>
            <a:endParaRPr lang="en-US" sz="1200" dirty="0">
              <a:ea typeface="ヒラギノ角ゴ Pro W3" pitchFamily="1" charset="-128"/>
              <a:cs typeface="+mn-cs"/>
            </a:endParaRPr>
          </a:p>
        </p:txBody>
      </p:sp>
    </p:spTree>
  </p:cSld>
  <p:clrMap bg1="lt1" tx1="dk1" bg2="lt2" tx2="dk2" accent1="accent1" accent2="accent2" accent3="accent3" accent4="accent4" accent5="accent5" accent6="accent6" hlink="hlink" folHlink="folHlink"/>
  <p:sldLayoutIdLst>
    <p:sldLayoutId id="2147483702"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hdr="0" ftr="0" dt="0"/>
  <p:txStyles>
    <p:titleStyle>
      <a:lvl1pPr algn="l" rtl="0" eaLnBrk="0" fontAlgn="base" hangingPunct="0">
        <a:spcBef>
          <a:spcPct val="0"/>
        </a:spcBef>
        <a:spcAft>
          <a:spcPct val="0"/>
        </a:spcAft>
        <a:defRPr sz="2400">
          <a:solidFill>
            <a:schemeClr val="tx2"/>
          </a:solidFill>
          <a:latin typeface="+mj-lt"/>
          <a:ea typeface="+mj-ea"/>
          <a:cs typeface="ヒラギノ角ゴ Pro W3"/>
        </a:defRPr>
      </a:lvl1pPr>
      <a:lvl2pPr algn="l" rtl="0" eaLnBrk="0" fontAlgn="base" hangingPunct="0">
        <a:spcBef>
          <a:spcPct val="0"/>
        </a:spcBef>
        <a:spcAft>
          <a:spcPct val="0"/>
        </a:spcAft>
        <a:defRPr sz="2400">
          <a:solidFill>
            <a:schemeClr val="tx2"/>
          </a:solidFill>
          <a:latin typeface="Arial Black" pitchFamily="34" charset="0"/>
          <a:ea typeface="ヒラギノ角ゴ Pro W3" pitchFamily="1" charset="-128"/>
          <a:cs typeface="ヒラギノ角ゴ Pro W3"/>
        </a:defRPr>
      </a:lvl2pPr>
      <a:lvl3pPr algn="l" rtl="0" eaLnBrk="0" fontAlgn="base" hangingPunct="0">
        <a:spcBef>
          <a:spcPct val="0"/>
        </a:spcBef>
        <a:spcAft>
          <a:spcPct val="0"/>
        </a:spcAft>
        <a:defRPr sz="2400">
          <a:solidFill>
            <a:schemeClr val="tx2"/>
          </a:solidFill>
          <a:latin typeface="Arial Black" pitchFamily="34" charset="0"/>
          <a:ea typeface="ヒラギノ角ゴ Pro W3" pitchFamily="1" charset="-128"/>
          <a:cs typeface="ヒラギノ角ゴ Pro W3"/>
        </a:defRPr>
      </a:lvl3pPr>
      <a:lvl4pPr algn="l" rtl="0" eaLnBrk="0" fontAlgn="base" hangingPunct="0">
        <a:spcBef>
          <a:spcPct val="0"/>
        </a:spcBef>
        <a:spcAft>
          <a:spcPct val="0"/>
        </a:spcAft>
        <a:defRPr sz="2400">
          <a:solidFill>
            <a:schemeClr val="tx2"/>
          </a:solidFill>
          <a:latin typeface="Arial Black" pitchFamily="34" charset="0"/>
          <a:ea typeface="ヒラギノ角ゴ Pro W3" pitchFamily="1" charset="-128"/>
          <a:cs typeface="ヒラギノ角ゴ Pro W3"/>
        </a:defRPr>
      </a:lvl4pPr>
      <a:lvl5pPr algn="l" rtl="0" eaLnBrk="0" fontAlgn="base" hangingPunct="0">
        <a:spcBef>
          <a:spcPct val="0"/>
        </a:spcBef>
        <a:spcAft>
          <a:spcPct val="0"/>
        </a:spcAft>
        <a:defRPr sz="2400">
          <a:solidFill>
            <a:schemeClr val="tx2"/>
          </a:solidFill>
          <a:latin typeface="Arial Black" pitchFamily="34" charset="0"/>
          <a:ea typeface="ヒラギノ角ゴ Pro W3" pitchFamily="1" charset="-128"/>
          <a:cs typeface="ヒラギノ角ゴ Pro W3"/>
        </a:defRPr>
      </a:lvl5pPr>
      <a:lvl6pPr marL="457200" algn="l" rtl="0" eaLnBrk="1" fontAlgn="base" hangingPunct="1">
        <a:spcBef>
          <a:spcPct val="0"/>
        </a:spcBef>
        <a:spcAft>
          <a:spcPct val="0"/>
        </a:spcAft>
        <a:defRPr sz="2400">
          <a:solidFill>
            <a:schemeClr val="tx2"/>
          </a:solidFill>
          <a:latin typeface="Arial Black" pitchFamily="34" charset="0"/>
          <a:ea typeface="ヒラギノ角ゴ Pro W3" pitchFamily="1" charset="-128"/>
        </a:defRPr>
      </a:lvl6pPr>
      <a:lvl7pPr marL="914400" algn="l" rtl="0" eaLnBrk="1" fontAlgn="base" hangingPunct="1">
        <a:spcBef>
          <a:spcPct val="0"/>
        </a:spcBef>
        <a:spcAft>
          <a:spcPct val="0"/>
        </a:spcAft>
        <a:defRPr sz="2400">
          <a:solidFill>
            <a:schemeClr val="tx2"/>
          </a:solidFill>
          <a:latin typeface="Arial Black" pitchFamily="34" charset="0"/>
          <a:ea typeface="ヒラギノ角ゴ Pro W3" pitchFamily="1" charset="-128"/>
        </a:defRPr>
      </a:lvl7pPr>
      <a:lvl8pPr marL="1371600" algn="l" rtl="0" eaLnBrk="1" fontAlgn="base" hangingPunct="1">
        <a:spcBef>
          <a:spcPct val="0"/>
        </a:spcBef>
        <a:spcAft>
          <a:spcPct val="0"/>
        </a:spcAft>
        <a:defRPr sz="2400">
          <a:solidFill>
            <a:schemeClr val="tx2"/>
          </a:solidFill>
          <a:latin typeface="Arial Black" pitchFamily="34" charset="0"/>
          <a:ea typeface="ヒラギノ角ゴ Pro W3" pitchFamily="1" charset="-128"/>
        </a:defRPr>
      </a:lvl8pPr>
      <a:lvl9pPr marL="1828800" algn="l" rtl="0" eaLnBrk="1" fontAlgn="base" hangingPunct="1">
        <a:spcBef>
          <a:spcPct val="0"/>
        </a:spcBef>
        <a:spcAft>
          <a:spcPct val="0"/>
        </a:spcAft>
        <a:defRPr sz="2400">
          <a:solidFill>
            <a:schemeClr val="tx2"/>
          </a:solidFill>
          <a:latin typeface="Arial Black" pitchFamily="34" charset="0"/>
          <a:ea typeface="ヒラギノ角ゴ Pro W3" pitchFamily="1" charset="-128"/>
        </a:defRPr>
      </a:lvl9pPr>
    </p:titleStyle>
    <p:bodyStyle>
      <a:lvl1pPr marL="342900" indent="-342900" algn="l" rtl="0" eaLnBrk="0" fontAlgn="base" hangingPunct="0">
        <a:spcBef>
          <a:spcPct val="20000"/>
        </a:spcBef>
        <a:spcAft>
          <a:spcPct val="0"/>
        </a:spcAft>
        <a:defRPr sz="2400">
          <a:solidFill>
            <a:schemeClr val="tx1"/>
          </a:solidFill>
          <a:latin typeface="+mn-lt"/>
          <a:ea typeface="+mn-ea"/>
          <a:cs typeface="ヒラギノ角ゴ Pro W3"/>
        </a:defRPr>
      </a:lvl1pPr>
      <a:lvl2pPr marL="742950" indent="-285750" algn="l" rtl="0" eaLnBrk="0" fontAlgn="base" hangingPunct="0">
        <a:spcBef>
          <a:spcPct val="20000"/>
        </a:spcBef>
        <a:spcAft>
          <a:spcPct val="0"/>
        </a:spcAft>
        <a:buChar char="—"/>
        <a:defRPr sz="2200">
          <a:solidFill>
            <a:schemeClr val="tx1"/>
          </a:solidFill>
          <a:latin typeface="+mn-lt"/>
          <a:ea typeface="+mn-ea"/>
          <a:cs typeface="ヒラギノ角ゴ Pro W3"/>
        </a:defRPr>
      </a:lvl2pPr>
      <a:lvl3pPr marL="1143000" indent="-228600" algn="l" rtl="0" eaLnBrk="0" fontAlgn="base" hangingPunct="0">
        <a:spcBef>
          <a:spcPct val="20000"/>
        </a:spcBef>
        <a:spcAft>
          <a:spcPct val="0"/>
        </a:spcAft>
        <a:buChar char="•"/>
        <a:defRPr sz="2000">
          <a:solidFill>
            <a:schemeClr val="tx1"/>
          </a:solidFill>
          <a:latin typeface="+mn-lt"/>
          <a:ea typeface="+mn-ea"/>
          <a:cs typeface="ヒラギノ角ゴ Pro W3"/>
        </a:defRPr>
      </a:lvl3pPr>
      <a:lvl4pPr marL="1600200" indent="-228600" algn="l" rtl="0" eaLnBrk="0" fontAlgn="base" hangingPunct="0">
        <a:spcBef>
          <a:spcPct val="20000"/>
        </a:spcBef>
        <a:spcAft>
          <a:spcPct val="0"/>
        </a:spcAft>
        <a:buChar char="–"/>
        <a:defRPr>
          <a:solidFill>
            <a:schemeClr val="tx1"/>
          </a:solidFill>
          <a:latin typeface="+mn-lt"/>
          <a:ea typeface="+mn-ea"/>
          <a:cs typeface="ヒラギノ角ゴ Pro W3"/>
        </a:defRPr>
      </a:lvl4pPr>
      <a:lvl5pPr marL="2057400" indent="-228600" algn="l" rtl="0" eaLnBrk="0" fontAlgn="base" hangingPunct="0">
        <a:spcBef>
          <a:spcPct val="20000"/>
        </a:spcBef>
        <a:spcAft>
          <a:spcPct val="0"/>
        </a:spcAft>
        <a:buChar char="»"/>
        <a:defRPr>
          <a:solidFill>
            <a:schemeClr val="tx1"/>
          </a:solidFill>
          <a:latin typeface="+mn-lt"/>
          <a:ea typeface="+mn-ea"/>
          <a:cs typeface="ヒラギノ角ゴ Pro W3"/>
        </a:defRPr>
      </a:lvl5pPr>
      <a:lvl6pPr marL="2514600" indent="-228600" algn="l" rtl="0" eaLnBrk="1" fontAlgn="base" hangingPunct="1">
        <a:spcBef>
          <a:spcPct val="20000"/>
        </a:spcBef>
        <a:spcAft>
          <a:spcPct val="0"/>
        </a:spcAft>
        <a:buChar char="»"/>
        <a:defRPr>
          <a:solidFill>
            <a:schemeClr val="tx1"/>
          </a:solidFill>
          <a:latin typeface="+mn-lt"/>
          <a:ea typeface="+mn-ea"/>
        </a:defRPr>
      </a:lvl6pPr>
      <a:lvl7pPr marL="2971800" indent="-228600" algn="l" rtl="0" eaLnBrk="1" fontAlgn="base" hangingPunct="1">
        <a:spcBef>
          <a:spcPct val="20000"/>
        </a:spcBef>
        <a:spcAft>
          <a:spcPct val="0"/>
        </a:spcAft>
        <a:buChar char="»"/>
        <a:defRPr>
          <a:solidFill>
            <a:schemeClr val="tx1"/>
          </a:solidFill>
          <a:latin typeface="+mn-lt"/>
          <a:ea typeface="+mn-ea"/>
        </a:defRPr>
      </a:lvl7pPr>
      <a:lvl8pPr marL="3429000" indent="-228600" algn="l" rtl="0" eaLnBrk="1" fontAlgn="base" hangingPunct="1">
        <a:spcBef>
          <a:spcPct val="20000"/>
        </a:spcBef>
        <a:spcAft>
          <a:spcPct val="0"/>
        </a:spcAft>
        <a:buChar char="»"/>
        <a:defRPr>
          <a:solidFill>
            <a:schemeClr val="tx1"/>
          </a:solidFill>
          <a:latin typeface="+mn-lt"/>
          <a:ea typeface="+mn-ea"/>
        </a:defRPr>
      </a:lvl8pPr>
      <a:lvl9pPr marL="3886200" indent="-228600" algn="l" rtl="0" eaLnBrk="1" fontAlgn="base" hangingPunct="1">
        <a:spcBef>
          <a:spcPct val="20000"/>
        </a:spcBef>
        <a:spcAft>
          <a:spcPct val="0"/>
        </a:spcAft>
        <a:buChar char="»"/>
        <a:defRPr>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a:xfrm>
            <a:off x="2362200" y="904461"/>
            <a:ext cx="5562600" cy="1524000"/>
          </a:xfrm>
        </p:spPr>
        <p:txBody>
          <a:bodyPr/>
          <a:lstStyle/>
          <a:p>
            <a:pPr algn="ctr" eaLnBrk="1" hangingPunct="1"/>
            <a:r>
              <a:rPr lang="en-US" sz="2800" dirty="0" smtClean="0"/>
              <a:t>NMFS Overview</a:t>
            </a:r>
            <a:br>
              <a:rPr lang="en-US" sz="2800" dirty="0" smtClean="0"/>
            </a:br>
            <a:r>
              <a:rPr lang="en-US" sz="2800" dirty="0" smtClean="0"/>
              <a:t>National SSC Workshop - IV</a:t>
            </a:r>
            <a:endParaRPr lang="en-US" sz="2800" dirty="0" smtClean="0"/>
          </a:p>
        </p:txBody>
      </p:sp>
      <p:sp>
        <p:nvSpPr>
          <p:cNvPr id="4099" name="Rectangle 5"/>
          <p:cNvSpPr>
            <a:spLocks noGrp="1" noChangeArrowheads="1"/>
          </p:cNvSpPr>
          <p:nvPr>
            <p:ph type="subTitle" idx="1"/>
          </p:nvPr>
        </p:nvSpPr>
        <p:spPr>
          <a:xfrm>
            <a:off x="838200" y="4876800"/>
            <a:ext cx="7543800" cy="1143000"/>
          </a:xfrm>
          <a:noFill/>
        </p:spPr>
        <p:txBody>
          <a:bodyPr/>
          <a:lstStyle/>
          <a:p>
            <a:pPr eaLnBrk="1" hangingPunct="1">
              <a:spcBef>
                <a:spcPct val="5000"/>
              </a:spcBef>
            </a:pPr>
            <a:r>
              <a:rPr lang="en-US" dirty="0" smtClean="0"/>
              <a:t>Richard </a:t>
            </a:r>
            <a:r>
              <a:rPr lang="en-US" dirty="0" smtClean="0"/>
              <a:t>D. </a:t>
            </a:r>
            <a:r>
              <a:rPr lang="en-US" dirty="0" err="1" smtClean="0"/>
              <a:t>Methot</a:t>
            </a:r>
            <a:r>
              <a:rPr lang="en-US" dirty="0" smtClean="0"/>
              <a:t> Jr.</a:t>
            </a:r>
            <a:endParaRPr lang="en-US" dirty="0" smtClean="0"/>
          </a:p>
          <a:p>
            <a:pPr eaLnBrk="1" hangingPunct="1">
              <a:spcBef>
                <a:spcPct val="5000"/>
              </a:spcBef>
            </a:pPr>
            <a:r>
              <a:rPr lang="en-US" dirty="0" smtClean="0"/>
              <a:t>Office of Science &amp; Technology</a:t>
            </a:r>
          </a:p>
        </p:txBody>
      </p:sp>
      <p:sp>
        <p:nvSpPr>
          <p:cNvPr id="4100" name="Slide Number Placeholder 5"/>
          <p:cNvSpPr>
            <a:spLocks noGrp="1"/>
          </p:cNvSpPr>
          <p:nvPr>
            <p:ph type="sldNum" sz="quarter" idx="4294967295"/>
          </p:nvPr>
        </p:nvSpPr>
        <p:spPr bwMode="auto">
          <a:xfrm>
            <a:off x="7239000" y="6248400"/>
            <a:ext cx="19050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Comic Sans MS" pitchFamily="66" charset="0"/>
                <a:ea typeface="ヒラギノ角ゴ Pro W3"/>
                <a:cs typeface="ヒラギノ角ゴ Pro W3"/>
              </a:defRPr>
            </a:lvl1pPr>
            <a:lvl2pPr marL="742950" indent="-285750" eaLnBrk="0" hangingPunct="0">
              <a:defRPr sz="3200" b="1">
                <a:solidFill>
                  <a:schemeClr val="tx1"/>
                </a:solidFill>
                <a:latin typeface="Comic Sans MS" pitchFamily="66" charset="0"/>
                <a:ea typeface="ヒラギノ角ゴ Pro W3"/>
                <a:cs typeface="ヒラギノ角ゴ Pro W3"/>
              </a:defRPr>
            </a:lvl2pPr>
            <a:lvl3pPr marL="1143000" indent="-228600" eaLnBrk="0" hangingPunct="0">
              <a:defRPr sz="3200" b="1">
                <a:solidFill>
                  <a:schemeClr val="tx1"/>
                </a:solidFill>
                <a:latin typeface="Comic Sans MS" pitchFamily="66" charset="0"/>
                <a:ea typeface="ヒラギノ角ゴ Pro W3"/>
                <a:cs typeface="ヒラギノ角ゴ Pro W3"/>
              </a:defRPr>
            </a:lvl3pPr>
            <a:lvl4pPr marL="1600200" indent="-228600" eaLnBrk="0" hangingPunct="0">
              <a:defRPr sz="3200" b="1">
                <a:solidFill>
                  <a:schemeClr val="tx1"/>
                </a:solidFill>
                <a:latin typeface="Comic Sans MS" pitchFamily="66" charset="0"/>
                <a:ea typeface="ヒラギノ角ゴ Pro W3"/>
                <a:cs typeface="ヒラギノ角ゴ Pro W3"/>
              </a:defRPr>
            </a:lvl4pPr>
            <a:lvl5pPr marL="2057400" indent="-228600" eaLnBrk="0" hangingPunct="0">
              <a:defRPr sz="3200" b="1">
                <a:solidFill>
                  <a:schemeClr val="tx1"/>
                </a:solidFill>
                <a:latin typeface="Comic Sans MS" pitchFamily="66" charset="0"/>
                <a:ea typeface="ヒラギノ角ゴ Pro W3"/>
                <a:cs typeface="ヒラギノ角ゴ Pro W3"/>
              </a:defRPr>
            </a:lvl5pPr>
            <a:lvl6pPr marL="2514600" indent="-228600" eaLnBrk="0" fontAlgn="base" hangingPunct="0">
              <a:spcBef>
                <a:spcPct val="0"/>
              </a:spcBef>
              <a:spcAft>
                <a:spcPct val="0"/>
              </a:spcAft>
              <a:defRPr sz="3200" b="1">
                <a:solidFill>
                  <a:schemeClr val="tx1"/>
                </a:solidFill>
                <a:latin typeface="Comic Sans MS" pitchFamily="66" charset="0"/>
                <a:ea typeface="ヒラギノ角ゴ Pro W3"/>
                <a:cs typeface="ヒラギノ角ゴ Pro W3"/>
              </a:defRPr>
            </a:lvl6pPr>
            <a:lvl7pPr marL="2971800" indent="-228600" eaLnBrk="0" fontAlgn="base" hangingPunct="0">
              <a:spcBef>
                <a:spcPct val="0"/>
              </a:spcBef>
              <a:spcAft>
                <a:spcPct val="0"/>
              </a:spcAft>
              <a:defRPr sz="3200" b="1">
                <a:solidFill>
                  <a:schemeClr val="tx1"/>
                </a:solidFill>
                <a:latin typeface="Comic Sans MS" pitchFamily="66" charset="0"/>
                <a:ea typeface="ヒラギノ角ゴ Pro W3"/>
                <a:cs typeface="ヒラギノ角ゴ Pro W3"/>
              </a:defRPr>
            </a:lvl7pPr>
            <a:lvl8pPr marL="3429000" indent="-228600" eaLnBrk="0" fontAlgn="base" hangingPunct="0">
              <a:spcBef>
                <a:spcPct val="0"/>
              </a:spcBef>
              <a:spcAft>
                <a:spcPct val="0"/>
              </a:spcAft>
              <a:defRPr sz="3200" b="1">
                <a:solidFill>
                  <a:schemeClr val="tx1"/>
                </a:solidFill>
                <a:latin typeface="Comic Sans MS" pitchFamily="66" charset="0"/>
                <a:ea typeface="ヒラギノ角ゴ Pro W3"/>
                <a:cs typeface="ヒラギノ角ゴ Pro W3"/>
              </a:defRPr>
            </a:lvl8pPr>
            <a:lvl9pPr marL="3886200" indent="-228600" eaLnBrk="0" fontAlgn="base" hangingPunct="0">
              <a:spcBef>
                <a:spcPct val="0"/>
              </a:spcBef>
              <a:spcAft>
                <a:spcPct val="0"/>
              </a:spcAft>
              <a:defRPr sz="3200" b="1">
                <a:solidFill>
                  <a:schemeClr val="tx1"/>
                </a:solidFill>
                <a:latin typeface="Comic Sans MS" pitchFamily="66" charset="0"/>
                <a:ea typeface="ヒラギノ角ゴ Pro W3"/>
                <a:cs typeface="ヒラギノ角ゴ Pro W3"/>
              </a:defRPr>
            </a:lvl9pPr>
          </a:lstStyle>
          <a:p>
            <a:pPr eaLnBrk="1" hangingPunct="1"/>
            <a:fld id="{CEBDE9EC-D3C2-47D2-85A8-25C3C9539959}" type="slidenum">
              <a:rPr lang="en-US"/>
              <a:pPr eaLnBrk="1" hangingPunct="1"/>
              <a:t>1</a:t>
            </a:fld>
            <a:endParaRPr lang="en-US"/>
          </a:p>
        </p:txBody>
      </p:sp>
      <p:pic>
        <p:nvPicPr>
          <p:cNvPr id="4101" name="Picture 2" descr="R607-014_CA"/>
          <p:cNvPicPr>
            <a:picLocks noChangeAspect="1" noChangeArrowheads="1"/>
          </p:cNvPicPr>
          <p:nvPr/>
        </p:nvPicPr>
        <p:blipFill>
          <a:blip r:embed="rId3">
            <a:extLst>
              <a:ext uri="{28A0092B-C50C-407E-A947-70E740481C1C}">
                <a14:useLocalDpi xmlns:a14="http://schemas.microsoft.com/office/drawing/2010/main" val="0"/>
              </a:ext>
            </a:extLst>
          </a:blip>
          <a:srcRect l="9674"/>
          <a:stretch>
            <a:fillRect/>
          </a:stretch>
        </p:blipFill>
        <p:spPr bwMode="auto">
          <a:xfrm>
            <a:off x="1314450" y="2438400"/>
            <a:ext cx="2951163" cy="208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3" descr="trawler"/>
          <p:cNvPicPr>
            <a:picLocks noChangeAspect="1" noChangeArrowheads="1"/>
          </p:cNvPicPr>
          <p:nvPr/>
        </p:nvPicPr>
        <p:blipFill>
          <a:blip r:embed="rId4"/>
          <a:srcRect r="11765"/>
          <a:stretch>
            <a:fillRect/>
          </a:stretch>
        </p:blipFill>
        <p:spPr bwMode="auto">
          <a:xfrm>
            <a:off x="4343400" y="2438400"/>
            <a:ext cx="2814638" cy="2082800"/>
          </a:xfrm>
          <a:prstGeom prst="rect">
            <a:avLst/>
          </a:prstGeom>
          <a:noFill/>
          <a:ln w="9525">
            <a:noFill/>
            <a:miter lim="800000"/>
            <a:headEnd/>
            <a:tailEnd/>
          </a:ln>
          <a:effectLst>
            <a:outerShdw dist="107763" dir="2700000" algn="ctr" rotWithShape="0">
              <a:srgbClr val="808080">
                <a:alpha val="50000"/>
              </a:srgbClr>
            </a:outerShdw>
          </a:effectLst>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b="1" dirty="0" smtClean="0"/>
              <a:t>Catch Shares</a:t>
            </a:r>
            <a:endParaRPr lang="en-US" sz="2800" b="1" dirty="0"/>
          </a:p>
        </p:txBody>
      </p:sp>
      <p:sp>
        <p:nvSpPr>
          <p:cNvPr id="3" name="Content Placeholder 2"/>
          <p:cNvSpPr>
            <a:spLocks noGrp="1"/>
          </p:cNvSpPr>
          <p:nvPr>
            <p:ph idx="1"/>
          </p:nvPr>
        </p:nvSpPr>
        <p:spPr>
          <a:xfrm>
            <a:off x="533400" y="2362200"/>
            <a:ext cx="8153400" cy="4114800"/>
          </a:xfrm>
        </p:spPr>
        <p:txBody>
          <a:bodyPr>
            <a:normAutofit fontScale="77500" lnSpcReduction="20000"/>
          </a:bodyPr>
          <a:lstStyle/>
          <a:p>
            <a:r>
              <a:rPr lang="en-US" b="1" dirty="0" smtClean="0"/>
              <a:t>Team Lead:  Kelly </a:t>
            </a:r>
            <a:r>
              <a:rPr lang="en-US" b="1" dirty="0" err="1" smtClean="0"/>
              <a:t>Denit</a:t>
            </a:r>
            <a:endParaRPr lang="en-US" b="1" dirty="0" smtClean="0"/>
          </a:p>
          <a:p>
            <a:pPr marL="225425" indent="-225425">
              <a:lnSpc>
                <a:spcPct val="110000"/>
              </a:lnSpc>
              <a:buFont typeface="Arial" pitchFamily="34" charset="0"/>
              <a:buChar char="•"/>
            </a:pPr>
            <a:r>
              <a:rPr lang="en-US" b="1" dirty="0" smtClean="0"/>
              <a:t>In November </a:t>
            </a:r>
            <a:r>
              <a:rPr lang="en-US" b="1" dirty="0"/>
              <a:t>2010, the NOAA catch share </a:t>
            </a:r>
            <a:r>
              <a:rPr lang="en-US" b="1" dirty="0" smtClean="0"/>
              <a:t>policy </a:t>
            </a:r>
            <a:r>
              <a:rPr lang="en-US" b="1" dirty="0"/>
              <a:t>was released, encouraging the consideration of catch share tools </a:t>
            </a:r>
            <a:r>
              <a:rPr lang="en-US" b="1" dirty="0" smtClean="0"/>
              <a:t>to </a:t>
            </a:r>
            <a:r>
              <a:rPr lang="en-US" b="1" dirty="0"/>
              <a:t>empower fishermen and fishing communities to take greater </a:t>
            </a:r>
            <a:r>
              <a:rPr lang="en-US" b="1" dirty="0" smtClean="0"/>
              <a:t>responsibility </a:t>
            </a:r>
            <a:r>
              <a:rPr lang="en-US" b="1" dirty="0"/>
              <a:t>for the governance of </a:t>
            </a:r>
            <a:r>
              <a:rPr lang="en-US" b="1" dirty="0" smtClean="0"/>
              <a:t>our </a:t>
            </a:r>
            <a:r>
              <a:rPr lang="en-US" b="1" dirty="0"/>
              <a:t>fisheries resources with less </a:t>
            </a:r>
            <a:r>
              <a:rPr lang="en-US" b="1" dirty="0" smtClean="0"/>
              <a:t>waste </a:t>
            </a:r>
            <a:r>
              <a:rPr lang="en-US" b="1" dirty="0"/>
              <a:t>and bureaucracy, and greater effectiveness at </a:t>
            </a:r>
            <a:r>
              <a:rPr lang="en-US" b="1" dirty="0" smtClean="0"/>
              <a:t>ensuring sustainable </a:t>
            </a:r>
            <a:r>
              <a:rPr lang="en-US" b="1" dirty="0"/>
              <a:t>fish populations, healthy ecosystems and working </a:t>
            </a:r>
            <a:r>
              <a:rPr lang="en-US" b="1" dirty="0" smtClean="0"/>
              <a:t>waterfronts.</a:t>
            </a:r>
          </a:p>
          <a:p>
            <a:pPr marL="225425" indent="-225425">
              <a:lnSpc>
                <a:spcPct val="110000"/>
              </a:lnSpc>
              <a:buFont typeface="Arial" pitchFamily="34" charset="0"/>
              <a:buChar char="•"/>
            </a:pPr>
            <a:r>
              <a:rPr lang="en-US" b="1" dirty="0" smtClean="0"/>
              <a:t>NMFS </a:t>
            </a:r>
            <a:r>
              <a:rPr lang="en-US" b="1" dirty="0"/>
              <a:t>has been working to reduce technical and </a:t>
            </a:r>
            <a:r>
              <a:rPr lang="en-US" b="1" dirty="0" smtClean="0"/>
              <a:t>administrative </a:t>
            </a:r>
            <a:r>
              <a:rPr lang="en-US" b="1" dirty="0"/>
              <a:t>impediments to designing and implementing catch share </a:t>
            </a:r>
            <a:r>
              <a:rPr lang="en-US" b="1" dirty="0" smtClean="0"/>
              <a:t>programs</a:t>
            </a:r>
            <a:r>
              <a:rPr lang="en-US" b="1" dirty="0"/>
              <a:t>, providing expertise and related support to assist development </a:t>
            </a:r>
            <a:r>
              <a:rPr lang="en-US" b="1" dirty="0" smtClean="0"/>
              <a:t>of </a:t>
            </a:r>
            <a:r>
              <a:rPr lang="en-US" b="1" dirty="0"/>
              <a:t>new catch share programs, and developing outreach products to inform </a:t>
            </a:r>
            <a:r>
              <a:rPr lang="en-US" b="1" dirty="0" smtClean="0"/>
              <a:t>stakeholders </a:t>
            </a:r>
            <a:r>
              <a:rPr lang="en-US" b="1" dirty="0"/>
              <a:t>so they can best participate in the design and </a:t>
            </a:r>
            <a:r>
              <a:rPr lang="en-US" b="1" dirty="0" smtClean="0"/>
              <a:t>implementation </a:t>
            </a:r>
            <a:r>
              <a:rPr lang="en-US" b="1" dirty="0"/>
              <a:t>of catch share programs</a:t>
            </a:r>
            <a:r>
              <a:rPr lang="en-US" b="1" dirty="0" smtClean="0"/>
              <a:t>.</a:t>
            </a:r>
            <a:endParaRPr lang="en-US" b="1" dirty="0"/>
          </a:p>
        </p:txBody>
      </p:sp>
    </p:spTree>
    <p:extLst>
      <p:ext uri="{BB962C8B-B14F-4D97-AF65-F5344CB8AC3E}">
        <p14:creationId xmlns:p14="http://schemas.microsoft.com/office/powerpoint/2010/main" val="2005593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b="1" dirty="0" smtClean="0"/>
              <a:t>Optimum Yield</a:t>
            </a:r>
            <a:endParaRPr lang="en-US" sz="2800" b="1" dirty="0"/>
          </a:p>
        </p:txBody>
      </p:sp>
      <p:sp>
        <p:nvSpPr>
          <p:cNvPr id="3" name="Content Placeholder 2"/>
          <p:cNvSpPr>
            <a:spLocks noGrp="1"/>
          </p:cNvSpPr>
          <p:nvPr>
            <p:ph idx="1"/>
          </p:nvPr>
        </p:nvSpPr>
        <p:spPr>
          <a:xfrm>
            <a:off x="457200" y="2057400"/>
            <a:ext cx="8229600" cy="4419600"/>
          </a:xfrm>
        </p:spPr>
        <p:txBody>
          <a:bodyPr>
            <a:noAutofit/>
          </a:bodyPr>
          <a:lstStyle/>
          <a:p>
            <a:pPr marL="0" indent="0"/>
            <a:r>
              <a:rPr lang="en-US" sz="1800" b="1" dirty="0" smtClean="0"/>
              <a:t>Team </a:t>
            </a:r>
            <a:r>
              <a:rPr lang="en-US" sz="1800" b="1" dirty="0"/>
              <a:t>Leads - Deb Lambert &amp; Wes </a:t>
            </a:r>
            <a:r>
              <a:rPr lang="en-US" sz="1800" b="1" dirty="0" smtClean="0"/>
              <a:t>Patrick</a:t>
            </a:r>
          </a:p>
          <a:p>
            <a:pPr>
              <a:buFont typeface="Arial" pitchFamily="34" charset="0"/>
              <a:buChar char="•"/>
            </a:pPr>
            <a:r>
              <a:rPr lang="en-US" sz="1800" b="1" dirty="0" smtClean="0"/>
              <a:t>Archiving OY </a:t>
            </a:r>
            <a:r>
              <a:rPr lang="en-US" sz="1800" b="1" dirty="0"/>
              <a:t>definitions used in our fishery management plans since 1976, to determine how OY has changed over the years as a result of various amendments to the MSA and National Standard 1 </a:t>
            </a:r>
            <a:r>
              <a:rPr lang="en-US" sz="1800" b="1" dirty="0" smtClean="0"/>
              <a:t>Guidelines.</a:t>
            </a:r>
          </a:p>
          <a:p>
            <a:pPr>
              <a:buFont typeface="Arial" pitchFamily="34" charset="0"/>
              <a:buChar char="•"/>
            </a:pPr>
            <a:r>
              <a:rPr lang="en-US" sz="1800" b="1" dirty="0" smtClean="0"/>
              <a:t>Two </a:t>
            </a:r>
            <a:r>
              <a:rPr lang="en-US" sz="1800" b="1" dirty="0"/>
              <a:t>trends in the way OY is defined. </a:t>
            </a:r>
            <a:r>
              <a:rPr lang="en-US" sz="1800" b="1" dirty="0" smtClean="0"/>
              <a:t>Before </a:t>
            </a:r>
            <a:r>
              <a:rPr lang="en-US" sz="1800" b="1" dirty="0"/>
              <a:t>1996 the majority of FMPs describe OY as the amount of fish taken under the provisions of the plan, while 1996 to present OY is generally defined as the amount of fish taken under the control rules described in the </a:t>
            </a:r>
            <a:r>
              <a:rPr lang="en-US" sz="1800" b="1" dirty="0" smtClean="0"/>
              <a:t>plan.</a:t>
            </a:r>
          </a:p>
          <a:p>
            <a:pPr>
              <a:buFont typeface="Arial" pitchFamily="34" charset="0"/>
              <a:buChar char="•"/>
            </a:pPr>
            <a:r>
              <a:rPr lang="en-US" sz="1800" b="1" dirty="0" smtClean="0"/>
              <a:t>The </a:t>
            </a:r>
            <a:r>
              <a:rPr lang="en-US" sz="1800" b="1" dirty="0"/>
              <a:t>report will briefly describe the history of MSY and OY in U.S. Fisheries, the actions that caused OY definitions to change overtime, </a:t>
            </a:r>
            <a:r>
              <a:rPr lang="en-US" sz="1800" b="1" dirty="0" smtClean="0"/>
              <a:t>and </a:t>
            </a:r>
            <a:r>
              <a:rPr lang="en-US" sz="1800" b="1" dirty="0"/>
              <a:t>speculate on how OY could be used in the future to promote ecosystem based fisheries management</a:t>
            </a:r>
            <a:r>
              <a:rPr lang="en-US" sz="1800" b="1" dirty="0" smtClean="0"/>
              <a:t>.</a:t>
            </a:r>
          </a:p>
          <a:p>
            <a:pPr>
              <a:buFont typeface="Arial" pitchFamily="34" charset="0"/>
              <a:buChar char="•"/>
            </a:pPr>
            <a:r>
              <a:rPr lang="en-US" sz="1800" b="1" dirty="0" smtClean="0"/>
              <a:t>Expect Tech Memo by the summer of 2012.</a:t>
            </a:r>
          </a:p>
        </p:txBody>
      </p:sp>
    </p:spTree>
    <p:extLst>
      <p:ext uri="{BB962C8B-B14F-4D97-AF65-F5344CB8AC3E}">
        <p14:creationId xmlns:p14="http://schemas.microsoft.com/office/powerpoint/2010/main" val="23665327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b="1" dirty="0" smtClean="0"/>
              <a:t>Management Uncertainty</a:t>
            </a:r>
            <a:endParaRPr lang="en-US" sz="2800" b="1" dirty="0"/>
          </a:p>
        </p:txBody>
      </p:sp>
      <p:sp>
        <p:nvSpPr>
          <p:cNvPr id="3" name="Content Placeholder 2"/>
          <p:cNvSpPr>
            <a:spLocks noGrp="1"/>
          </p:cNvSpPr>
          <p:nvPr>
            <p:ph idx="1"/>
          </p:nvPr>
        </p:nvSpPr>
        <p:spPr>
          <a:xfrm>
            <a:off x="533400" y="2057400"/>
            <a:ext cx="8229600" cy="4419600"/>
          </a:xfrm>
        </p:spPr>
        <p:txBody>
          <a:bodyPr>
            <a:noAutofit/>
          </a:bodyPr>
          <a:lstStyle/>
          <a:p>
            <a:pPr indent="0">
              <a:lnSpc>
                <a:spcPct val="120000"/>
              </a:lnSpc>
            </a:pPr>
            <a:r>
              <a:rPr lang="en-US" sz="1800" b="1" dirty="0" smtClean="0"/>
              <a:t>Team </a:t>
            </a:r>
            <a:r>
              <a:rPr lang="en-US" sz="1800" b="1" dirty="0"/>
              <a:t>Lead - Wes </a:t>
            </a:r>
            <a:r>
              <a:rPr lang="en-US" sz="1800" b="1" dirty="0" smtClean="0"/>
              <a:t>Patrick</a:t>
            </a:r>
            <a:endParaRPr lang="en-US" sz="1800" b="1" dirty="0"/>
          </a:p>
          <a:p>
            <a:pPr marL="685800">
              <a:lnSpc>
                <a:spcPct val="120000"/>
              </a:lnSpc>
              <a:buFont typeface="Arial" pitchFamily="34" charset="0"/>
              <a:buChar char="•"/>
            </a:pPr>
            <a:r>
              <a:rPr lang="en-US" sz="1800" b="1" dirty="0" smtClean="0"/>
              <a:t>Project will describe </a:t>
            </a:r>
            <a:r>
              <a:rPr lang="en-US" sz="1800" b="1" dirty="0"/>
              <a:t>what management uncertainty is, how it varies </a:t>
            </a:r>
            <a:r>
              <a:rPr lang="en-US" sz="1800" b="1" dirty="0" smtClean="0"/>
              <a:t>among fisheries</a:t>
            </a:r>
            <a:r>
              <a:rPr lang="en-US" sz="1800" b="1" dirty="0"/>
              <a:t>, and how to adjust for it when setting annual catch targets (ACTs</a:t>
            </a:r>
            <a:r>
              <a:rPr lang="en-US" sz="1800" b="1" dirty="0" smtClean="0"/>
              <a:t>).</a:t>
            </a:r>
          </a:p>
          <a:p>
            <a:pPr marL="685800">
              <a:lnSpc>
                <a:spcPct val="120000"/>
              </a:lnSpc>
              <a:buFont typeface="Arial" pitchFamily="34" charset="0"/>
              <a:buChar char="•"/>
            </a:pPr>
            <a:r>
              <a:rPr lang="en-US" sz="1800" b="1" dirty="0" smtClean="0"/>
              <a:t>Analyzing </a:t>
            </a:r>
            <a:r>
              <a:rPr lang="en-US" sz="1800" b="1" dirty="0"/>
              <a:t>22 U.S. fisheries to describe these variances, which target 12 different species that are targeted by a variety of stakeholders, use a variety of management and reporting mechanisms, have differing levels of observer and enforcement coverage, and varying market demand (i.e., $/</a:t>
            </a:r>
            <a:r>
              <a:rPr lang="en-US" sz="1800" b="1" dirty="0" err="1"/>
              <a:t>lb</a:t>
            </a:r>
            <a:r>
              <a:rPr lang="en-US" sz="1800" b="1" dirty="0"/>
              <a:t> </a:t>
            </a:r>
            <a:r>
              <a:rPr lang="en-US" sz="1800" b="1" dirty="0" smtClean="0"/>
              <a:t>fluctuations).</a:t>
            </a:r>
          </a:p>
          <a:p>
            <a:pPr marL="685800">
              <a:lnSpc>
                <a:spcPct val="120000"/>
              </a:lnSpc>
              <a:buFont typeface="Arial" pitchFamily="34" charset="0"/>
              <a:buChar char="•"/>
            </a:pPr>
            <a:r>
              <a:rPr lang="en-US" sz="1800" b="1" dirty="0" smtClean="0"/>
              <a:t>These </a:t>
            </a:r>
            <a:r>
              <a:rPr lang="en-US" sz="1800" b="1" dirty="0"/>
              <a:t>fisheries were also chosen because they have 5 to 10 years of landings and target reference points </a:t>
            </a:r>
            <a:r>
              <a:rPr lang="en-US" sz="1800" b="1" dirty="0" smtClean="0"/>
              <a:t>data.</a:t>
            </a:r>
          </a:p>
          <a:p>
            <a:pPr marL="685800">
              <a:lnSpc>
                <a:spcPct val="120000"/>
              </a:lnSpc>
              <a:buFont typeface="Arial" pitchFamily="34" charset="0"/>
              <a:buChar char="•"/>
            </a:pPr>
            <a:r>
              <a:rPr lang="en-US" sz="1800" b="1" dirty="0" smtClean="0"/>
              <a:t>Plan </a:t>
            </a:r>
            <a:r>
              <a:rPr lang="en-US" sz="1800" b="1" dirty="0"/>
              <a:t>to have a draft manuscript completed by January of </a:t>
            </a:r>
            <a:r>
              <a:rPr lang="en-US" sz="1800" b="1" dirty="0" smtClean="0"/>
              <a:t>2012.</a:t>
            </a:r>
            <a:r>
              <a:rPr lang="en-US" sz="1800" b="1" dirty="0"/>
              <a:t/>
            </a:r>
            <a:br>
              <a:rPr lang="en-US" sz="1800" b="1" dirty="0"/>
            </a:br>
            <a:endParaRPr lang="en-US" sz="1800" b="1" dirty="0"/>
          </a:p>
        </p:txBody>
      </p:sp>
    </p:spTree>
    <p:extLst>
      <p:ext uri="{BB962C8B-B14F-4D97-AF65-F5344CB8AC3E}">
        <p14:creationId xmlns:p14="http://schemas.microsoft.com/office/powerpoint/2010/main" val="1294119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b="1" dirty="0" smtClean="0"/>
              <a:t>Other Ongoing Efforts</a:t>
            </a:r>
            <a:endParaRPr lang="en-US" sz="2800" b="1" dirty="0"/>
          </a:p>
        </p:txBody>
      </p:sp>
      <p:sp>
        <p:nvSpPr>
          <p:cNvPr id="3" name="Content Placeholder 2"/>
          <p:cNvSpPr>
            <a:spLocks noGrp="1"/>
          </p:cNvSpPr>
          <p:nvPr>
            <p:ph idx="1"/>
          </p:nvPr>
        </p:nvSpPr>
        <p:spPr/>
        <p:txBody>
          <a:bodyPr/>
          <a:lstStyle/>
          <a:p>
            <a:pPr>
              <a:buFont typeface="Arial" pitchFamily="34" charset="0"/>
              <a:buChar char="•"/>
            </a:pPr>
            <a:r>
              <a:rPr lang="en-US" b="1" dirty="0" smtClean="0"/>
              <a:t>ABC Control Rule review group</a:t>
            </a:r>
          </a:p>
          <a:p>
            <a:pPr lvl="1">
              <a:buFont typeface="Arial" pitchFamily="34" charset="0"/>
              <a:buChar char="•"/>
            </a:pPr>
            <a:r>
              <a:rPr lang="en-US" b="1" dirty="0" smtClean="0"/>
              <a:t>Waiting for all FMP amendments to be completed</a:t>
            </a:r>
          </a:p>
          <a:p>
            <a:pPr>
              <a:buFont typeface="Arial" pitchFamily="34" charset="0"/>
              <a:buChar char="•"/>
            </a:pPr>
            <a:r>
              <a:rPr lang="en-US" b="1" dirty="0" smtClean="0"/>
              <a:t>NS2 Guidelines</a:t>
            </a:r>
          </a:p>
          <a:p>
            <a:pPr lvl="1">
              <a:buFont typeface="Arial" pitchFamily="34" charset="0"/>
              <a:buChar char="•"/>
            </a:pPr>
            <a:r>
              <a:rPr lang="en-US" b="1" dirty="0" smtClean="0"/>
              <a:t>Resumed efforts, nearly ready</a:t>
            </a:r>
          </a:p>
          <a:p>
            <a:pPr>
              <a:buFont typeface="Arial" pitchFamily="34" charset="0"/>
              <a:buChar char="•"/>
            </a:pPr>
            <a:r>
              <a:rPr lang="en-US" b="1" dirty="0" smtClean="0"/>
              <a:t>ACL Science Workshop Report</a:t>
            </a:r>
          </a:p>
        </p:txBody>
      </p:sp>
    </p:spTree>
    <p:extLst>
      <p:ext uri="{BB962C8B-B14F-4D97-AF65-F5344CB8AC3E}">
        <p14:creationId xmlns:p14="http://schemas.microsoft.com/office/powerpoint/2010/main" val="2913615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b="1" dirty="0" smtClean="0"/>
              <a:t>FY12 Budget Priorities</a:t>
            </a:r>
            <a:endParaRPr lang="en-US" sz="2800" b="1" dirty="0"/>
          </a:p>
        </p:txBody>
      </p:sp>
      <p:sp>
        <p:nvSpPr>
          <p:cNvPr id="3" name="Content Placeholder 2"/>
          <p:cNvSpPr>
            <a:spLocks noGrp="1"/>
          </p:cNvSpPr>
          <p:nvPr>
            <p:ph idx="1"/>
          </p:nvPr>
        </p:nvSpPr>
        <p:spPr>
          <a:xfrm>
            <a:off x="685800" y="2361210"/>
            <a:ext cx="7772400" cy="4114800"/>
          </a:xfrm>
        </p:spPr>
        <p:txBody>
          <a:bodyPr/>
          <a:lstStyle/>
          <a:p>
            <a:pPr>
              <a:buFont typeface="Arial" pitchFamily="34" charset="0"/>
              <a:buChar char="•"/>
            </a:pPr>
            <a:r>
              <a:rPr lang="en-US" b="1" dirty="0" smtClean="0"/>
              <a:t>$15M increase to the Expand Annual Stock Assessment budget line </a:t>
            </a:r>
          </a:p>
          <a:p>
            <a:pPr lvl="1">
              <a:buFont typeface="Arial" pitchFamily="34" charset="0"/>
              <a:buChar char="•"/>
            </a:pPr>
            <a:r>
              <a:rPr lang="en-US" b="1" dirty="0" smtClean="0"/>
              <a:t>More fishery independent surveys to provide abundance data for more stocks, including recreationally important stocks</a:t>
            </a:r>
          </a:p>
          <a:p>
            <a:pPr lvl="1">
              <a:buFont typeface="Arial" pitchFamily="34" charset="0"/>
              <a:buChar char="•"/>
            </a:pPr>
            <a:r>
              <a:rPr lang="en-US" b="1" dirty="0" smtClean="0"/>
              <a:t>More use of advanced sampling technology to improve the surveys</a:t>
            </a:r>
          </a:p>
          <a:p>
            <a:pPr lvl="1">
              <a:buFont typeface="Arial" pitchFamily="34" charset="0"/>
              <a:buChar char="•"/>
            </a:pPr>
            <a:r>
              <a:rPr lang="en-US" b="1" dirty="0" smtClean="0"/>
              <a:t>Update assessments for more stocks more frequently</a:t>
            </a:r>
            <a:endParaRPr lang="en-US" b="1" dirty="0"/>
          </a:p>
        </p:txBody>
      </p:sp>
    </p:spTree>
    <p:extLst>
      <p:ext uri="{BB962C8B-B14F-4D97-AF65-F5344CB8AC3E}">
        <p14:creationId xmlns:p14="http://schemas.microsoft.com/office/powerpoint/2010/main" val="3107422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t>Assessments Completed:</a:t>
            </a:r>
            <a:br>
              <a:rPr lang="en-US" sz="2800" dirty="0" smtClean="0"/>
            </a:br>
            <a:r>
              <a:rPr lang="en-US" sz="2800" dirty="0" smtClean="0"/>
              <a:t>Jan 2010 – early Sept 2011</a:t>
            </a:r>
            <a:endParaRPr lang="en-US" sz="2800" dirty="0"/>
          </a:p>
        </p:txBody>
      </p:sp>
      <p:pic>
        <p:nvPicPr>
          <p:cNvPr id="3686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2209800"/>
            <a:ext cx="7434936"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71844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t>Assessment Model Level</a:t>
            </a:r>
            <a:endParaRPr lang="en-US" sz="2800" dirty="0"/>
          </a:p>
        </p:txBody>
      </p:sp>
      <p:pic>
        <p:nvPicPr>
          <p:cNvPr id="3789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5253" y="2438678"/>
            <a:ext cx="7642780" cy="2782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55938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t>Assessment Review Results</a:t>
            </a:r>
            <a:endParaRPr lang="en-US" sz="2800" dirty="0"/>
          </a:p>
        </p:txBody>
      </p:sp>
      <p:pic>
        <p:nvPicPr>
          <p:cNvPr id="3891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5400" y="1997404"/>
            <a:ext cx="6705600" cy="4344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8492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ctr"/>
            <a:r>
              <a:rPr lang="en-US" sz="3200" b="1" smtClean="0"/>
              <a:t>Stock Assessments</a:t>
            </a:r>
          </a:p>
        </p:txBody>
      </p:sp>
      <p:sp>
        <p:nvSpPr>
          <p:cNvPr id="3" name="Content Placeholder 2"/>
          <p:cNvSpPr>
            <a:spLocks noGrp="1"/>
          </p:cNvSpPr>
          <p:nvPr>
            <p:ph idx="1"/>
          </p:nvPr>
        </p:nvSpPr>
        <p:spPr>
          <a:xfrm>
            <a:off x="228600" y="2301875"/>
            <a:ext cx="4267200" cy="4175125"/>
          </a:xfrm>
        </p:spPr>
        <p:txBody>
          <a:bodyPr>
            <a:normAutofit/>
          </a:bodyPr>
          <a:lstStyle/>
          <a:p>
            <a:pPr marL="0" indent="0">
              <a:defRPr/>
            </a:pPr>
            <a:r>
              <a:rPr lang="en-US" b="1" dirty="0" smtClean="0"/>
              <a:t>“</a:t>
            </a:r>
            <a:r>
              <a:rPr lang="en-US" b="1" dirty="0" smtClean="0"/>
              <a:t>Adequate” assessments for </a:t>
            </a:r>
            <a:r>
              <a:rPr lang="en-US" b="1" dirty="0" smtClean="0"/>
              <a:t>the 230 FSSI </a:t>
            </a:r>
            <a:r>
              <a:rPr lang="en-US" b="1" dirty="0" smtClean="0"/>
              <a:t>stocks are capable of providing </a:t>
            </a:r>
            <a:r>
              <a:rPr lang="en-US" b="1" dirty="0" smtClean="0"/>
              <a:t>stock status information and have passed review.</a:t>
            </a:r>
          </a:p>
          <a:p>
            <a:pPr marL="0" indent="0">
              <a:defRPr/>
            </a:pPr>
            <a:r>
              <a:rPr lang="en-US" b="1" dirty="0" smtClean="0"/>
              <a:t>Are considered to expire from adequacy after 5 years</a:t>
            </a:r>
            <a:endParaRPr lang="en-US" b="1" dirty="0"/>
          </a:p>
        </p:txBody>
      </p:sp>
      <p:pic>
        <p:nvPicPr>
          <p:cNvPr id="13316"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95800" y="2301875"/>
            <a:ext cx="4329113" cy="394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25945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1143000"/>
            <a:ext cx="6400800" cy="838200"/>
          </a:xfrm>
        </p:spPr>
        <p:txBody>
          <a:bodyPr/>
          <a:lstStyle/>
          <a:p>
            <a:pPr algn="ctr"/>
            <a:r>
              <a:rPr lang="en-US" b="1" dirty="0" smtClean="0"/>
              <a:t>%Adequate Accomplishment - 2011</a:t>
            </a:r>
            <a:endParaRPr lang="en-US" b="1" dirty="0"/>
          </a:p>
        </p:txBody>
      </p:sp>
      <p:sp>
        <p:nvSpPr>
          <p:cNvPr id="3" name="Content Placeholder 2"/>
          <p:cNvSpPr>
            <a:spLocks noGrp="1"/>
          </p:cNvSpPr>
          <p:nvPr>
            <p:ph sz="half" idx="1"/>
          </p:nvPr>
        </p:nvSpPr>
        <p:spPr>
          <a:xfrm>
            <a:off x="152400" y="2657565"/>
            <a:ext cx="4572000" cy="3819435"/>
          </a:xfrm>
        </p:spPr>
        <p:txBody>
          <a:bodyPr/>
          <a:lstStyle/>
          <a:p>
            <a:pPr marL="0" indent="0"/>
            <a:r>
              <a:rPr lang="en-US" dirty="0" smtClean="0"/>
              <a:t>Got As Expected:</a:t>
            </a:r>
          </a:p>
          <a:p>
            <a:pPr>
              <a:buFont typeface="Arial" pitchFamily="34" charset="0"/>
              <a:buChar char="•"/>
            </a:pPr>
            <a:r>
              <a:rPr lang="en-US" dirty="0" smtClean="0"/>
              <a:t>3 to prevent expiration</a:t>
            </a:r>
          </a:p>
          <a:p>
            <a:pPr>
              <a:buFont typeface="Arial" pitchFamily="34" charset="0"/>
              <a:buChar char="•"/>
            </a:pPr>
            <a:r>
              <a:rPr lang="en-US" dirty="0" smtClean="0"/>
              <a:t>2 to restore expired</a:t>
            </a:r>
          </a:p>
          <a:p>
            <a:pPr>
              <a:buFont typeface="Arial" pitchFamily="34" charset="0"/>
              <a:buChar char="•"/>
            </a:pPr>
            <a:r>
              <a:rPr lang="en-US" dirty="0" smtClean="0"/>
              <a:t>2 new</a:t>
            </a:r>
          </a:p>
          <a:p>
            <a:pPr>
              <a:buFont typeface="Arial" pitchFamily="34" charset="0"/>
              <a:buChar char="•"/>
            </a:pPr>
            <a:r>
              <a:rPr lang="en-US" dirty="0" smtClean="0"/>
              <a:t>-3 expiring at 5 years</a:t>
            </a:r>
          </a:p>
        </p:txBody>
      </p:sp>
      <p:sp>
        <p:nvSpPr>
          <p:cNvPr id="4" name="Content Placeholder 3"/>
          <p:cNvSpPr>
            <a:spLocks noGrp="1"/>
          </p:cNvSpPr>
          <p:nvPr>
            <p:ph sz="half" idx="2"/>
          </p:nvPr>
        </p:nvSpPr>
        <p:spPr>
          <a:xfrm>
            <a:off x="4495800" y="2657565"/>
            <a:ext cx="4495800" cy="3819435"/>
          </a:xfrm>
        </p:spPr>
        <p:txBody>
          <a:bodyPr/>
          <a:lstStyle/>
          <a:p>
            <a:pPr marL="0" indent="0"/>
            <a:r>
              <a:rPr lang="en-US" dirty="0"/>
              <a:t>Unexpected:</a:t>
            </a:r>
          </a:p>
          <a:p>
            <a:pPr>
              <a:buFont typeface="Arial" pitchFamily="34" charset="0"/>
              <a:buChar char="•"/>
            </a:pPr>
            <a:r>
              <a:rPr lang="en-US" dirty="0"/>
              <a:t>-4 attempted assessments did not pass review</a:t>
            </a:r>
          </a:p>
          <a:p>
            <a:pPr>
              <a:buFont typeface="Arial" pitchFamily="34" charset="0"/>
              <a:buChar char="•"/>
            </a:pPr>
            <a:r>
              <a:rPr lang="en-US" dirty="0"/>
              <a:t>-2 retroactive revisions to date or level</a:t>
            </a:r>
          </a:p>
          <a:p>
            <a:pPr>
              <a:buFont typeface="Arial" pitchFamily="34" charset="0"/>
              <a:buChar char="•"/>
            </a:pPr>
            <a:r>
              <a:rPr lang="en-US" dirty="0"/>
              <a:t>-5 delayed until FY12 Q1</a:t>
            </a:r>
          </a:p>
          <a:p>
            <a:endParaRPr lang="en-US" dirty="0"/>
          </a:p>
        </p:txBody>
      </p:sp>
      <p:sp>
        <p:nvSpPr>
          <p:cNvPr id="5" name="TextBox 4"/>
          <p:cNvSpPr txBox="1"/>
          <p:nvPr/>
        </p:nvSpPr>
        <p:spPr>
          <a:xfrm>
            <a:off x="9939" y="2114994"/>
            <a:ext cx="9134061" cy="400110"/>
          </a:xfrm>
          <a:prstGeom prst="rect">
            <a:avLst/>
          </a:prstGeom>
          <a:noFill/>
        </p:spPr>
        <p:txBody>
          <a:bodyPr wrap="square" rtlCol="0">
            <a:spAutoFit/>
          </a:bodyPr>
          <a:lstStyle/>
          <a:p>
            <a:pPr algn="ctr"/>
            <a:r>
              <a:rPr lang="en-US" sz="2000" dirty="0" smtClean="0">
                <a:latin typeface="+mj-lt"/>
              </a:rPr>
              <a:t>Expected number adequate to increase from 134 to 139 in FY11</a:t>
            </a:r>
            <a:endParaRPr lang="en-US" sz="2000" dirty="0">
              <a:latin typeface="+mj-lt"/>
            </a:endParaRPr>
          </a:p>
        </p:txBody>
      </p:sp>
    </p:spTree>
    <p:extLst>
      <p:ext uri="{BB962C8B-B14F-4D97-AF65-F5344CB8AC3E}">
        <p14:creationId xmlns:p14="http://schemas.microsoft.com/office/powerpoint/2010/main" val="2111501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sz="2800" b="1" dirty="0" smtClean="0"/>
              <a:t>Process Improvements</a:t>
            </a:r>
            <a:endParaRPr lang="en-US" sz="2800" b="1" dirty="0"/>
          </a:p>
        </p:txBody>
      </p:sp>
      <p:sp>
        <p:nvSpPr>
          <p:cNvPr id="6" name="Content Placeholder 5"/>
          <p:cNvSpPr>
            <a:spLocks noGrp="1"/>
          </p:cNvSpPr>
          <p:nvPr>
            <p:ph idx="1"/>
          </p:nvPr>
        </p:nvSpPr>
        <p:spPr>
          <a:xfrm>
            <a:off x="304800" y="2362200"/>
            <a:ext cx="8534400" cy="4114800"/>
          </a:xfrm>
        </p:spPr>
        <p:txBody>
          <a:bodyPr>
            <a:normAutofit lnSpcReduction="10000"/>
          </a:bodyPr>
          <a:lstStyle/>
          <a:p>
            <a:r>
              <a:rPr lang="en-US" b="1" dirty="0">
                <a:solidFill>
                  <a:schemeClr val="accent4"/>
                </a:solidFill>
              </a:rPr>
              <a:t>Working on </a:t>
            </a:r>
            <a:r>
              <a:rPr lang="en-US" b="1" dirty="0" smtClean="0">
                <a:solidFill>
                  <a:schemeClr val="accent4"/>
                </a:solidFill>
              </a:rPr>
              <a:t>an improved performance measure</a:t>
            </a:r>
          </a:p>
          <a:p>
            <a:pPr lvl="1"/>
            <a:r>
              <a:rPr lang="en-US" b="1" dirty="0" smtClean="0">
                <a:solidFill>
                  <a:schemeClr val="accent4"/>
                </a:solidFill>
              </a:rPr>
              <a:t>Plus up by level, not binary at level 3</a:t>
            </a:r>
          </a:p>
          <a:p>
            <a:pPr lvl="1"/>
            <a:r>
              <a:rPr lang="en-US" b="1" dirty="0" smtClean="0">
                <a:solidFill>
                  <a:schemeClr val="accent4"/>
                </a:solidFill>
              </a:rPr>
              <a:t>Decay by age, not binary at age 5</a:t>
            </a:r>
          </a:p>
          <a:p>
            <a:r>
              <a:rPr lang="en-US" b="1" dirty="0" smtClean="0">
                <a:solidFill>
                  <a:schemeClr val="accent4"/>
                </a:solidFill>
              </a:rPr>
              <a:t>Requesting more realistic completion dates for when an assessment is finished – basically at SSC acceptance</a:t>
            </a:r>
          </a:p>
          <a:p>
            <a:r>
              <a:rPr lang="en-US" b="1" dirty="0" smtClean="0">
                <a:solidFill>
                  <a:schemeClr val="accent4"/>
                </a:solidFill>
              </a:rPr>
              <a:t>Advise improved terms of reference for reviews to avoid unrealistic expectations</a:t>
            </a:r>
          </a:p>
          <a:p>
            <a:r>
              <a:rPr lang="en-US" b="1" dirty="0" smtClean="0">
                <a:solidFill>
                  <a:schemeClr val="accent4"/>
                </a:solidFill>
              </a:rPr>
              <a:t>Advise restricted, targeted benchmarks – don’t re-investigate everything</a:t>
            </a:r>
          </a:p>
          <a:p>
            <a:r>
              <a:rPr lang="en-US" b="1" dirty="0" smtClean="0">
                <a:solidFill>
                  <a:schemeClr val="accent4"/>
                </a:solidFill>
              </a:rPr>
              <a:t>Include fallback level to avoid complete rejection if most advanced aspects of assessment do not pan out</a:t>
            </a:r>
            <a:endParaRPr lang="en-US" b="1" dirty="0">
              <a:solidFill>
                <a:schemeClr val="accent4"/>
              </a:solidFill>
            </a:endParaRPr>
          </a:p>
          <a:p>
            <a:endParaRPr lang="en-US" b="1" dirty="0">
              <a:solidFill>
                <a:schemeClr val="accent4"/>
              </a:solidFill>
            </a:endParaRPr>
          </a:p>
        </p:txBody>
      </p:sp>
    </p:spTree>
    <p:extLst>
      <p:ext uri="{BB962C8B-B14F-4D97-AF65-F5344CB8AC3E}">
        <p14:creationId xmlns:p14="http://schemas.microsoft.com/office/powerpoint/2010/main" val="2621598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lgn="ctr" eaLnBrk="1" hangingPunct="1"/>
            <a:r>
              <a:rPr lang="en-US" sz="2800" dirty="0" smtClean="0"/>
              <a:t>Prioritization of Assessments</a:t>
            </a:r>
          </a:p>
        </p:txBody>
      </p:sp>
      <p:sp>
        <p:nvSpPr>
          <p:cNvPr id="10243" name="Content Placeholder 2"/>
          <p:cNvSpPr>
            <a:spLocks noGrp="1"/>
          </p:cNvSpPr>
          <p:nvPr>
            <p:ph idx="1"/>
          </p:nvPr>
        </p:nvSpPr>
        <p:spPr>
          <a:xfrm>
            <a:off x="533400" y="2209800"/>
            <a:ext cx="7772400" cy="4114800"/>
          </a:xfrm>
        </p:spPr>
        <p:txBody>
          <a:bodyPr/>
          <a:lstStyle/>
          <a:p>
            <a:pPr marL="0" indent="0" eaLnBrk="1" hangingPunct="1"/>
            <a:r>
              <a:rPr lang="en-US" b="1" dirty="0" smtClean="0"/>
              <a:t>Team Lead:  Richard </a:t>
            </a:r>
            <a:r>
              <a:rPr lang="en-US" b="1" dirty="0" err="1" smtClean="0"/>
              <a:t>Methot</a:t>
            </a:r>
            <a:endParaRPr lang="en-US" b="1" dirty="0" smtClean="0"/>
          </a:p>
          <a:p>
            <a:pPr eaLnBrk="1" hangingPunct="1">
              <a:buFont typeface="Arial" pitchFamily="34" charset="0"/>
              <a:buChar char="•"/>
            </a:pPr>
            <a:r>
              <a:rPr lang="en-US" b="1" dirty="0" smtClean="0"/>
              <a:t>Facilitating and standardizing regional process for assessment prioritization</a:t>
            </a:r>
          </a:p>
          <a:p>
            <a:pPr eaLnBrk="1" hangingPunct="1">
              <a:buFont typeface="Arial" pitchFamily="34" charset="0"/>
              <a:buChar char="•"/>
            </a:pPr>
            <a:r>
              <a:rPr lang="en-US" b="1" dirty="0" smtClean="0"/>
              <a:t>Candidate </a:t>
            </a:r>
            <a:r>
              <a:rPr lang="en-US" b="1" dirty="0" smtClean="0"/>
              <a:t>Prioritization </a:t>
            </a:r>
            <a:r>
              <a:rPr lang="en-US" b="1" dirty="0" smtClean="0"/>
              <a:t>Factors</a:t>
            </a:r>
          </a:p>
          <a:p>
            <a:pPr lvl="1" eaLnBrk="1" hangingPunct="1">
              <a:buFont typeface="Arial" pitchFamily="34" charset="0"/>
              <a:buChar char="•"/>
            </a:pPr>
            <a:r>
              <a:rPr lang="en-US" b="1" dirty="0" smtClean="0"/>
              <a:t>Fishery importance as blend of commercial and recreational, national and regional</a:t>
            </a:r>
            <a:endParaRPr lang="en-US" b="1" dirty="0" smtClean="0"/>
          </a:p>
          <a:p>
            <a:pPr lvl="1" eaLnBrk="1" hangingPunct="1">
              <a:buFontTx/>
              <a:buChar char="•"/>
            </a:pPr>
            <a:r>
              <a:rPr lang="en-US" b="1" dirty="0" smtClean="0"/>
              <a:t>Current stock status regarding overfishing/overfished</a:t>
            </a:r>
            <a:endParaRPr lang="en-US" b="1" dirty="0" smtClean="0"/>
          </a:p>
          <a:p>
            <a:pPr lvl="1" eaLnBrk="1" hangingPunct="1">
              <a:buFontTx/>
              <a:buChar char="•"/>
            </a:pPr>
            <a:r>
              <a:rPr lang="en-US" b="1" dirty="0" smtClean="0"/>
              <a:t>Stock importance in ecosystem</a:t>
            </a:r>
          </a:p>
          <a:p>
            <a:pPr lvl="1" eaLnBrk="1" hangingPunct="1">
              <a:buFontTx/>
              <a:buChar char="•"/>
            </a:pPr>
            <a:r>
              <a:rPr lang="en-US" b="1" dirty="0" smtClean="0"/>
              <a:t>Assessment </a:t>
            </a:r>
            <a:r>
              <a:rPr lang="en-US" b="1" dirty="0" smtClean="0"/>
              <a:t>frequency – out of date</a:t>
            </a:r>
            <a:r>
              <a:rPr lang="en-US" b="1" dirty="0" smtClean="0"/>
              <a:t>?</a:t>
            </a:r>
            <a:endParaRPr lang="en-US" b="1"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b="1" dirty="0" smtClean="0"/>
              <a:t>Catch/ACL Tracking</a:t>
            </a:r>
            <a:endParaRPr lang="en-US" sz="2800" b="1" dirty="0"/>
          </a:p>
        </p:txBody>
      </p:sp>
      <p:sp>
        <p:nvSpPr>
          <p:cNvPr id="3" name="Content Placeholder 2"/>
          <p:cNvSpPr>
            <a:spLocks noGrp="1"/>
          </p:cNvSpPr>
          <p:nvPr>
            <p:ph idx="1"/>
          </p:nvPr>
        </p:nvSpPr>
        <p:spPr>
          <a:xfrm>
            <a:off x="457200" y="2362200"/>
            <a:ext cx="8001000" cy="4114800"/>
          </a:xfrm>
        </p:spPr>
        <p:txBody>
          <a:bodyPr>
            <a:normAutofit fontScale="70000" lnSpcReduction="20000"/>
          </a:bodyPr>
          <a:lstStyle/>
          <a:p>
            <a:pPr marL="0" indent="0">
              <a:lnSpc>
                <a:spcPct val="120000"/>
              </a:lnSpc>
            </a:pPr>
            <a:r>
              <a:rPr lang="en-US" b="1" dirty="0" smtClean="0"/>
              <a:t>Team Lead:  Karen E. Greene</a:t>
            </a:r>
          </a:p>
          <a:p>
            <a:pPr>
              <a:lnSpc>
                <a:spcPct val="120000"/>
              </a:lnSpc>
              <a:buFont typeface="Arial" pitchFamily="34" charset="0"/>
              <a:buChar char="•"/>
            </a:pPr>
            <a:r>
              <a:rPr lang="en-US" b="1" dirty="0" smtClean="0"/>
              <a:t>Catch/ACL </a:t>
            </a:r>
            <a:r>
              <a:rPr lang="en-US" b="1" dirty="0"/>
              <a:t>data for all stocks for which there are ACLs will be reported by NMFS HQ beginning in </a:t>
            </a:r>
            <a:r>
              <a:rPr lang="en-US" b="1" dirty="0" smtClean="0"/>
              <a:t>2012.</a:t>
            </a:r>
          </a:p>
          <a:p>
            <a:pPr>
              <a:lnSpc>
                <a:spcPct val="120000"/>
              </a:lnSpc>
              <a:buFont typeface="Arial" pitchFamily="34" charset="0"/>
              <a:buChar char="•"/>
            </a:pPr>
            <a:r>
              <a:rPr lang="en-US" b="1" dirty="0" smtClean="0"/>
              <a:t>Data </a:t>
            </a:r>
            <a:r>
              <a:rPr lang="en-US" b="1" dirty="0"/>
              <a:t>will be entered in the Species Information System (SIS) database by regional representatives responsible for submitting catch data as soon as they are finalized for a given fishing </a:t>
            </a:r>
            <a:r>
              <a:rPr lang="en-US" b="1" dirty="0" smtClean="0"/>
              <a:t>year.</a:t>
            </a:r>
          </a:p>
          <a:p>
            <a:pPr>
              <a:lnSpc>
                <a:spcPct val="120000"/>
              </a:lnSpc>
              <a:buFont typeface="Arial" pitchFamily="34" charset="0"/>
              <a:buChar char="•"/>
            </a:pPr>
            <a:r>
              <a:rPr lang="en-US" b="1" dirty="0" smtClean="0"/>
              <a:t>Reporting </a:t>
            </a:r>
            <a:r>
              <a:rPr lang="en-US" b="1" dirty="0"/>
              <a:t>on the number of stocks that did and did not exceed their ACLs will be reported to the public on a quarterly basis. It is anticipated that this will be a high profile performance measure since the public is looking for evidence that overfishing has ended on all </a:t>
            </a:r>
            <a:r>
              <a:rPr lang="en-US" b="1" dirty="0" smtClean="0"/>
              <a:t>stocks.</a:t>
            </a:r>
          </a:p>
          <a:p>
            <a:pPr>
              <a:lnSpc>
                <a:spcPct val="120000"/>
              </a:lnSpc>
              <a:buFont typeface="Arial" pitchFamily="34" charset="0"/>
              <a:buChar char="•"/>
            </a:pPr>
            <a:r>
              <a:rPr lang="en-US" b="1" dirty="0" smtClean="0"/>
              <a:t>Business </a:t>
            </a:r>
            <a:r>
              <a:rPr lang="en-US" b="1" dirty="0"/>
              <a:t>rules for developing targets are currently being discussed, as well as ways to communicate to the public the difference between catch relative to the ACL and a determination that overfishing has ended</a:t>
            </a:r>
            <a:r>
              <a:rPr lang="en-US" b="1" dirty="0" smtClean="0"/>
              <a:t>.</a:t>
            </a:r>
            <a:endParaRPr lang="en-US" b="1" dirty="0"/>
          </a:p>
        </p:txBody>
      </p:sp>
    </p:spTree>
    <p:extLst>
      <p:ext uri="{BB962C8B-B14F-4D97-AF65-F5344CB8AC3E}">
        <p14:creationId xmlns:p14="http://schemas.microsoft.com/office/powerpoint/2010/main" val="3311136828"/>
      </p:ext>
    </p:extLst>
  </p:cSld>
  <p:clrMapOvr>
    <a:masterClrMapping/>
  </p:clrMapOvr>
</p:sld>
</file>

<file path=ppt/theme/theme1.xml><?xml version="1.0" encoding="utf-8"?>
<a:theme xmlns:a="http://schemas.openxmlformats.org/drawingml/2006/main" name="NOAATheme">
  <a:themeElements>
    <a:clrScheme name="">
      <a:dk1>
        <a:srgbClr val="002950"/>
      </a:dk1>
      <a:lt1>
        <a:srgbClr val="FFFFFF"/>
      </a:lt1>
      <a:dk2>
        <a:srgbClr val="007262"/>
      </a:dk2>
      <a:lt2>
        <a:srgbClr val="808080"/>
      </a:lt2>
      <a:accent1>
        <a:srgbClr val="BBE0E3"/>
      </a:accent1>
      <a:accent2>
        <a:srgbClr val="FCDA7F"/>
      </a:accent2>
      <a:accent3>
        <a:srgbClr val="FFFFFF"/>
      </a:accent3>
      <a:accent4>
        <a:srgbClr val="002143"/>
      </a:accent4>
      <a:accent5>
        <a:srgbClr val="DAEDEF"/>
      </a:accent5>
      <a:accent6>
        <a:srgbClr val="E4C572"/>
      </a:accent6>
      <a:hlink>
        <a:srgbClr val="955F22"/>
      </a:hlink>
      <a:folHlink>
        <a:srgbClr val="99CC00"/>
      </a:folHlink>
    </a:clrScheme>
    <a:fontScheme name="Blank Presentation">
      <a:majorFont>
        <a:latin typeface="Arial Black"/>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NOAATheme</Template>
  <TotalTime>3700</TotalTime>
  <Words>860</Words>
  <Application>Microsoft Office PowerPoint</Application>
  <PresentationFormat>On-screen Show (4:3)</PresentationFormat>
  <Paragraphs>73</Paragraphs>
  <Slides>14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Comic Sans MS</vt:lpstr>
      <vt:lpstr>ヒラギノ角ゴ Pro W3</vt:lpstr>
      <vt:lpstr>Arial</vt:lpstr>
      <vt:lpstr>Arial Black</vt:lpstr>
      <vt:lpstr>Times New Roman</vt:lpstr>
      <vt:lpstr>NOAATheme</vt:lpstr>
      <vt:lpstr>NMFS Overview National SSC Workshop - IV</vt:lpstr>
      <vt:lpstr>Assessments Completed: Jan 2010 – early Sept 2011</vt:lpstr>
      <vt:lpstr>Assessment Model Level</vt:lpstr>
      <vt:lpstr>Assessment Review Results</vt:lpstr>
      <vt:lpstr>Stock Assessments</vt:lpstr>
      <vt:lpstr>%Adequate Accomplishment - 2011</vt:lpstr>
      <vt:lpstr>Process Improvements</vt:lpstr>
      <vt:lpstr>Prioritization of Assessments</vt:lpstr>
      <vt:lpstr>Catch/ACL Tracking</vt:lpstr>
      <vt:lpstr>Catch Shares</vt:lpstr>
      <vt:lpstr>Optimum Yield</vt:lpstr>
      <vt:lpstr>Management Uncertainty</vt:lpstr>
      <vt:lpstr>Other Ongoing Efforts</vt:lpstr>
      <vt:lpstr>FY12 Budget Priorities</vt:lpstr>
    </vt:vector>
  </TitlesOfParts>
  <Company>NOAA Fisheries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Stock Assessments: The Science of Fisheries</dc:title>
  <dc:creator>Richard Methot</dc:creator>
  <cp:lastModifiedBy>Methot, Richard</cp:lastModifiedBy>
  <cp:revision>40</cp:revision>
  <dcterms:created xsi:type="dcterms:W3CDTF">2008-02-20T18:46:37Z</dcterms:created>
  <dcterms:modified xsi:type="dcterms:W3CDTF">2011-10-03T01:17:17Z</dcterms:modified>
</cp:coreProperties>
</file>