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7" r:id="rId20"/>
    <p:sldId id="494" r:id="rId21"/>
    <p:sldId id="278" r:id="rId22"/>
    <p:sldId id="279" r:id="rId23"/>
    <p:sldId id="495" r:id="rId24"/>
    <p:sldId id="280" r:id="rId25"/>
    <p:sldId id="281" r:id="rId26"/>
    <p:sldId id="282" r:id="rId27"/>
    <p:sldId id="273" r:id="rId28"/>
    <p:sldId id="274" r:id="rId29"/>
    <p:sldId id="275" r:id="rId30"/>
    <p:sldId id="276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Gill Sans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SEDYAXmy1aDeJPnUEdWiFwtfU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4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7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62" name="Google Shape;26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Figure out what’s available, and then make some choices about data quality and what will be used. </a:t>
            </a:r>
            <a:endParaRPr/>
          </a:p>
        </p:txBody>
      </p:sp>
      <p:sp>
        <p:nvSpPr>
          <p:cNvPr id="269" name="Google Shape;26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7" name="Google Shape;27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5" name="Google Shape;28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3" name="Google Shape;29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Figure out what’s available, and then make some choices about data quality and what will be used. </a:t>
            </a:r>
            <a:endParaRPr/>
          </a:p>
        </p:txBody>
      </p:sp>
      <p:sp>
        <p:nvSpPr>
          <p:cNvPr id="303" name="Google Shape;30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 ranges from Greenland to Cape Hatteras, NC, most common on Georges Bank and in the Western Gulf of Maine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Benthospelagic</a:t>
            </a:r>
            <a:r>
              <a:rPr lang="en-US" baseline="0" dirty="0"/>
              <a:t> fish living near the bottom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Cod spawn on the ocean floor from winter</a:t>
            </a:r>
            <a:r>
              <a:rPr lang="en-US" baseline="0" dirty="0"/>
              <a:t> to early spring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As adults Apex predator in bottom ocean communities feeding on a variety of invertebrates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 heavy bodied ground fish species.  It depth ranges is from surface to &gt;450m.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they are found within temperatures ranging from 0-13° C.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the Gulf of Maine stock and the Georges Bank stock have been determined as overfished, fishing is allowed at reduced levels.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A9091-3EFE-4759-B052-5F6D90920B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7" name="Google Shape;3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8f2b7b3b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88f2b7b3b7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5" name="Google Shape;325;g88f2b7b3b7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88ff3500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88ff3500c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3" name="Google Shape;333;g88ff3500c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8ff3500c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88ff3500c1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1" name="Google Shape;341;g88ff3500c1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8f2b7b3b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88f2b7b3b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1" name="Google Shape;201;g88f2b7b3b7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8f2b7b3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88f2b7b3b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9" name="Google Shape;209;g88f2b7b3b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6" name="Google Shape;21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Improving habitat science through a partnership and steering committee comprised of 2 Councils , Commission (States), Fish Habitat Partnerships, NOAA NMFS and NOS, Universities and an ENGO. </a:t>
            </a:r>
            <a:endParaRPr/>
          </a:p>
        </p:txBody>
      </p:sp>
      <p:sp>
        <p:nvSpPr>
          <p:cNvPr id="224" name="Google Shape;22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32" name="Google Shape;23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39" name="Google Shape;2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519651" y="271297"/>
            <a:ext cx="11152700" cy="110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519651" y="1474839"/>
            <a:ext cx="11152700" cy="4859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0861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/>
          <p:nvPr/>
        </p:nvSpPr>
        <p:spPr>
          <a:xfrm>
            <a:off x="0" y="6466938"/>
            <a:ext cx="12192000" cy="391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3" name="Google Shape;9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33951" y="6521900"/>
            <a:ext cx="24384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3"/>
          <p:cNvSpPr txBox="1">
            <a:spLocks noGrp="1"/>
          </p:cNvSpPr>
          <p:nvPr>
            <p:ph type="ctrTitle"/>
          </p:nvPr>
        </p:nvSpPr>
        <p:spPr>
          <a:xfrm>
            <a:off x="3401960" y="1667234"/>
            <a:ext cx="8414445" cy="367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DA2"/>
              </a:buClr>
              <a:buSzPts val="5400"/>
              <a:buFont typeface="Gill Sans"/>
              <a:buNone/>
              <a:defRPr sz="5400" b="0">
                <a:solidFill>
                  <a:srgbClr val="005DA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subTitle" idx="1"/>
          </p:nvPr>
        </p:nvSpPr>
        <p:spPr>
          <a:xfrm>
            <a:off x="4113815" y="5796116"/>
            <a:ext cx="6990736" cy="81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i="1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9" name="Google Shape;109;p33"/>
          <p:cNvPicPr preferRelativeResize="0"/>
          <p:nvPr/>
        </p:nvPicPr>
        <p:blipFill rotWithShape="1">
          <a:blip r:embed="rId2">
            <a:alphaModFix/>
          </a:blip>
          <a:srcRect l="25292"/>
          <a:stretch/>
        </p:blipFill>
        <p:spPr>
          <a:xfrm>
            <a:off x="0" y="589449"/>
            <a:ext cx="3048000" cy="567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1343" y="744308"/>
            <a:ext cx="5910180" cy="73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3"/>
          <p:cNvSpPr/>
          <p:nvPr/>
        </p:nvSpPr>
        <p:spPr>
          <a:xfrm>
            <a:off x="0" y="1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33"/>
          <p:cNvSpPr/>
          <p:nvPr/>
        </p:nvSpPr>
        <p:spPr>
          <a:xfrm>
            <a:off x="0" y="6787126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ctrTitle"/>
          </p:nvPr>
        </p:nvSpPr>
        <p:spPr>
          <a:xfrm>
            <a:off x="3401960" y="1667235"/>
            <a:ext cx="8414445" cy="362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DA2"/>
              </a:buClr>
              <a:buSzPts val="5400"/>
              <a:buFont typeface="Gill Sans"/>
              <a:buNone/>
              <a:defRPr sz="5400" b="0">
                <a:solidFill>
                  <a:srgbClr val="005DA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subTitle" idx="1"/>
          </p:nvPr>
        </p:nvSpPr>
        <p:spPr>
          <a:xfrm>
            <a:off x="4113815" y="5796116"/>
            <a:ext cx="6990736" cy="81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i="1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6" name="Google Shape;116;p34"/>
          <p:cNvPicPr preferRelativeResize="0"/>
          <p:nvPr/>
        </p:nvPicPr>
        <p:blipFill rotWithShape="1">
          <a:blip r:embed="rId2">
            <a:alphaModFix/>
          </a:blip>
          <a:srcRect l="45675" r="10694"/>
          <a:stretch/>
        </p:blipFill>
        <p:spPr>
          <a:xfrm>
            <a:off x="379896" y="0"/>
            <a:ext cx="2659707" cy="6858000"/>
          </a:xfrm>
          <a:prstGeom prst="rect">
            <a:avLst/>
          </a:prstGeom>
          <a:solidFill>
            <a:srgbClr val="222A35"/>
          </a:solidFill>
          <a:ln>
            <a:noFill/>
          </a:ln>
          <a:effectLst>
            <a:outerShdw blurRad="25400" dist="12700" algn="l" rotWithShape="0">
              <a:srgbClr val="000000">
                <a:alpha val="40000"/>
              </a:srgbClr>
            </a:outerShdw>
          </a:effectLst>
        </p:spPr>
      </p:pic>
      <p:pic>
        <p:nvPicPr>
          <p:cNvPr id="117" name="Google Shape;11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3816" y="486698"/>
            <a:ext cx="6725273" cy="84065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4"/>
          <p:cNvSpPr/>
          <p:nvPr/>
        </p:nvSpPr>
        <p:spPr>
          <a:xfrm>
            <a:off x="0" y="1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0" y="6801874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"/>
          <p:cNvSpPr txBox="1">
            <a:spLocks noGrp="1"/>
          </p:cNvSpPr>
          <p:nvPr>
            <p:ph type="title"/>
          </p:nvPr>
        </p:nvSpPr>
        <p:spPr>
          <a:xfrm>
            <a:off x="519651" y="271297"/>
            <a:ext cx="11152700" cy="110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6"/>
          <p:cNvSpPr/>
          <p:nvPr/>
        </p:nvSpPr>
        <p:spPr>
          <a:xfrm>
            <a:off x="0" y="1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4" name="Google Shape;124;p36"/>
          <p:cNvSpPr/>
          <p:nvPr/>
        </p:nvSpPr>
        <p:spPr>
          <a:xfrm>
            <a:off x="0" y="6787126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7"/>
          <p:cNvSpPr txBox="1">
            <a:spLocks noGrp="1"/>
          </p:cNvSpPr>
          <p:nvPr>
            <p:ph type="title"/>
          </p:nvPr>
        </p:nvSpPr>
        <p:spPr>
          <a:xfrm>
            <a:off x="633675" y="1709740"/>
            <a:ext cx="1092465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000"/>
              <a:buFont typeface="Gill Sans"/>
              <a:buNone/>
              <a:defRPr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1"/>
          </p:nvPr>
        </p:nvSpPr>
        <p:spPr>
          <a:xfrm>
            <a:off x="633675" y="4903839"/>
            <a:ext cx="10924651" cy="118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2000"/>
              <a:buNone/>
              <a:defRPr sz="2000">
                <a:solidFill>
                  <a:srgbClr val="8889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1800"/>
              <a:buNone/>
              <a:defRPr sz="1800">
                <a:solidFill>
                  <a:srgbClr val="8889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1600"/>
              <a:buNone/>
              <a:defRPr sz="1600">
                <a:solidFill>
                  <a:srgbClr val="8889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1120"/>
              <a:buNone/>
              <a:defRPr sz="1600">
                <a:solidFill>
                  <a:srgbClr val="8889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1600"/>
              <a:buNone/>
              <a:defRPr sz="1600">
                <a:solidFill>
                  <a:srgbClr val="8889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1600"/>
              <a:buNone/>
              <a:defRPr sz="1600">
                <a:solidFill>
                  <a:srgbClr val="8889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1600"/>
              <a:buNone/>
              <a:defRPr sz="1600">
                <a:solidFill>
                  <a:srgbClr val="8889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C"/>
              </a:buClr>
              <a:buSzPts val="1600"/>
              <a:buNone/>
              <a:defRPr sz="1600">
                <a:solidFill>
                  <a:srgbClr val="88898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38"/>
          <p:cNvGrpSpPr/>
          <p:nvPr/>
        </p:nvGrpSpPr>
        <p:grpSpPr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30" name="Google Shape;130;p38"/>
            <p:cNvSpPr/>
            <p:nvPr/>
          </p:nvSpPr>
          <p:spPr>
            <a:xfrm>
              <a:off x="558" y="1161"/>
              <a:ext cx="5200" cy="3159"/>
            </a:xfrm>
            <a:custGeom>
              <a:avLst/>
              <a:gdLst/>
              <a:ahLst/>
              <a:cxnLst/>
              <a:rect l="l" t="t" r="r" b="b"/>
              <a:pathLst>
                <a:path w="5184" h="3159" extrusionOk="0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1" name="Google Shape;131;p38"/>
            <p:cNvSpPr/>
            <p:nvPr/>
          </p:nvSpPr>
          <p:spPr>
            <a:xfrm>
              <a:off x="0" y="1161"/>
              <a:ext cx="558" cy="3159"/>
            </a:xfrm>
            <a:custGeom>
              <a:avLst/>
              <a:gdLst/>
              <a:ahLst/>
              <a:cxnLst/>
              <a:rect l="l" t="t" r="r" b="b"/>
              <a:pathLst>
                <a:path w="556" h="3159" extrusionOk="0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132" name="Google Shape;132;p38"/>
            <p:cNvGrpSpPr/>
            <p:nvPr/>
          </p:nvGrpSpPr>
          <p:grpSpPr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33" name="Google Shape;133;p38"/>
              <p:cNvSpPr/>
              <p:nvPr/>
            </p:nvSpPr>
            <p:spPr>
              <a:xfrm>
                <a:off x="552" y="4"/>
                <a:ext cx="12" cy="695"/>
              </a:xfrm>
              <a:custGeom>
                <a:avLst/>
                <a:gdLst/>
                <a:ahLst/>
                <a:cxnLst/>
                <a:rect l="l" t="t" r="r" b="b"/>
                <a:pathLst>
                  <a:path w="12" h="695" extrusionOk="0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l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4" name="Google Shape;134;p38"/>
              <p:cNvSpPr/>
              <p:nvPr/>
            </p:nvSpPr>
            <p:spPr>
              <a:xfrm>
                <a:off x="552" y="1623"/>
                <a:ext cx="12" cy="2697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97" extrusionOk="0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lt1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5" name="Google Shape;135;p38"/>
              <p:cNvSpPr/>
              <p:nvPr/>
            </p:nvSpPr>
            <p:spPr>
              <a:xfrm>
                <a:off x="1019" y="1155"/>
                <a:ext cx="4739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724" h="12" extrusionOk="0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6" name="Google Shape;136;p38"/>
              <p:cNvSpPr/>
              <p:nvPr/>
            </p:nvSpPr>
            <p:spPr>
              <a:xfrm>
                <a:off x="552" y="1371"/>
                <a:ext cx="12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2" h="252" extrusionOk="0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7" name="Google Shape;137;p38"/>
              <p:cNvSpPr/>
              <p:nvPr/>
            </p:nvSpPr>
            <p:spPr>
              <a:xfrm>
                <a:off x="552" y="699"/>
                <a:ext cx="12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2" h="252" extrusionOk="0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8" name="Google Shape;138;p38"/>
              <p:cNvSpPr/>
              <p:nvPr/>
            </p:nvSpPr>
            <p:spPr>
              <a:xfrm>
                <a:off x="552" y="951"/>
                <a:ext cx="12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12" h="420" extrusionOk="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9" name="Google Shape;139;p38"/>
              <p:cNvSpPr/>
              <p:nvPr/>
            </p:nvSpPr>
            <p:spPr>
              <a:xfrm>
                <a:off x="0" y="1155"/>
                <a:ext cx="351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0" name="Google Shape;140;p38"/>
              <p:cNvSpPr/>
              <p:nvPr/>
            </p:nvSpPr>
            <p:spPr>
              <a:xfrm>
                <a:off x="767" y="1155"/>
                <a:ext cx="25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" extrusionOk="0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1" name="Google Shape;141;p38"/>
              <p:cNvSpPr/>
              <p:nvPr/>
            </p:nvSpPr>
            <p:spPr>
              <a:xfrm>
                <a:off x="348" y="1155"/>
                <a:ext cx="419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2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pic>
        <p:nvPicPr>
          <p:cNvPr id="142" name="Google Shape;142;p38" descr="C:\Users\Mary\AppData\Local\Microsoft\Windows\Temporary Internet Files\Content.Outlook\S4CS8YNM\MAFMC_logo_horiz_rever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2667" y="76201"/>
            <a:ext cx="3854451" cy="48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2000"/>
              <a:buFont typeface="Gill Sans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5" name="Google Shape;145;p38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3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 Logo">
  <p:cSld name="No Logo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/>
          <p:nvPr/>
        </p:nvSpPr>
        <p:spPr>
          <a:xfrm>
            <a:off x="1" y="1293501"/>
            <a:ext cx="12187767" cy="5593080"/>
          </a:xfrm>
          <a:custGeom>
            <a:avLst/>
            <a:gdLst/>
            <a:ahLst/>
            <a:cxnLst/>
            <a:rect l="l" t="t" r="r" b="b"/>
            <a:pathLst>
              <a:path w="5184" h="3159" extrusionOk="0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323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Google Shape;151;p39"/>
          <p:cNvSpPr txBox="1">
            <a:spLocks noGrp="1"/>
          </p:cNvSpPr>
          <p:nvPr>
            <p:ph type="title"/>
          </p:nvPr>
        </p:nvSpPr>
        <p:spPr>
          <a:xfrm>
            <a:off x="519651" y="271297"/>
            <a:ext cx="11152700" cy="110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body" idx="1"/>
          </p:nvPr>
        </p:nvSpPr>
        <p:spPr>
          <a:xfrm>
            <a:off x="304800" y="1382487"/>
            <a:ext cx="11582400" cy="529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53" name="Google Shape;153;p39"/>
          <p:cNvGrpSpPr/>
          <p:nvPr/>
        </p:nvGrpSpPr>
        <p:grpSpPr>
          <a:xfrm>
            <a:off x="0" y="1274451"/>
            <a:ext cx="12187768" cy="19050"/>
            <a:chOff x="0" y="1833564"/>
            <a:chExt cx="9140826" cy="19050"/>
          </a:xfrm>
        </p:grpSpPr>
        <p:sp>
          <p:nvSpPr>
            <p:cNvPr id="154" name="Google Shape;154;p39"/>
            <p:cNvSpPr/>
            <p:nvPr/>
          </p:nvSpPr>
          <p:spPr>
            <a:xfrm>
              <a:off x="1617663" y="1833564"/>
              <a:ext cx="7523163" cy="19050"/>
            </a:xfrm>
            <a:custGeom>
              <a:avLst/>
              <a:gdLst/>
              <a:ahLst/>
              <a:cxnLst/>
              <a:rect l="l" t="t" r="r" b="b"/>
              <a:pathLst>
                <a:path w="4724" h="12" extrusionOk="0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5" name="Google Shape;155;p39"/>
            <p:cNvSpPr/>
            <p:nvPr/>
          </p:nvSpPr>
          <p:spPr>
            <a:xfrm>
              <a:off x="0" y="1833564"/>
              <a:ext cx="557213" cy="19050"/>
            </a:xfrm>
            <a:custGeom>
              <a:avLst/>
              <a:gdLst/>
              <a:ahLst/>
              <a:cxnLst/>
              <a:rect l="l" t="t" r="r" b="b"/>
              <a:pathLst>
                <a:path w="251" h="12" extrusionOk="0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6" name="Google Shape;156;p39"/>
            <p:cNvSpPr/>
            <p:nvPr/>
          </p:nvSpPr>
          <p:spPr>
            <a:xfrm>
              <a:off x="1217613" y="1833564"/>
              <a:ext cx="400050" cy="19050"/>
            </a:xfrm>
            <a:custGeom>
              <a:avLst/>
              <a:gdLst/>
              <a:ahLst/>
              <a:cxnLst/>
              <a:rect l="l" t="t" r="r" b="b"/>
              <a:pathLst>
                <a:path w="251" h="12" extrusionOk="0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7" name="Google Shape;157;p39"/>
            <p:cNvSpPr/>
            <p:nvPr/>
          </p:nvSpPr>
          <p:spPr>
            <a:xfrm>
              <a:off x="552450" y="1833564"/>
              <a:ext cx="665163" cy="19050"/>
            </a:xfrm>
            <a:custGeom>
              <a:avLst/>
              <a:gdLst/>
              <a:ahLst/>
              <a:cxnLst/>
              <a:rect l="l" t="t" r="r" b="b"/>
              <a:pathLst>
                <a:path w="418" h="12" extrusionOk="0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40"/>
          <p:cNvGrpSpPr/>
          <p:nvPr/>
        </p:nvGrpSpPr>
        <p:grpSpPr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60" name="Google Shape;160;p40"/>
            <p:cNvSpPr/>
            <p:nvPr/>
          </p:nvSpPr>
          <p:spPr>
            <a:xfrm>
              <a:off x="558" y="1161"/>
              <a:ext cx="5200" cy="3159"/>
            </a:xfrm>
            <a:custGeom>
              <a:avLst/>
              <a:gdLst/>
              <a:ahLst/>
              <a:cxnLst/>
              <a:rect l="l" t="t" r="r" b="b"/>
              <a:pathLst>
                <a:path w="5184" h="3159" extrusionOk="0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1" name="Google Shape;161;p40"/>
            <p:cNvSpPr/>
            <p:nvPr/>
          </p:nvSpPr>
          <p:spPr>
            <a:xfrm>
              <a:off x="0" y="1161"/>
              <a:ext cx="558" cy="3159"/>
            </a:xfrm>
            <a:custGeom>
              <a:avLst/>
              <a:gdLst/>
              <a:ahLst/>
              <a:cxnLst/>
              <a:rect l="l" t="t" r="r" b="b"/>
              <a:pathLst>
                <a:path w="556" h="3159" extrusionOk="0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162" name="Google Shape;162;p40"/>
            <p:cNvGrpSpPr/>
            <p:nvPr/>
          </p:nvGrpSpPr>
          <p:grpSpPr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63" name="Google Shape;163;p40"/>
              <p:cNvSpPr/>
              <p:nvPr/>
            </p:nvSpPr>
            <p:spPr>
              <a:xfrm>
                <a:off x="552" y="4"/>
                <a:ext cx="12" cy="695"/>
              </a:xfrm>
              <a:custGeom>
                <a:avLst/>
                <a:gdLst/>
                <a:ahLst/>
                <a:cxnLst/>
                <a:rect l="l" t="t" r="r" b="b"/>
                <a:pathLst>
                  <a:path w="12" h="695" extrusionOk="0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l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4" name="Google Shape;164;p40"/>
              <p:cNvSpPr/>
              <p:nvPr/>
            </p:nvSpPr>
            <p:spPr>
              <a:xfrm>
                <a:off x="552" y="1623"/>
                <a:ext cx="12" cy="2697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97" extrusionOk="0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lt1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5" name="Google Shape;165;p40"/>
              <p:cNvSpPr/>
              <p:nvPr/>
            </p:nvSpPr>
            <p:spPr>
              <a:xfrm>
                <a:off x="1019" y="1155"/>
                <a:ext cx="4739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724" h="12" extrusionOk="0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Google Shape;166;p40"/>
              <p:cNvSpPr/>
              <p:nvPr/>
            </p:nvSpPr>
            <p:spPr>
              <a:xfrm>
                <a:off x="552" y="1371"/>
                <a:ext cx="12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2" h="252" extrusionOk="0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Google Shape;167;p40"/>
              <p:cNvSpPr/>
              <p:nvPr/>
            </p:nvSpPr>
            <p:spPr>
              <a:xfrm>
                <a:off x="552" y="699"/>
                <a:ext cx="12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2" h="252" extrusionOk="0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8" name="Google Shape;168;p40"/>
              <p:cNvSpPr/>
              <p:nvPr/>
            </p:nvSpPr>
            <p:spPr>
              <a:xfrm>
                <a:off x="552" y="951"/>
                <a:ext cx="12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12" h="420" extrusionOk="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9" name="Google Shape;169;p40"/>
              <p:cNvSpPr/>
              <p:nvPr/>
            </p:nvSpPr>
            <p:spPr>
              <a:xfrm>
                <a:off x="0" y="1155"/>
                <a:ext cx="351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70" name="Google Shape;170;p40"/>
              <p:cNvSpPr/>
              <p:nvPr/>
            </p:nvSpPr>
            <p:spPr>
              <a:xfrm>
                <a:off x="767" y="1155"/>
                <a:ext cx="25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" extrusionOk="0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l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71" name="Google Shape;171;p40"/>
              <p:cNvSpPr/>
              <p:nvPr/>
            </p:nvSpPr>
            <p:spPr>
              <a:xfrm>
                <a:off x="348" y="1155"/>
                <a:ext cx="419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2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pic>
        <p:nvPicPr>
          <p:cNvPr id="172" name="Google Shape;172;p40" descr="C:\Users\Mary\AppData\Local\Microsoft\Windows\Temporary Internet Files\Content.Outlook\S4CS8YNM\MAFMC_logo_horiz_rever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98334" y="6067426"/>
            <a:ext cx="4967817" cy="62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0" descr="C:\Users\Mary\AppData\Local\Microsoft\Windows\Temporary Internet Files\Content.Outlook\S4CS8YNM\MAFMC_logo_horiz_rever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2667" y="76201"/>
            <a:ext cx="3854451" cy="48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2000"/>
              <a:buFont typeface="Gill Sans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3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37CF-9118-498A-A485-8749A83E0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8AAA3-5217-46E6-A530-A80463744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839E2-15A5-46BB-A152-F9A461546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1891F-0DAE-4BE1-B0F1-8742A62F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016AC-6B19-4B41-8CDF-EE3AA645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01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A76F-A0AC-454F-84CD-2FFC51D4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80910-6914-45D6-83E4-9E6D7B050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E5114-7AE2-4EE1-8368-3BD124308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CC454-7A31-4C4D-886D-7FFC98D7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AD4BF-9433-4D9B-A3E1-94AB9AF3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45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9B6B-0ED4-4F88-9680-271345CF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A6456-BBC7-4E7C-A2FA-B17A7E9F7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4AE26-0D89-4BE4-9002-AD76828B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F7DAF-6A11-4CA9-A5CB-530D9132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A11B9-827B-476F-8508-AC17FFDF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7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65E4-624C-458D-936F-F6D2D1D8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21CBF-FB13-4B20-BC60-A464282B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23C62-C13E-4473-819B-532CC89E9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86A52-8BEE-4F73-AFAD-9A90CE6F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9DDD4-377B-4666-B4BC-9F687C28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6C5D1-FAF1-48BE-AFAA-37284929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9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7A443-9994-4ACD-AA7C-13970905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99F75-668F-4AEB-9B9B-FB6DA9816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45E11-C9AC-42FD-AD90-B89F6D77B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14CF3-9088-4D31-9FA8-1D1B4C693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0FA843-4A15-4207-B7EC-87A1FCE18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326EE-076E-4145-A75D-8DC40777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551749-CA01-44A8-96EF-6A32D71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AEE20B-25CC-4C94-8812-980B52F1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3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5CA3-815F-44FF-81AC-420BE4D3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536AB-AD0C-4744-BE74-7BF2F672A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934CC-1B9C-4422-AE00-3A563AB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AEA44-5DD2-498A-9A89-D7E0E0C7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5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16E6C6-5D62-4F1F-9980-D361A5DA7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10F50-878F-42AA-8F87-AD2B323A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84C93-B845-4266-B0E8-13E29BD7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60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8428-24A7-45B7-846A-DA107533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2D3AE-54E9-46E1-8FCA-01E486609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4D756-30AD-4F25-87BB-E51CB5A6C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49F76-4BCF-4BCD-9FA5-AC742879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22497-51BA-4493-8A6A-5252C165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BFAFB-4ED3-4AD5-8036-61F098A7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68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DFAC-C7DE-41D5-9AAA-464AEA4B3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93CF7-8425-4D46-849E-C6CA1BF13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D72D9-C321-4DAA-8A9F-7A4246073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05E94-23DE-4661-B99A-D32D1AE2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062A7-2FFF-4C3E-BC31-925F3198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5279B-802C-467E-A384-4164CC56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22C4-108C-4095-8307-682D4B99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193-3CD0-4E4E-8125-9D6079CB9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14830-4290-4551-8B49-76C1AF18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3E24-2C8D-4DD2-8F97-0E464BEE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731F7-ED3C-4F63-9EE1-B5FE638F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69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F32A3-04CB-496A-9DD2-E9E465E39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4E3307-47F0-43E5-BD33-2298A057A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66BBF-F1EF-4289-AE4E-86342151E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4D4A-3D69-469E-BBB1-90705BB5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AA00-21CF-4C16-9C43-8948C3E9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15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0561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F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Regional Unit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July 19, 2012</a:t>
            </a:r>
          </a:p>
        </p:txBody>
      </p:sp>
    </p:spTree>
    <p:extLst>
      <p:ext uri="{BB962C8B-B14F-4D97-AF65-F5344CB8AC3E}">
        <p14:creationId xmlns:p14="http://schemas.microsoft.com/office/powerpoint/2010/main" val="254837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519651" y="271297"/>
            <a:ext cx="11152700" cy="110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519651" y="1474839"/>
            <a:ext cx="11152700" cy="4859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−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/>
          <p:nvPr/>
        </p:nvSpPr>
        <p:spPr>
          <a:xfrm>
            <a:off x="0" y="1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0" y="6787126"/>
            <a:ext cx="12192000" cy="708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1427C-8345-436E-BED7-7C578FEC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4B968-DE35-4C7B-A1B3-C678038D1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2F08-E3BB-423C-A70E-4ED924858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575B-1268-4753-8065-247A4511F4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9D3FA-C932-4E30-8742-2B5AA28C6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649AD-DA11-4D67-A6B8-79597356E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2FC66-2A75-4036-82D8-0A2B201BA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nrha-data-viewer.shinyapps.io/data_inventory/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fmc.org/nrha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"/>
          <p:cNvSpPr/>
          <p:nvPr/>
        </p:nvSpPr>
        <p:spPr>
          <a:xfrm>
            <a:off x="0" y="1"/>
            <a:ext cx="12192000" cy="16825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"/>
          <p:cNvSpPr/>
          <p:nvPr/>
        </p:nvSpPr>
        <p:spPr>
          <a:xfrm>
            <a:off x="0" y="6689749"/>
            <a:ext cx="12192000" cy="16825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 txBox="1">
            <a:spLocks noGrp="1"/>
          </p:cNvSpPr>
          <p:nvPr>
            <p:ph type="ctrTitle"/>
          </p:nvPr>
        </p:nvSpPr>
        <p:spPr>
          <a:xfrm>
            <a:off x="4379304" y="2395489"/>
            <a:ext cx="7351775" cy="81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en-US" sz="4400" b="1">
                <a:solidFill>
                  <a:srgbClr val="2F5496"/>
                </a:solidFill>
              </a:rPr>
              <a:t>Council Habitat Update</a:t>
            </a:r>
            <a:endParaRPr/>
          </a:p>
        </p:txBody>
      </p:sp>
      <p:sp>
        <p:nvSpPr>
          <p:cNvPr id="188" name="Google Shape;188;p1"/>
          <p:cNvSpPr txBox="1">
            <a:spLocks noGrp="1"/>
          </p:cNvSpPr>
          <p:nvPr>
            <p:ph type="subTitle" idx="1"/>
          </p:nvPr>
        </p:nvSpPr>
        <p:spPr>
          <a:xfrm>
            <a:off x="5208703" y="4254183"/>
            <a:ext cx="5692976" cy="185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2"/>
              <a:buNone/>
            </a:pPr>
            <a:endParaRPr sz="892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30"/>
              <a:buNone/>
            </a:pPr>
            <a:r>
              <a:rPr lang="en-US" sz="3230" b="1"/>
              <a:t>June Council Meeting</a:t>
            </a:r>
            <a:br>
              <a:rPr lang="en-US" sz="2890" b="1"/>
            </a:br>
            <a:endParaRPr sz="2890" b="1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 b="1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en-US" sz="2720" b="1"/>
              <a:t>June 17, 2020</a:t>
            </a:r>
            <a:endParaRPr sz="2720" b="1" i="0"/>
          </a:p>
        </p:txBody>
      </p:sp>
      <p:pic>
        <p:nvPicPr>
          <p:cNvPr id="189" name="Google Shape;189;p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5381" y="391936"/>
            <a:ext cx="7549286" cy="110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" descr="A sunset over a body of wa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21" y="168251"/>
            <a:ext cx="2971191" cy="6521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/>
          <p:nvPr/>
        </p:nvSpPr>
        <p:spPr>
          <a:xfrm>
            <a:off x="120826" y="0"/>
            <a:ext cx="108711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374AD"/>
                </a:solidFill>
                <a:latin typeface="Calibri"/>
                <a:ea typeface="Calibri"/>
                <a:cs typeface="Calibri"/>
                <a:sym typeface="Calibri"/>
              </a:rPr>
              <a:t>Project teams</a:t>
            </a:r>
            <a:endParaRPr sz="4800" b="1" i="0" u="none" strike="noStrike" cap="none">
              <a:solidFill>
                <a:srgbClr val="0374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 txBox="1"/>
          <p:nvPr/>
        </p:nvSpPr>
        <p:spPr>
          <a:xfrm>
            <a:off x="285479" y="952278"/>
            <a:ext cx="11732349" cy="58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9152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Project Coordinator: </a:t>
            </a:r>
            <a:r>
              <a:rPr lang="en-US" sz="2800" b="0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Jessica Coakley</a:t>
            </a:r>
            <a:endParaRPr sz="2800" b="0" i="0" u="none" strike="noStrike" cap="none" dirty="0">
              <a:solidFill>
                <a:srgbClr val="09152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9152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Team leads: </a:t>
            </a:r>
            <a:r>
              <a:rPr lang="en-US" sz="2800" b="0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Jessica Coakley &amp; Michelle Bachman (inshore); Laurel Smith (offshore)</a:t>
            </a:r>
            <a:endParaRPr sz="2800" b="0" i="0" u="none" strike="noStrike" cap="none" dirty="0">
              <a:solidFill>
                <a:srgbClr val="09152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9152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Technical leads on GIS and modeling work: </a:t>
            </a:r>
            <a:r>
              <a:rPr lang="en-US" sz="2800" b="0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Chris Haak, Tori Kentner</a:t>
            </a:r>
            <a:endParaRPr sz="2800" b="0" i="0" u="none" strike="noStrike" cap="none" dirty="0">
              <a:solidFill>
                <a:srgbClr val="09152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9152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Inshore team members: </a:t>
            </a:r>
            <a:r>
              <a:rPr lang="en-US" sz="2800" b="0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Bryan DeAngelis, Julie Devers, Stephen Faulkner, Zack Greenberg, AK Leight, Dave Packer, Mark Rousseau, Eric Schneider, Alison Verkade, Zack Greenberg</a:t>
            </a:r>
            <a:endParaRPr sz="2800" b="0" i="0" u="none" strike="noStrike" cap="none" dirty="0">
              <a:solidFill>
                <a:srgbClr val="09152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9152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Offshore team members:</a:t>
            </a:r>
            <a:r>
              <a:rPr lang="en-US" sz="2800" b="0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 Rich Bell, Kevin Friedland, Vince Guida, Donna Johnson, Kathy Mills, Ryan Morse, Marta Ribera, Vince Saba, David Stevenson, Marek </a:t>
            </a:r>
            <a:r>
              <a:rPr lang="en-US" sz="2800" b="0" i="0" u="none" strike="noStrike" cap="none" dirty="0" err="1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Topolski</a:t>
            </a:r>
            <a:r>
              <a:rPr lang="en-US" sz="2800" b="0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, Harvey Walsh, Ryan Morse, Rob Latour</a:t>
            </a:r>
            <a:endParaRPr sz="2800" b="0" i="0" u="none" strike="noStrike" cap="none" dirty="0">
              <a:solidFill>
                <a:srgbClr val="09152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09152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b="1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Habitat Climate Vulnerability Assessment:</a:t>
            </a:r>
            <a:r>
              <a:rPr lang="en-US" sz="2800" b="0" i="0" u="none" strike="noStrike" cap="none" dirty="0">
                <a:solidFill>
                  <a:srgbClr val="09152C"/>
                </a:solidFill>
                <a:latin typeface="Calibri"/>
                <a:ea typeface="Calibri"/>
                <a:cs typeface="Calibri"/>
                <a:sym typeface="Calibri"/>
              </a:rPr>
              <a:t> Jon Hare, Mike Johnson, Mark Nelson, Emily Farr, others </a:t>
            </a:r>
            <a:endParaRPr sz="2800" b="0" i="0" u="none" strike="noStrike" cap="none" dirty="0">
              <a:solidFill>
                <a:srgbClr val="09152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"/>
          <p:cNvSpPr txBox="1">
            <a:spLocks noGrp="1"/>
          </p:cNvSpPr>
          <p:nvPr>
            <p:ph type="title"/>
          </p:nvPr>
        </p:nvSpPr>
        <p:spPr>
          <a:xfrm>
            <a:off x="328101" y="201880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Joint inshore/offshore products</a:t>
            </a:r>
            <a:endParaRPr sz="4000">
              <a:solidFill>
                <a:srgbClr val="8DA9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8"/>
          <p:cNvSpPr txBox="1">
            <a:spLocks noGrp="1"/>
          </p:cNvSpPr>
          <p:nvPr>
            <p:ph type="body" idx="1"/>
          </p:nvPr>
        </p:nvSpPr>
        <p:spPr>
          <a:xfrm>
            <a:off x="779799" y="1156950"/>
            <a:ext cx="11084100" cy="45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Spatial data inventory</a:t>
            </a:r>
            <a:endParaRPr sz="3000" b="1" dirty="0">
              <a:latin typeface="Calibri"/>
              <a:ea typeface="Calibri"/>
              <a:cs typeface="Calibri"/>
              <a:sym typeface="Calibri"/>
            </a:endParaRPr>
          </a:p>
          <a:p>
            <a:pPr marL="9525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Location and extent of habitat types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plus other useful data sources (covariates, etc.)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9525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Species distribution data 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from state and federal fisheries-independent surveys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Written inventory 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of life history and habitat use for each focus species (focus species profiles)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Habitat data visualization and decision support tool</a:t>
            </a:r>
            <a:endParaRPr sz="3000" b="1" dirty="0">
              <a:latin typeface="Calibri"/>
              <a:ea typeface="Calibri"/>
              <a:cs typeface="Calibri"/>
              <a:sym typeface="Calibri"/>
            </a:endParaRPr>
          </a:p>
          <a:p>
            <a:pPr marL="9525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Will begin this work in later stage of assessment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9525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Maintain, house, and refresh products that are developed</a:t>
            </a:r>
            <a:endParaRPr sz="3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Updates every 5 years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328101" y="201880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What types of data are we including in the spatial data inventory?</a:t>
            </a:r>
            <a:endParaRPr sz="4000">
              <a:solidFill>
                <a:srgbClr val="8DA9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 txBox="1">
            <a:spLocks noGrp="1"/>
          </p:cNvSpPr>
          <p:nvPr>
            <p:ph type="body" idx="1"/>
          </p:nvPr>
        </p:nvSpPr>
        <p:spPr>
          <a:xfrm>
            <a:off x="193422" y="1479708"/>
            <a:ext cx="9441541" cy="45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Sediment and Benthic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Bathymetry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Coastal Habitat Types (i.e., submerged aquatic vegetation, oyster reef, tidal marsh, hard bottom) </a:t>
            </a:r>
            <a:endParaRPr dirty="0"/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Productivity Data (i.e., chlorophyll, zooplankton, etc.)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Hydrodynamic Data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Climate Model Outputs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Focus Species Distribution and Abundance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7837" y="4277098"/>
            <a:ext cx="3109483" cy="24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"/>
          <p:cNvSpPr txBox="1">
            <a:spLocks noGrp="1"/>
          </p:cNvSpPr>
          <p:nvPr>
            <p:ph type="title"/>
          </p:nvPr>
        </p:nvSpPr>
        <p:spPr>
          <a:xfrm>
            <a:off x="519651" y="271297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Data inventory compiled as both a spreadsheet and a detailed written report</a:t>
            </a:r>
            <a:endParaRPr/>
          </a:p>
        </p:txBody>
      </p:sp>
      <p:pic>
        <p:nvPicPr>
          <p:cNvPr id="280" name="Google Shape;28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250" y="1080401"/>
            <a:ext cx="4062200" cy="521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025" y="1861285"/>
            <a:ext cx="5994149" cy="408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"/>
          <p:cNvSpPr txBox="1">
            <a:spLocks noGrp="1"/>
          </p:cNvSpPr>
          <p:nvPr>
            <p:ph type="title"/>
          </p:nvPr>
        </p:nvSpPr>
        <p:spPr>
          <a:xfrm>
            <a:off x="519600" y="483883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800"/>
              <a:buFont typeface="Gill Sans"/>
              <a:buNone/>
            </a:pPr>
            <a:r>
              <a:rPr lang="en-US"/>
              <a:t>NOAA  Fisheries, DFO, and State trawl data compiled by species </a:t>
            </a:r>
            <a:endParaRPr/>
          </a:p>
        </p:txBody>
      </p:sp>
      <p:sp>
        <p:nvSpPr>
          <p:cNvPr id="288" name="Google Shape;288;p11"/>
          <p:cNvSpPr txBox="1">
            <a:spLocks noGrp="1"/>
          </p:cNvSpPr>
          <p:nvPr>
            <p:ph type="body" idx="1"/>
          </p:nvPr>
        </p:nvSpPr>
        <p:spPr>
          <a:xfrm>
            <a:off x="215900" y="2155334"/>
            <a:ext cx="4693500" cy="48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Listing species by trawl reveals which species are data rich and which are lacking in data.</a:t>
            </a:r>
            <a:endParaRPr dirty="0"/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It also indicates the quantity of a species collected by each trawl.</a:t>
            </a:r>
            <a:endParaRPr dirty="0"/>
          </a:p>
        </p:txBody>
      </p:sp>
      <p:pic>
        <p:nvPicPr>
          <p:cNvPr id="289" name="Google Shape;2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9400" y="2422367"/>
            <a:ext cx="7120375" cy="34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"/>
          <p:cNvSpPr txBox="1">
            <a:spLocks noGrp="1"/>
          </p:cNvSpPr>
          <p:nvPr>
            <p:ph type="title"/>
          </p:nvPr>
        </p:nvSpPr>
        <p:spPr>
          <a:xfrm>
            <a:off x="519651" y="271297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000"/>
              <a:buFont typeface="Calibri"/>
              <a:buNone/>
            </a:pP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Two R Shiny Apps built for data visualization, exploration and sharing among teams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2"/>
          <p:cNvPicPr preferRelativeResize="0"/>
          <p:nvPr/>
        </p:nvPicPr>
        <p:blipFill rotWithShape="1">
          <a:blip r:embed="rId3">
            <a:alphaModFix/>
          </a:blip>
          <a:srcRect r="7158"/>
          <a:stretch/>
        </p:blipFill>
        <p:spPr>
          <a:xfrm>
            <a:off x="5427375" y="1446625"/>
            <a:ext cx="6636725" cy="38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4">
            <a:alphaModFix/>
          </a:blip>
          <a:srcRect r="1816"/>
          <a:stretch/>
        </p:blipFill>
        <p:spPr>
          <a:xfrm>
            <a:off x="98650" y="3276600"/>
            <a:ext cx="5328723" cy="308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2"/>
          <p:cNvSpPr txBox="1">
            <a:spLocks noGrp="1"/>
          </p:cNvSpPr>
          <p:nvPr>
            <p:ph type="body" idx="1"/>
          </p:nvPr>
        </p:nvSpPr>
        <p:spPr>
          <a:xfrm>
            <a:off x="611400" y="2773200"/>
            <a:ext cx="4303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ts val="1100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https://nrha-data-viewer.shinyapps.io/data_inventory/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2"/>
          <p:cNvSpPr txBox="1">
            <a:spLocks noGrp="1"/>
          </p:cNvSpPr>
          <p:nvPr>
            <p:ph type="body" idx="1"/>
          </p:nvPr>
        </p:nvSpPr>
        <p:spPr>
          <a:xfrm>
            <a:off x="6594125" y="5253925"/>
            <a:ext cx="4303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hlink"/>
              </a:buClr>
              <a:buSzPts val="1100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https://nrha-data-viewer.shinyapps.io/data_inventory/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576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body" idx="1"/>
          </p:nvPr>
        </p:nvSpPr>
        <p:spPr>
          <a:xfrm>
            <a:off x="231451" y="1322515"/>
            <a:ext cx="11729100" cy="45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Complementary approaches:</a:t>
            </a:r>
          </a:p>
          <a:p>
            <a:pPr marL="1085850" lvl="1" indent="-514350">
              <a:spcBef>
                <a:spcPts val="1000"/>
              </a:spcBef>
              <a:buSzPts val="3200"/>
              <a:buFont typeface="+mj-lt"/>
              <a:buAutoNum type="arabicPeriod"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“Traditional” (single-species) distribution models (SDMs) </a:t>
            </a:r>
          </a:p>
          <a:p>
            <a:pPr lvl="2">
              <a:spcBef>
                <a:spcPts val="100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Preliminary research in 2018/19 was conducted on GAM, Random Forest and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MaxEnt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models. </a:t>
            </a:r>
          </a:p>
          <a:p>
            <a:pPr marL="1085850" lvl="1" indent="-514350">
              <a:spcBef>
                <a:spcPts val="1000"/>
              </a:spcBef>
              <a:buSzPts val="3200"/>
              <a:buFont typeface="+mj-lt"/>
              <a:buAutoNum type="arabicPeriod"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“Joint” species distribution models (JSDMs)</a:t>
            </a:r>
          </a:p>
          <a:p>
            <a:pPr lvl="2">
              <a:spcBef>
                <a:spcPts val="100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cs typeface="Calibri"/>
              </a:rPr>
              <a:t>Model several spp. collectively as a group (inshore/offshore, benthic/pelagic sp.)</a:t>
            </a:r>
          </a:p>
          <a:p>
            <a:pPr lvl="2">
              <a:spcBef>
                <a:spcPts val="100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  <a:cs typeface="Calibri"/>
              </a:rPr>
              <a:t>Initial testing phase</a:t>
            </a:r>
          </a:p>
          <a:p>
            <a:pPr lvl="2">
              <a:spcBef>
                <a:spcPts val="1000"/>
              </a:spcBef>
              <a:buSzPts val="3200"/>
              <a:buFont typeface="Arial" panose="020B0604020202020204" pitchFamily="34" charset="0"/>
              <a:buChar char="•"/>
            </a:pPr>
            <a:endParaRPr lang="en-US" sz="2800" dirty="0">
              <a:latin typeface="Calibri"/>
              <a:cs typeface="Calibri"/>
              <a:sym typeface="Calibri"/>
            </a:endParaRPr>
          </a:p>
        </p:txBody>
      </p:sp>
      <p:sp>
        <p:nvSpPr>
          <p:cNvPr id="8" name="Google Shape;290;p14">
            <a:extLst>
              <a:ext uri="{FF2B5EF4-FFF2-40B4-BE49-F238E27FC236}">
                <a16:creationId xmlns:a16="http://schemas.microsoft.com/office/drawing/2014/main" id="{4EE93033-E876-412B-9894-DC2B75A548B5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71777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Characterizing habitat use and species distributions: Modeling framework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23:">
            <a:extLst>
              <a:ext uri="{FF2B5EF4-FFF2-40B4-BE49-F238E27FC236}">
                <a16:creationId xmlns:a16="http://schemas.microsoft.com/office/drawing/2014/main" id="{85AD8C6A-BA5C-4BE0-958B-C6409B27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/>
          <a:stretch/>
        </p:blipFill>
        <p:spPr bwMode="auto">
          <a:xfrm>
            <a:off x="8869680" y="1322515"/>
            <a:ext cx="2805302" cy="48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90;p14">
            <a:extLst>
              <a:ext uri="{FF2B5EF4-FFF2-40B4-BE49-F238E27FC236}">
                <a16:creationId xmlns:a16="http://schemas.microsoft.com/office/drawing/2014/main" id="{766F335B-D98A-464D-BE08-E6E66829D051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71777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Species distribution models (SDMs)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D6B0-DF12-4437-BAA1-17501AB7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1390822"/>
            <a:ext cx="5483087" cy="5188571"/>
          </a:xfrm>
        </p:spPr>
        <p:txBody>
          <a:bodyPr>
            <a:normAutofit/>
          </a:bodyPr>
          <a:lstStyle/>
          <a:p>
            <a:r>
              <a:rPr lang="en-US" dirty="0"/>
              <a:t>Describe a species “habitat niche” as a function of biotic and abiotic predictor variables</a:t>
            </a:r>
          </a:p>
          <a:p>
            <a:pPr lvl="1"/>
            <a:r>
              <a:rPr lang="en-US" dirty="0"/>
              <a:t>“Environmental filtering”</a:t>
            </a:r>
          </a:p>
          <a:p>
            <a:pPr marL="914400" lvl="2" indent="0">
              <a:buNone/>
            </a:pPr>
            <a:r>
              <a:rPr lang="en-US" dirty="0"/>
              <a:t>Physiological tolerances (temp, salinity)</a:t>
            </a:r>
          </a:p>
          <a:p>
            <a:pPr marL="914400" lvl="2" indent="0">
              <a:buNone/>
            </a:pPr>
            <a:r>
              <a:rPr lang="en-US" dirty="0"/>
              <a:t>Ecological requirements (SAV, structure)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Don’t explicitly deal with spatial and temporal dependency</a:t>
            </a:r>
          </a:p>
          <a:p>
            <a:pPr lvl="1"/>
            <a:r>
              <a:rPr lang="en-US" dirty="0"/>
              <a:t>Observations closer to each other in space and time may be related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12C4E-AF05-4512-8F29-86AE7C9A8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3" t="3206" r="47767" b="7200"/>
          <a:stretch/>
        </p:blipFill>
        <p:spPr>
          <a:xfrm>
            <a:off x="5989101" y="1390823"/>
            <a:ext cx="2775335" cy="488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31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60060" y="2350266"/>
            <a:ext cx="1244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4296" y="2345739"/>
            <a:ext cx="275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2040-2060 (RCP 8.5)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01473-D6EE-4C0B-8F23-6543BEC4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6" r="13925"/>
          <a:stretch/>
        </p:blipFill>
        <p:spPr>
          <a:xfrm>
            <a:off x="8032239" y="2698071"/>
            <a:ext cx="3615904" cy="2974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F4BD8-AE35-4ADC-A249-A64F5D5A16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6" r="13925"/>
          <a:stretch/>
        </p:blipFill>
        <p:spPr>
          <a:xfrm>
            <a:off x="474412" y="2684275"/>
            <a:ext cx="3615904" cy="2974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04C4C-F866-46FA-9924-27ACCE123E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96" r="13925"/>
          <a:stretch/>
        </p:blipFill>
        <p:spPr>
          <a:xfrm>
            <a:off x="4284529" y="2684275"/>
            <a:ext cx="3615904" cy="29745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06B659-44E2-426D-A13E-D9135533EBAD}"/>
              </a:ext>
            </a:extLst>
          </p:cNvPr>
          <p:cNvSpPr txBox="1"/>
          <p:nvPr/>
        </p:nvSpPr>
        <p:spPr>
          <a:xfrm>
            <a:off x="8462006" y="2363696"/>
            <a:ext cx="275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2080-2100 (RCP 8.5)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9FE23E-C6C3-4F81-B726-33456B7F7ED9}"/>
              </a:ext>
            </a:extLst>
          </p:cNvPr>
          <p:cNvSpPr txBox="1">
            <a:spLocks/>
          </p:cNvSpPr>
          <p:nvPr/>
        </p:nvSpPr>
        <p:spPr>
          <a:xfrm>
            <a:off x="612912" y="1390823"/>
            <a:ext cx="10924243" cy="8866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Estimated niche can be used to predict how distributions may respond to future environmental change (e.g., </a:t>
            </a:r>
            <a:r>
              <a:rPr lang="en-US" dirty="0" err="1"/>
              <a:t>atlantic</a:t>
            </a:r>
            <a:r>
              <a:rPr lang="en-US" dirty="0"/>
              <a:t> cod)</a:t>
            </a:r>
          </a:p>
          <a:p>
            <a:pPr lvl="2">
              <a:buClrTx/>
            </a:pPr>
            <a:endParaRPr lang="en-US" dirty="0"/>
          </a:p>
          <a:p>
            <a:pPr marL="0" indent="0">
              <a:buClrTx/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074" name="Picture 2" descr="Image result for atlantic c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02" y="5457067"/>
            <a:ext cx="3001196" cy="11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90;p14">
            <a:extLst>
              <a:ext uri="{FF2B5EF4-FFF2-40B4-BE49-F238E27FC236}">
                <a16:creationId xmlns:a16="http://schemas.microsoft.com/office/drawing/2014/main" id="{449F20BD-045A-469D-9EB0-F29348684E60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71777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Species distribution models (SDMs)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855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14">
            <a:extLst>
              <a:ext uri="{FF2B5EF4-FFF2-40B4-BE49-F238E27FC236}">
                <a16:creationId xmlns:a16="http://schemas.microsoft.com/office/drawing/2014/main" id="{766F335B-D98A-464D-BE08-E6E66829D051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775827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Distributions and community a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ssemblage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CEE37-8FE1-47CF-9E23-CBC31D87F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56" y="1115839"/>
            <a:ext cx="6524521" cy="49521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D6B0-DF12-4437-BAA1-17501AB7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1426882"/>
            <a:ext cx="5000708" cy="5246862"/>
          </a:xfrm>
        </p:spPr>
        <p:txBody>
          <a:bodyPr>
            <a:normAutofit/>
          </a:bodyPr>
          <a:lstStyle/>
          <a:p>
            <a:r>
              <a:rPr lang="en-US" dirty="0"/>
              <a:t>Species distributions reflect the outcome of multiple processes: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Environmental filtering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Species interactions</a:t>
            </a:r>
          </a:p>
          <a:p>
            <a:pPr marL="914400" lvl="2" indent="0">
              <a:buNone/>
            </a:pPr>
            <a:r>
              <a:rPr lang="en-US" dirty="0"/>
              <a:t>Competitive exclusion, predator-prey, facilitation</a:t>
            </a:r>
          </a:p>
          <a:p>
            <a:pPr marL="914400" lvl="2" indent="0">
              <a:buNone/>
            </a:pPr>
            <a:r>
              <a:rPr lang="en-US" sz="1800" dirty="0"/>
              <a:t>(NOT assessed in traditional SDMs)</a:t>
            </a:r>
          </a:p>
          <a:p>
            <a:r>
              <a:rPr lang="en-US" dirty="0"/>
              <a:t>Interactions may be evidenced by (+) or (-) associations in space and/or time</a:t>
            </a:r>
          </a:p>
          <a:p>
            <a:pPr lvl="1"/>
            <a:r>
              <a:rPr lang="en-US" dirty="0"/>
              <a:t>i.e., spatiotemporal overlaps (or lack thereof)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4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"/>
          <p:cNvSpPr txBox="1">
            <a:spLocks noGrp="1"/>
          </p:cNvSpPr>
          <p:nvPr>
            <p:ph type="title"/>
          </p:nvPr>
        </p:nvSpPr>
        <p:spPr>
          <a:xfrm>
            <a:off x="344143" y="11476"/>
            <a:ext cx="11152700" cy="110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600"/>
              <a:buFont typeface="Gill Sans"/>
              <a:buNone/>
            </a:pPr>
            <a:r>
              <a:rPr lang="en-US" sz="4400"/>
              <a:t>Today</a:t>
            </a:r>
            <a:endParaRPr sz="4400">
              <a:solidFill>
                <a:srgbClr val="8DA9DB"/>
              </a:solidFill>
            </a:endParaRPr>
          </a:p>
        </p:txBody>
      </p:sp>
      <p:sp>
        <p:nvSpPr>
          <p:cNvPr id="197" name="Google Shape;197;p2"/>
          <p:cNvSpPr txBox="1">
            <a:spLocks noGrp="1"/>
          </p:cNvSpPr>
          <p:nvPr>
            <p:ph type="body" idx="1"/>
          </p:nvPr>
        </p:nvSpPr>
        <p:spPr>
          <a:xfrm>
            <a:off x="288448" y="1113815"/>
            <a:ext cx="11903552" cy="181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Update on the Northeast Regional Habitat Assessment (NRHA)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200"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Overview of Habitat Climate Vulnerability Assessment (HCVA)results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Habitat Conservation Division review of regional projects of interest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Developments at the Responsible Offshore Science Alliance (ROSA)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036079D-7A31-4CFC-83CB-0E0AD4AEF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3" r="1653" b="9931"/>
          <a:stretch/>
        </p:blipFill>
        <p:spPr>
          <a:xfrm>
            <a:off x="5792972" y="771415"/>
            <a:ext cx="6399028" cy="57635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D6B0-DF12-4437-BAA1-17501AB7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60" y="1396640"/>
            <a:ext cx="5608245" cy="5212469"/>
          </a:xfrm>
        </p:spPr>
        <p:txBody>
          <a:bodyPr>
            <a:normAutofit/>
          </a:bodyPr>
          <a:lstStyle/>
          <a:p>
            <a:r>
              <a:rPr lang="en-US" dirty="0"/>
              <a:t>Simultaneous estimates of: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Species-environment relationships (environmental filtering)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Species covariation with each other (evidence of interactions?)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JSDMs exploit patterns of between-species covariation to improve predictions</a:t>
            </a:r>
          </a:p>
          <a:p>
            <a:pPr lvl="1"/>
            <a:r>
              <a:rPr lang="en-US" dirty="0"/>
              <a:t>Particularly for rare taxa or those weakly related to environmental factors</a:t>
            </a:r>
          </a:p>
        </p:txBody>
      </p:sp>
      <p:sp>
        <p:nvSpPr>
          <p:cNvPr id="7" name="Google Shape;290;p14">
            <a:extLst>
              <a:ext uri="{FF2B5EF4-FFF2-40B4-BE49-F238E27FC236}">
                <a16:creationId xmlns:a16="http://schemas.microsoft.com/office/drawing/2014/main" id="{836E5309-B219-4C61-87F5-5339302498A8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746799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Joint-species distribution models (JSDMs)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069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D6B0-DF12-4437-BAA1-17501AB7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61" y="1396640"/>
            <a:ext cx="5937914" cy="5212469"/>
          </a:xfrm>
        </p:spPr>
        <p:txBody>
          <a:bodyPr>
            <a:normAutofit/>
          </a:bodyPr>
          <a:lstStyle/>
          <a:p>
            <a:r>
              <a:rPr lang="en-US" dirty="0"/>
              <a:t>Generate predictions at the community-level</a:t>
            </a:r>
          </a:p>
          <a:p>
            <a:pPr lvl="1"/>
            <a:r>
              <a:rPr lang="en-US" dirty="0"/>
              <a:t>Based not only on environmental variables, but also on surrounding species composition</a:t>
            </a:r>
          </a:p>
          <a:p>
            <a:pPr lvl="1"/>
            <a:r>
              <a:rPr lang="en-US" dirty="0"/>
              <a:t>Spatiotemporally structured</a:t>
            </a:r>
          </a:p>
          <a:p>
            <a:r>
              <a:rPr lang="en-US" dirty="0"/>
              <a:t>Disentangle drivers of species association</a:t>
            </a:r>
          </a:p>
          <a:p>
            <a:pPr lvl="1"/>
            <a:r>
              <a:rPr lang="en-US" dirty="0"/>
              <a:t>Are spatiotemporal overlaps (or lack thereof) explained by shared environmental response, or by putative interactions?</a:t>
            </a:r>
          </a:p>
        </p:txBody>
      </p:sp>
      <p:sp>
        <p:nvSpPr>
          <p:cNvPr id="7" name="Google Shape;290;p14">
            <a:extLst>
              <a:ext uri="{FF2B5EF4-FFF2-40B4-BE49-F238E27FC236}">
                <a16:creationId xmlns:a16="http://schemas.microsoft.com/office/drawing/2014/main" id="{836E5309-B219-4C61-87F5-5339302498A8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746799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Joint-species distribution models (JSDMs)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07F6F89-8845-40FC-B141-48A83A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8" t="33593" r="17602" b="34019"/>
          <a:stretch/>
        </p:blipFill>
        <p:spPr>
          <a:xfrm>
            <a:off x="6551875" y="1322515"/>
            <a:ext cx="5026164" cy="48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8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D6B0-DF12-4437-BAA1-17501AB7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42" y="1387829"/>
            <a:ext cx="5257799" cy="5211316"/>
          </a:xfrm>
        </p:spPr>
        <p:txBody>
          <a:bodyPr>
            <a:normAutofit/>
          </a:bodyPr>
          <a:lstStyle/>
          <a:p>
            <a:r>
              <a:rPr lang="en-US" dirty="0"/>
              <a:t>Ecological requirements vary with developmental stage</a:t>
            </a:r>
          </a:p>
          <a:p>
            <a:pPr lvl="1"/>
            <a:r>
              <a:rPr lang="en-US" dirty="0"/>
              <a:t>Habitat shifts</a:t>
            </a:r>
          </a:p>
          <a:p>
            <a:pPr marL="457200" lvl="1" indent="0">
              <a:buNone/>
            </a:pPr>
            <a:r>
              <a:rPr lang="en-US" dirty="0"/>
              <a:t>(i.e., coastal estuaries &gt; offshore)</a:t>
            </a:r>
          </a:p>
          <a:p>
            <a:pPr lvl="1"/>
            <a:r>
              <a:rPr lang="en-US" dirty="0"/>
              <a:t>Diet shifts</a:t>
            </a:r>
          </a:p>
          <a:p>
            <a:pPr marL="457200" lvl="1" indent="0">
              <a:buNone/>
            </a:pPr>
            <a:r>
              <a:rPr lang="en-US" dirty="0"/>
              <a:t>(i.e., invertivore &gt; piscivore)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Pooling distinct life stages can “dilute” niche signal</a:t>
            </a:r>
          </a:p>
          <a:p>
            <a:pPr lvl="1"/>
            <a:r>
              <a:rPr lang="en-US" dirty="0"/>
              <a:t>Less accurate predictions</a:t>
            </a:r>
          </a:p>
          <a:p>
            <a:pPr lvl="1"/>
            <a:r>
              <a:rPr lang="en-US" dirty="0"/>
              <a:t>Overlook important shifts?</a:t>
            </a:r>
          </a:p>
        </p:txBody>
      </p:sp>
      <p:sp>
        <p:nvSpPr>
          <p:cNvPr id="16" name="Google Shape;290;p14">
            <a:extLst>
              <a:ext uri="{FF2B5EF4-FFF2-40B4-BE49-F238E27FC236}">
                <a16:creationId xmlns:a16="http://schemas.microsoft.com/office/drawing/2014/main" id="{46F05610-6D49-4942-B405-AF31945A3053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775827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Ontogen</a:t>
            </a: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y and s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tage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-based modeling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406A237-3E1F-49FD-9D78-AFD061F56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1" t="14287" r="11131" b="14357"/>
          <a:stretch/>
        </p:blipFill>
        <p:spPr>
          <a:xfrm>
            <a:off x="6096000" y="1422400"/>
            <a:ext cx="5522686" cy="48936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2E74FD-9ED9-4D99-9360-3AD3F3B8CDE5}"/>
              </a:ext>
            </a:extLst>
          </p:cNvPr>
          <p:cNvSpPr txBox="1"/>
          <p:nvPr/>
        </p:nvSpPr>
        <p:spPr>
          <a:xfrm>
            <a:off x="9065987" y="5675772"/>
            <a:ext cx="2414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CEEA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Yellow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Red Hake &lt; 20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A143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Red Hake &gt; 20 cm</a:t>
            </a:r>
          </a:p>
        </p:txBody>
      </p:sp>
    </p:spTree>
    <p:extLst>
      <p:ext uri="{BB962C8B-B14F-4D97-AF65-F5344CB8AC3E}">
        <p14:creationId xmlns:p14="http://schemas.microsoft.com/office/powerpoint/2010/main" val="945887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74B9F7-606F-4A68-A9F4-4CD8C1EBD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9302" t="65891" r="70706" b="27407"/>
          <a:stretch/>
        </p:blipFill>
        <p:spPr>
          <a:xfrm>
            <a:off x="6831103" y="1842934"/>
            <a:ext cx="2066735" cy="7798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D6B0-DF12-4437-BAA1-17501AB7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55" y="1377291"/>
            <a:ext cx="6119657" cy="5332357"/>
          </a:xfrm>
        </p:spPr>
        <p:txBody>
          <a:bodyPr>
            <a:normAutofit/>
          </a:bodyPr>
          <a:lstStyle/>
          <a:p>
            <a:r>
              <a:rPr lang="en-US" dirty="0"/>
              <a:t>Species interactions are also heavily stage (or size) dependent</a:t>
            </a:r>
          </a:p>
          <a:p>
            <a:pPr lvl="1"/>
            <a:r>
              <a:rPr lang="en-US" dirty="0"/>
              <a:t>Habitat/diet shifts affect the strength and types of interaction between individuals</a:t>
            </a:r>
          </a:p>
          <a:p>
            <a:pPr marL="457200" lvl="1" indent="0">
              <a:buNone/>
            </a:pPr>
            <a:r>
              <a:rPr lang="en-US" dirty="0"/>
              <a:t>(i.e., competition &gt; predator-prey)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Partitioning species into distinct stages (or size classes)</a:t>
            </a:r>
          </a:p>
          <a:p>
            <a:pPr lvl="1"/>
            <a:r>
              <a:rPr lang="en-US" dirty="0"/>
              <a:t>Helps to resolve habitat shifts </a:t>
            </a:r>
          </a:p>
          <a:p>
            <a:pPr lvl="1"/>
            <a:r>
              <a:rPr lang="en-US" dirty="0"/>
              <a:t>Accommodates changes in the type/strength of inferred interactions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05CE47-68B5-4055-A274-A34EB2DAF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4061" t="54470" r="45666" b="35426"/>
          <a:stretch/>
        </p:blipFill>
        <p:spPr>
          <a:xfrm>
            <a:off x="9586975" y="1710909"/>
            <a:ext cx="2124929" cy="1175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D93DF-9B6B-4134-A8D3-7B8D2106E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9302" t="65891" r="70706" b="27381"/>
          <a:stretch/>
        </p:blipFill>
        <p:spPr>
          <a:xfrm>
            <a:off x="10293262" y="5410720"/>
            <a:ext cx="807454" cy="3058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2A7E5B-F5C7-4277-A7F3-03628C738C93}"/>
              </a:ext>
            </a:extLst>
          </p:cNvPr>
          <p:cNvSpPr txBox="1"/>
          <p:nvPr/>
        </p:nvSpPr>
        <p:spPr>
          <a:xfrm>
            <a:off x="8716724" y="1204647"/>
            <a:ext cx="1324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Strong competition b/w adults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96D471-955F-4E53-B33B-6B7854D9D01F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0649439" y="2886491"/>
            <a:ext cx="1" cy="2524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56776E7-5299-4E4C-A4AB-495228809F4C}"/>
              </a:ext>
            </a:extLst>
          </p:cNvPr>
          <p:cNvSpPr txBox="1"/>
          <p:nvPr/>
        </p:nvSpPr>
        <p:spPr>
          <a:xfrm>
            <a:off x="10529228" y="3604368"/>
            <a:ext cx="126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Preys on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juveniles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0877D1-E680-480B-AF52-1148423A1DCA}"/>
              </a:ext>
            </a:extLst>
          </p:cNvPr>
          <p:cNvSpPr txBox="1"/>
          <p:nvPr/>
        </p:nvSpPr>
        <p:spPr>
          <a:xfrm>
            <a:off x="7432328" y="168877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Sp. 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B7B821-C3A4-426C-92E1-14727B18ADF2}"/>
              </a:ext>
            </a:extLst>
          </p:cNvPr>
          <p:cNvSpPr txBox="1"/>
          <p:nvPr/>
        </p:nvSpPr>
        <p:spPr>
          <a:xfrm>
            <a:off x="10369014" y="571435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Sp.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997B68-652A-4CBD-9D47-F815952E7F74}"/>
              </a:ext>
            </a:extLst>
          </p:cNvPr>
          <p:cNvSpPr txBox="1"/>
          <p:nvPr/>
        </p:nvSpPr>
        <p:spPr>
          <a:xfrm>
            <a:off x="7518224" y="571435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Sp. B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BE2D47-5E02-4BE1-8735-3F629A1731AD}"/>
              </a:ext>
            </a:extLst>
          </p:cNvPr>
          <p:cNvCxnSpPr/>
          <p:nvPr/>
        </p:nvCxnSpPr>
        <p:spPr>
          <a:xfrm flipH="1">
            <a:off x="8838680" y="2300502"/>
            <a:ext cx="1034362" cy="0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Google Shape;290;p14">
            <a:extLst>
              <a:ext uri="{FF2B5EF4-FFF2-40B4-BE49-F238E27FC236}">
                <a16:creationId xmlns:a16="http://schemas.microsoft.com/office/drawing/2014/main" id="{46F05610-6D49-4942-B405-AF31945A3053}"/>
              </a:ext>
            </a:extLst>
          </p:cNvPr>
          <p:cNvSpPr txBox="1">
            <a:spLocks/>
          </p:cNvSpPr>
          <p:nvPr/>
        </p:nvSpPr>
        <p:spPr>
          <a:xfrm>
            <a:off x="329088" y="220315"/>
            <a:ext cx="8200032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Ontogeny and stage-based modeling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4DE22-6EC4-42D2-BA70-2FE903FF9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4061" t="54470" r="45666" b="35426"/>
          <a:stretch/>
        </p:blipFill>
        <p:spPr>
          <a:xfrm>
            <a:off x="7467148" y="5333899"/>
            <a:ext cx="782778" cy="4330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C79156-17CA-43C0-ABED-B34F41F87136}"/>
              </a:ext>
            </a:extLst>
          </p:cNvPr>
          <p:cNvSpPr txBox="1"/>
          <p:nvPr/>
        </p:nvSpPr>
        <p:spPr>
          <a:xfrm>
            <a:off x="8621743" y="5714355"/>
            <a:ext cx="151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Weak competition b/w juveniles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9D02ED-94BB-4731-8910-AFB8D54412E7}"/>
              </a:ext>
            </a:extLst>
          </p:cNvPr>
          <p:cNvSpPr txBox="1"/>
          <p:nvPr/>
        </p:nvSpPr>
        <p:spPr>
          <a:xfrm>
            <a:off x="10378169" y="149214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Sp. 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52589E-6871-44E4-9078-6B722755F76D}"/>
              </a:ext>
            </a:extLst>
          </p:cNvPr>
          <p:cNvSpPr txBox="1"/>
          <p:nvPr/>
        </p:nvSpPr>
        <p:spPr>
          <a:xfrm>
            <a:off x="7187953" y="3513702"/>
            <a:ext cx="134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 interaction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96D471-955F-4E53-B33B-6B7854D9D01F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858537" y="4325949"/>
            <a:ext cx="0" cy="1007950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57A89E7-D81D-4F4F-AEE9-E0BB7339E285}"/>
              </a:ext>
            </a:extLst>
          </p:cNvPr>
          <p:cNvCxnSpPr>
            <a:cxnSpLocks/>
          </p:cNvCxnSpPr>
          <p:nvPr/>
        </p:nvCxnSpPr>
        <p:spPr>
          <a:xfrm flipV="1">
            <a:off x="7858537" y="2727737"/>
            <a:ext cx="0" cy="785965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3746EE-131A-4BBF-8E96-47A0E9EA4A47}"/>
              </a:ext>
            </a:extLst>
          </p:cNvPr>
          <p:cNvCxnSpPr>
            <a:cxnSpLocks/>
          </p:cNvCxnSpPr>
          <p:nvPr/>
        </p:nvCxnSpPr>
        <p:spPr>
          <a:xfrm flipH="1">
            <a:off x="8455172" y="5593667"/>
            <a:ext cx="1706595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A8FB58-9909-4551-BA9D-C9EDAF55734E}"/>
              </a:ext>
            </a:extLst>
          </p:cNvPr>
          <p:cNvCxnSpPr>
            <a:cxnSpLocks/>
          </p:cNvCxnSpPr>
          <p:nvPr/>
        </p:nvCxnSpPr>
        <p:spPr>
          <a:xfrm flipH="1" flipV="1">
            <a:off x="8088277" y="2622783"/>
            <a:ext cx="2351786" cy="2787937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AB2C9F9-6FE5-48B3-83F2-7DC3BB3CAB36}"/>
              </a:ext>
            </a:extLst>
          </p:cNvPr>
          <p:cNvCxnSpPr>
            <a:cxnSpLocks/>
          </p:cNvCxnSpPr>
          <p:nvPr/>
        </p:nvCxnSpPr>
        <p:spPr>
          <a:xfrm flipV="1">
            <a:off x="8177442" y="2776942"/>
            <a:ext cx="2191572" cy="264476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27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C6EF11D-D6A6-46CD-B30A-FCA5CA825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5" r="3721"/>
          <a:stretch/>
        </p:blipFill>
        <p:spPr>
          <a:xfrm>
            <a:off x="5742432" y="381000"/>
            <a:ext cx="6158945" cy="6096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D6B0-DF12-4437-BAA1-17501AB7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044" y="1322514"/>
            <a:ext cx="5011388" cy="51544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Compare single-species SDMs and JSDMs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Identify key environmental drivers </a:t>
            </a:r>
            <a:r>
              <a:rPr lang="en-US" dirty="0"/>
              <a:t>(at species and community level)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Infer potentially important associations/interactions </a:t>
            </a:r>
            <a:r>
              <a:rPr lang="en-US" dirty="0"/>
              <a:t>(“Indicator” species?)</a:t>
            </a:r>
          </a:p>
          <a:p>
            <a:pPr>
              <a:lnSpc>
                <a:spcPct val="100000"/>
              </a:lnSpc>
            </a:pPr>
            <a:r>
              <a:rPr lang="en-US" dirty="0"/>
              <a:t>Inform EFH designation</a:t>
            </a:r>
          </a:p>
          <a:p>
            <a:pPr>
              <a:lnSpc>
                <a:spcPct val="100000"/>
              </a:lnSpc>
            </a:pPr>
            <a:r>
              <a:rPr lang="en-US" dirty="0"/>
              <a:t>Predict future distribution shifts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Google Shape;290;p14">
            <a:extLst>
              <a:ext uri="{FF2B5EF4-FFF2-40B4-BE49-F238E27FC236}">
                <a16:creationId xmlns:a16="http://schemas.microsoft.com/office/drawing/2014/main" id="{EB508B3D-3D32-457B-BD1E-93CF708B1026}"/>
              </a:ext>
            </a:extLst>
          </p:cNvPr>
          <p:cNvSpPr txBox="1">
            <a:spLocks/>
          </p:cNvSpPr>
          <p:nvPr/>
        </p:nvSpPr>
        <p:spPr>
          <a:xfrm>
            <a:off x="329087" y="220315"/>
            <a:ext cx="11653161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1800"/>
              <a:buFont typeface="Gill Sans"/>
              <a:buNone/>
              <a:defRPr sz="4800" b="1" i="0" u="none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320"/>
              <a:buFont typeface="Gill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74A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End Goals &amp; Products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DA9D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378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"/>
          <p:cNvSpPr txBox="1">
            <a:spLocks noGrp="1"/>
          </p:cNvSpPr>
          <p:nvPr>
            <p:ph type="title"/>
          </p:nvPr>
        </p:nvSpPr>
        <p:spPr>
          <a:xfrm>
            <a:off x="340996" y="155944"/>
            <a:ext cx="36513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800"/>
              <a:buFont typeface="Gill Sans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 txBox="1">
            <a:spLocks noGrp="1"/>
          </p:cNvSpPr>
          <p:nvPr>
            <p:ph type="body" idx="1"/>
          </p:nvPr>
        </p:nvSpPr>
        <p:spPr>
          <a:xfrm>
            <a:off x="631049" y="1336100"/>
            <a:ext cx="7472400" cy="4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6576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60"/>
              <a:buChar char="▪"/>
            </a:pPr>
            <a:r>
              <a:rPr lang="en-US" sz="29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Finalize data inventory and data set assembly; metadata reports </a:t>
            </a:r>
            <a:endParaRPr sz="296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5760" lvl="0" indent="-36576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60"/>
              <a:buChar char="▪"/>
            </a:pPr>
            <a:r>
              <a:rPr lang="en-US" sz="29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 out the single-species and joint models with the new datasets</a:t>
            </a:r>
            <a:endParaRPr sz="296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5760" lvl="0" indent="-36576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60"/>
              <a:buChar char="▪"/>
            </a:pPr>
            <a:r>
              <a:rPr lang="en-US" sz="29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Continue to explore reporting and decision support formats/approaches </a:t>
            </a:r>
            <a:endParaRPr dirty="0">
              <a:solidFill>
                <a:srgbClr val="000000"/>
              </a:solidFill>
            </a:endParaRPr>
          </a:p>
          <a:p>
            <a:pPr marL="365760" lvl="0" indent="-36576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60"/>
              <a:buChar char="▪"/>
            </a:pPr>
            <a:r>
              <a:rPr lang="en-US" sz="296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 Steering Committee in late August/September 2020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15"/>
          <p:cNvPicPr preferRelativeResize="0"/>
          <p:nvPr/>
        </p:nvPicPr>
        <p:blipFill rotWithShape="1">
          <a:blip r:embed="rId3">
            <a:alphaModFix/>
          </a:blip>
          <a:srcRect l="21052" r="28834" b="-1"/>
          <a:stretch/>
        </p:blipFill>
        <p:spPr>
          <a:xfrm>
            <a:off x="8285576" y="1591454"/>
            <a:ext cx="3651450" cy="33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8f2b7b3b7_0_30"/>
          <p:cNvSpPr txBox="1">
            <a:spLocks noGrp="1"/>
          </p:cNvSpPr>
          <p:nvPr>
            <p:ph type="title"/>
          </p:nvPr>
        </p:nvSpPr>
        <p:spPr>
          <a:xfrm>
            <a:off x="344143" y="11476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600"/>
              <a:buFont typeface="Gill Sans"/>
              <a:buNone/>
            </a:pPr>
            <a:r>
              <a:rPr lang="en-US" sz="4400"/>
              <a:t>Today</a:t>
            </a:r>
            <a:endParaRPr sz="4400">
              <a:solidFill>
                <a:srgbClr val="8DA9DB"/>
              </a:solidFill>
            </a:endParaRPr>
          </a:p>
        </p:txBody>
      </p:sp>
      <p:sp>
        <p:nvSpPr>
          <p:cNvPr id="328" name="Google Shape;328;g88f2b7b3b7_0_30"/>
          <p:cNvSpPr txBox="1">
            <a:spLocks noGrp="1"/>
          </p:cNvSpPr>
          <p:nvPr>
            <p:ph type="body" idx="1"/>
          </p:nvPr>
        </p:nvSpPr>
        <p:spPr>
          <a:xfrm>
            <a:off x="288448" y="1113815"/>
            <a:ext cx="119037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Update on the Northeast Regional Habitat Assessment (NRHA)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200"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Overview of Habitat Climate Vulnerability Assessment (HCVA)results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Habitat Conservation Division review of regional projects of interest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Developments at the Responsible Offshore Science Alliance (ROSA)</a:t>
            </a:r>
            <a:endParaRPr/>
          </a:p>
        </p:txBody>
      </p:sp>
      <p:sp>
        <p:nvSpPr>
          <p:cNvPr id="329" name="Google Shape;329;g88f2b7b3b7_0_30"/>
          <p:cNvSpPr/>
          <p:nvPr/>
        </p:nvSpPr>
        <p:spPr>
          <a:xfrm>
            <a:off x="247448" y="2269771"/>
            <a:ext cx="11346000" cy="1431900"/>
          </a:xfrm>
          <a:prstGeom prst="roundRect">
            <a:avLst>
              <a:gd name="adj" fmla="val 16667"/>
            </a:avLst>
          </a:prstGeom>
          <a:noFill/>
          <a:ln w="666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8ff3500c1_0_0"/>
          <p:cNvSpPr txBox="1">
            <a:spLocks noGrp="1"/>
          </p:cNvSpPr>
          <p:nvPr>
            <p:ph type="title"/>
          </p:nvPr>
        </p:nvSpPr>
        <p:spPr>
          <a:xfrm>
            <a:off x="344143" y="11476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600"/>
              <a:buFont typeface="Gill Sans"/>
              <a:buNone/>
            </a:pPr>
            <a:r>
              <a:rPr lang="en-US" sz="4400"/>
              <a:t>Today</a:t>
            </a:r>
            <a:endParaRPr sz="4400">
              <a:solidFill>
                <a:srgbClr val="8DA9DB"/>
              </a:solidFill>
            </a:endParaRPr>
          </a:p>
        </p:txBody>
      </p:sp>
      <p:sp>
        <p:nvSpPr>
          <p:cNvPr id="336" name="Google Shape;336;g88ff3500c1_0_0"/>
          <p:cNvSpPr txBox="1">
            <a:spLocks noGrp="1"/>
          </p:cNvSpPr>
          <p:nvPr>
            <p:ph type="body" idx="1"/>
          </p:nvPr>
        </p:nvSpPr>
        <p:spPr>
          <a:xfrm>
            <a:off x="288448" y="1113815"/>
            <a:ext cx="119037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Update on the Northeast Regional Habitat Assessment (NRHA)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200"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Overview of Habitat Climate Vulnerability Assessment (HCVA)results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Habitat Conservation Division review of regional projects of interest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Developments at the Responsible Offshore Science Alliance (ROSA)</a:t>
            </a:r>
            <a:endParaRPr/>
          </a:p>
        </p:txBody>
      </p:sp>
      <p:sp>
        <p:nvSpPr>
          <p:cNvPr id="337" name="Google Shape;337;g88ff3500c1_0_0"/>
          <p:cNvSpPr/>
          <p:nvPr/>
        </p:nvSpPr>
        <p:spPr>
          <a:xfrm>
            <a:off x="288450" y="3598900"/>
            <a:ext cx="11816700" cy="1431900"/>
          </a:xfrm>
          <a:prstGeom prst="roundRect">
            <a:avLst>
              <a:gd name="adj" fmla="val 16667"/>
            </a:avLst>
          </a:prstGeom>
          <a:noFill/>
          <a:ln w="666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8ff3500c1_0_7"/>
          <p:cNvSpPr txBox="1">
            <a:spLocks noGrp="1"/>
          </p:cNvSpPr>
          <p:nvPr>
            <p:ph type="title"/>
          </p:nvPr>
        </p:nvSpPr>
        <p:spPr>
          <a:xfrm>
            <a:off x="344143" y="11476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600"/>
              <a:buFont typeface="Gill Sans"/>
              <a:buNone/>
            </a:pPr>
            <a:r>
              <a:rPr lang="en-US" sz="4400"/>
              <a:t>Today</a:t>
            </a:r>
            <a:endParaRPr sz="4400">
              <a:solidFill>
                <a:srgbClr val="8DA9DB"/>
              </a:solidFill>
            </a:endParaRPr>
          </a:p>
        </p:txBody>
      </p:sp>
      <p:sp>
        <p:nvSpPr>
          <p:cNvPr id="344" name="Google Shape;344;g88ff3500c1_0_7"/>
          <p:cNvSpPr txBox="1">
            <a:spLocks noGrp="1"/>
          </p:cNvSpPr>
          <p:nvPr>
            <p:ph type="body" idx="1"/>
          </p:nvPr>
        </p:nvSpPr>
        <p:spPr>
          <a:xfrm>
            <a:off x="288448" y="1113815"/>
            <a:ext cx="119037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Update on the Northeast Regional Habitat Assessment (NRHA)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200"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Overview of Habitat Climate Vulnerability Assessment (HCVA)results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Habitat Conservation Division review of regional projects of interest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Developments at the Responsible Offshore Science Alliance (ROSA)</a:t>
            </a:r>
            <a:endParaRPr/>
          </a:p>
        </p:txBody>
      </p:sp>
      <p:sp>
        <p:nvSpPr>
          <p:cNvPr id="345" name="Google Shape;345;g88ff3500c1_0_7"/>
          <p:cNvSpPr/>
          <p:nvPr/>
        </p:nvSpPr>
        <p:spPr>
          <a:xfrm>
            <a:off x="344150" y="4736300"/>
            <a:ext cx="11681700" cy="1431900"/>
          </a:xfrm>
          <a:prstGeom prst="roundRect">
            <a:avLst>
              <a:gd name="adj" fmla="val 16667"/>
            </a:avLst>
          </a:prstGeom>
          <a:noFill/>
          <a:ln w="666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8f2b7b3b7_0_15"/>
          <p:cNvSpPr txBox="1">
            <a:spLocks noGrp="1"/>
          </p:cNvSpPr>
          <p:nvPr>
            <p:ph type="title"/>
          </p:nvPr>
        </p:nvSpPr>
        <p:spPr>
          <a:xfrm>
            <a:off x="344143" y="11476"/>
            <a:ext cx="111528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600"/>
              <a:buFont typeface="Gill Sans"/>
              <a:buNone/>
            </a:pPr>
            <a:r>
              <a:rPr lang="en-US" sz="4400"/>
              <a:t>Projects Support Future Council Work</a:t>
            </a:r>
            <a:endParaRPr sz="4400">
              <a:solidFill>
                <a:srgbClr val="8DA9DB"/>
              </a:solidFill>
            </a:endParaRPr>
          </a:p>
        </p:txBody>
      </p:sp>
      <p:sp>
        <p:nvSpPr>
          <p:cNvPr id="204" name="Google Shape;204;g88f2b7b3b7_0_15"/>
          <p:cNvSpPr txBox="1">
            <a:spLocks noGrp="1"/>
          </p:cNvSpPr>
          <p:nvPr>
            <p:ph type="body" idx="1"/>
          </p:nvPr>
        </p:nvSpPr>
        <p:spPr>
          <a:xfrm>
            <a:off x="344150" y="1216075"/>
            <a:ext cx="7992900" cy="18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NRHA and HCVA work will feed into number of Council products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Essential Fish Habitat (EFH) Redo - resulting in improved EFH descriptions potentially considering climate, vulnerability</a:t>
            </a:r>
            <a:endParaRPr sz="3600"/>
          </a:p>
          <a:p>
            <a:pPr marL="36576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Improved habitat information for State of Ecosystem Report, EAFM Risk Assessment, etc.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g88f2b7b3b7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7050" y="2205051"/>
            <a:ext cx="3415875" cy="268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8f2b7b3b7_0_0"/>
          <p:cNvSpPr txBox="1">
            <a:spLocks noGrp="1"/>
          </p:cNvSpPr>
          <p:nvPr>
            <p:ph type="title"/>
          </p:nvPr>
        </p:nvSpPr>
        <p:spPr>
          <a:xfrm>
            <a:off x="319050" y="0"/>
            <a:ext cx="115539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600"/>
              <a:buFont typeface="Gill Sans"/>
              <a:buNone/>
            </a:pPr>
            <a:r>
              <a:rPr lang="en-US" sz="3100"/>
              <a:t>Why are we getting a Habitat Conservation Division Update?</a:t>
            </a:r>
            <a:endParaRPr sz="3100">
              <a:solidFill>
                <a:srgbClr val="8DA9DB"/>
              </a:solidFill>
            </a:endParaRPr>
          </a:p>
        </p:txBody>
      </p:sp>
      <p:pic>
        <p:nvPicPr>
          <p:cNvPr id="212" name="Google Shape;212;g88f2b7b3b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88" y="1176601"/>
            <a:ext cx="11134725" cy="51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344143" y="11476"/>
            <a:ext cx="11152700" cy="110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600"/>
              <a:buFont typeface="Gill Sans"/>
              <a:buNone/>
            </a:pPr>
            <a:r>
              <a:rPr lang="en-US" sz="4400"/>
              <a:t>Today</a:t>
            </a:r>
            <a:endParaRPr sz="4400">
              <a:solidFill>
                <a:srgbClr val="8DA9DB"/>
              </a:solidFill>
            </a:endParaRPr>
          </a:p>
        </p:txBody>
      </p:sp>
      <p:sp>
        <p:nvSpPr>
          <p:cNvPr id="219" name="Google Shape;219;p16"/>
          <p:cNvSpPr txBox="1">
            <a:spLocks noGrp="1"/>
          </p:cNvSpPr>
          <p:nvPr>
            <p:ph type="body" idx="1"/>
          </p:nvPr>
        </p:nvSpPr>
        <p:spPr>
          <a:xfrm>
            <a:off x="288448" y="1113815"/>
            <a:ext cx="11903552" cy="181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Update on the Northeast Regional Habitat Assessment (NRHA)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200"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Overview of Habitat Climate Vulnerability Assessment (HCVA)results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Habitat Conservation Division review of regional projects of interest</a:t>
            </a:r>
            <a:endParaRPr/>
          </a:p>
          <a:p>
            <a:pPr marL="365760" lvl="0" indent="-1879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365760" lvl="0" indent="-365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3600"/>
              <a:t>Developments at the Regional Offshore Science Alliance (ROSA)</a:t>
            </a:r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247460" y="966246"/>
            <a:ext cx="11346000" cy="1431900"/>
          </a:xfrm>
          <a:prstGeom prst="roundRect">
            <a:avLst>
              <a:gd name="adj" fmla="val 16667"/>
            </a:avLst>
          </a:prstGeom>
          <a:noFill/>
          <a:ln w="666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"/>
          <p:cNvPicPr preferRelativeResize="0"/>
          <p:nvPr/>
        </p:nvPicPr>
        <p:blipFill rotWithShape="1">
          <a:blip r:embed="rId3">
            <a:alphaModFix/>
          </a:blip>
          <a:srcRect l="28589" r="1896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>
            <a:spLocks noGrp="1"/>
          </p:cNvSpPr>
          <p:nvPr>
            <p:ph type="body" idx="1"/>
          </p:nvPr>
        </p:nvSpPr>
        <p:spPr>
          <a:xfrm>
            <a:off x="283534" y="443343"/>
            <a:ext cx="5691963" cy="551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3200"/>
              <a:buFont typeface="Noto Sans Symbols"/>
              <a:buNone/>
            </a:pPr>
            <a:r>
              <a:rPr lang="en-US" sz="3200" b="1" i="0" u="sng" strike="noStrike" cap="none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  <a:hlinkClick r:id="rId5"/>
              </a:rPr>
              <a:t>Northeast Regional Habitat Assessment (NRHA)</a:t>
            </a:r>
            <a:endParaRPr sz="3200" b="1" i="0" u="none" strike="noStrike" cap="none">
              <a:solidFill>
                <a:srgbClr val="0374AD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describe and characterize estuarine, coastal, and offshore fish habitat distribution, abundance, and quality in the Northeast using a partnership driven approach.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" descr="C:\Users\Jessica\AppData\Local\Microsoft\Windows\INetCache\Content.MSO\D72CC638.tmp"/>
          <p:cNvPicPr preferRelativeResize="0"/>
          <p:nvPr/>
        </p:nvPicPr>
        <p:blipFill rotWithShape="1">
          <a:blip r:embed="rId3">
            <a:alphaModFix/>
          </a:blip>
          <a:srcRect l="-17550" r="17550" b="16825"/>
          <a:stretch/>
        </p:blipFill>
        <p:spPr>
          <a:xfrm>
            <a:off x="-1172650" y="-1687"/>
            <a:ext cx="6531355" cy="6861365"/>
          </a:xfrm>
          <a:custGeom>
            <a:avLst/>
            <a:gdLst/>
            <a:ahLst/>
            <a:cxnLst/>
            <a:rect l="l" t="t" r="r" b="b"/>
            <a:pathLst>
              <a:path w="4838041" h="5063738" extrusionOk="0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5" name="Google Shape;235;p4"/>
          <p:cNvSpPr txBox="1">
            <a:spLocks noGrp="1"/>
          </p:cNvSpPr>
          <p:nvPr>
            <p:ph type="body" idx="1"/>
          </p:nvPr>
        </p:nvSpPr>
        <p:spPr>
          <a:xfrm>
            <a:off x="5600533" y="433033"/>
            <a:ext cx="63423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000"/>
              <a:buNone/>
            </a:pPr>
            <a:r>
              <a:rPr lang="en-US" sz="4000" b="1">
                <a:solidFill>
                  <a:srgbClr val="0374AD"/>
                </a:solidFill>
                <a:latin typeface="Calibri"/>
                <a:ea typeface="Calibri"/>
                <a:cs typeface="Calibri"/>
                <a:sym typeface="Calibri"/>
              </a:rPr>
              <a:t>Geographic Scope: Northeast U.S.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795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67"/>
              <a:buChar char="•"/>
            </a:pPr>
            <a:r>
              <a:rPr lang="en-US" sz="2667">
                <a:solidFill>
                  <a:srgbClr val="000000"/>
                </a:solidFill>
              </a:rPr>
              <a:t>North Carolina/South Carolina boundary to the western end of the Scotian Shelf</a:t>
            </a:r>
            <a:endParaRPr/>
          </a:p>
          <a:p>
            <a:pPr marL="59246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67"/>
              <a:buNone/>
            </a:pPr>
            <a:r>
              <a:rPr lang="en-US" sz="2667">
                <a:solidFill>
                  <a:srgbClr val="000000"/>
                </a:solidFill>
              </a:rPr>
              <a:t> </a:t>
            </a:r>
            <a:endParaRPr sz="2667">
              <a:solidFill>
                <a:srgbClr val="000000"/>
              </a:solidFill>
            </a:endParaRPr>
          </a:p>
          <a:p>
            <a:pPr marL="457200" lvl="0" indent="-39795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Char char="•"/>
            </a:pPr>
            <a:r>
              <a:rPr lang="en-US" sz="2667">
                <a:solidFill>
                  <a:srgbClr val="000000"/>
                </a:solidFill>
              </a:rPr>
              <a:t>Includes the Mid-Atlantic Bight, Southern New England, Georges Bank, and the Gulf of Maine</a:t>
            </a:r>
            <a:endParaRPr/>
          </a:p>
          <a:p>
            <a:pPr marL="457200" lvl="0" indent="-22859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None/>
            </a:pPr>
            <a:endParaRPr/>
          </a:p>
          <a:p>
            <a:pPr marL="457200" lvl="0" indent="-39795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Char char="•"/>
            </a:pPr>
            <a:r>
              <a:rPr lang="en-US" sz="2667">
                <a:solidFill>
                  <a:srgbClr val="000000"/>
                </a:solidFill>
              </a:rPr>
              <a:t>Inshore team focus from NOAA mean high tide/high marsh, to offshore extent of state surveys/state waters; offshore team focus is coastal marine waters to the edge of the continental shelf</a:t>
            </a:r>
            <a:endParaRPr/>
          </a:p>
          <a:p>
            <a:pPr marL="59246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None/>
            </a:pPr>
            <a:endParaRPr sz="2667">
              <a:solidFill>
                <a:srgbClr val="000000"/>
              </a:solidFill>
            </a:endParaRPr>
          </a:p>
          <a:p>
            <a:pPr marL="457200" lvl="0" indent="-39795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Char char="•"/>
            </a:pPr>
            <a:r>
              <a:rPr lang="en-US" sz="2667">
                <a:solidFill>
                  <a:srgbClr val="000000"/>
                </a:solidFill>
              </a:rPr>
              <a:t>Different products from inshore/offshore teams that will be integrated</a:t>
            </a:r>
            <a:endParaRPr sz="2667">
              <a:solidFill>
                <a:srgbClr val="000000"/>
              </a:solidFill>
            </a:endParaRPr>
          </a:p>
          <a:p>
            <a:pPr marL="609585" lvl="1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"/>
          <p:cNvSpPr txBox="1">
            <a:spLocks noGrp="1"/>
          </p:cNvSpPr>
          <p:nvPr>
            <p:ph type="title"/>
          </p:nvPr>
        </p:nvSpPr>
        <p:spPr>
          <a:xfrm>
            <a:off x="226950" y="99325"/>
            <a:ext cx="117381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000"/>
              <a:buFont typeface="Gill Sans"/>
              <a:buNone/>
            </a:pPr>
            <a:r>
              <a:rPr lang="en-US" sz="4000" b="1">
                <a:solidFill>
                  <a:srgbClr val="0374AD"/>
                </a:solidFill>
                <a:latin typeface="Gill Sans"/>
                <a:ea typeface="Gill Sans"/>
                <a:cs typeface="Gill Sans"/>
                <a:sym typeface="Gill Sans"/>
              </a:rPr>
              <a:t>Focus Species (65+, important to managers)</a:t>
            </a:r>
            <a:endParaRPr/>
          </a:p>
        </p:txBody>
      </p:sp>
      <p:sp>
        <p:nvSpPr>
          <p:cNvPr id="242" name="Google Shape;242;p5"/>
          <p:cNvSpPr txBox="1"/>
          <p:nvPr/>
        </p:nvSpPr>
        <p:spPr>
          <a:xfrm>
            <a:off x="369525" y="1201525"/>
            <a:ext cx="11017200" cy="51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Mid-Atlantic Council: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Atlantic and chub mackerel, butterfish, longfin and shortfin squid, surfclam, ocean quahog, summer flounder, scup, black sea bass, bluefish, golden and blueline tilefish, spiny dogfish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England Council: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Cod, cusk, haddock, pollock, Acadian redfish, plaice, halibut, winter flounder, witch flounder, yellowtail flounder, wolffish, windowpane, ocean pout, offshore, red, and white hake, monkfish, Atlantic herring, salmon, skates (seven species), red crab, sea scallop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Atlantic States Marine Fisheries Commission (ASMFC):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Eel, lobster, croaker, menhaden, striped bass, Atlantic sturgeon, black drum, cobia, horseshoe crab, Jonah crab, northern shrimp, red drum, shad and river herring, Spanish mackerel, spot, spotted seatrout, tautog, weakfish, coastal sharks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 migratory with Habitat Areas of Particular Concern (HAPC) designations: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Sandbar shark, dusky shark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74AD"/>
              </a:buClr>
              <a:buSzPts val="4800"/>
              <a:buFont typeface="Gill Sans"/>
              <a:buNone/>
            </a:pPr>
            <a:r>
              <a:rPr lang="en-US"/>
              <a:t>4 Actions Being Considered</a:t>
            </a:r>
            <a:endParaRPr/>
          </a:p>
        </p:txBody>
      </p:sp>
      <p:cxnSp>
        <p:nvCxnSpPr>
          <p:cNvPr id="249" name="Google Shape;249;p6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6"/>
          <p:cNvSpPr txBox="1">
            <a:spLocks noGrp="1"/>
          </p:cNvSpPr>
          <p:nvPr>
            <p:ph type="body" idx="1"/>
          </p:nvPr>
        </p:nvSpPr>
        <p:spPr>
          <a:xfrm>
            <a:off x="655321" y="2575034"/>
            <a:ext cx="5341442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Abundance and trends in habitat types in the inshore area </a:t>
            </a:r>
            <a:endParaRPr dirty="0"/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Spatial descriptions of species habitat use in the offshore area</a:t>
            </a:r>
            <a:endParaRPr dirty="0"/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Habitat vulnerability  </a:t>
            </a:r>
            <a:endParaRPr dirty="0"/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Habitat data visualization and decision support</a:t>
            </a:r>
            <a:endParaRPr dirty="0"/>
          </a:p>
        </p:txBody>
      </p:sp>
      <p:pic>
        <p:nvPicPr>
          <p:cNvPr id="251" name="Google Shape;251;p6"/>
          <p:cNvPicPr preferRelativeResize="0"/>
          <p:nvPr/>
        </p:nvPicPr>
        <p:blipFill rotWithShape="1">
          <a:blip r:embed="rId3">
            <a:alphaModFix/>
          </a:blip>
          <a:srcRect l="19519" r="683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FMC_Light Theme">
  <a:themeElements>
    <a:clrScheme name="Custom 90">
      <a:dk1>
        <a:srgbClr val="09152C"/>
      </a:dk1>
      <a:lt1>
        <a:srgbClr val="FFFFFF"/>
      </a:lt1>
      <a:dk2>
        <a:srgbClr val="44546A"/>
      </a:dk2>
      <a:lt2>
        <a:srgbClr val="BDD7EE"/>
      </a:lt2>
      <a:accent1>
        <a:srgbClr val="5B9BD5"/>
      </a:accent1>
      <a:accent2>
        <a:srgbClr val="009A46"/>
      </a:accent2>
      <a:accent3>
        <a:srgbClr val="ED7D31"/>
      </a:accent3>
      <a:accent4>
        <a:srgbClr val="954F7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0FF0983EB3C041AF1AEA4B1776CF3D" ma:contentTypeVersion="15" ma:contentTypeDescription="Create a new document." ma:contentTypeScope="" ma:versionID="565b7a68d09f9cdc59ed1e2c1630ce47">
  <xsd:schema xmlns:xsd="http://www.w3.org/2001/XMLSchema" xmlns:xs="http://www.w3.org/2001/XMLSchema" xmlns:p="http://schemas.microsoft.com/office/2006/metadata/properties" xmlns:ns2="0828a74d-2a10-4f39-8652-5d70f27fbd04" xmlns:ns3="52a5111d-dddf-4872-8e35-e0441c780081" targetNamespace="http://schemas.microsoft.com/office/2006/metadata/properties" ma:root="true" ma:fieldsID="8242158e3f48e8db731ad2845abc3754" ns2:_="" ns3:_="">
    <xsd:import namespace="0828a74d-2a10-4f39-8652-5d70f27fbd04"/>
    <xsd:import namespace="52a5111d-dddf-4872-8e35-e0441c7800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8a74d-2a10-4f39-8652-5d70f27fbd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5111d-dddf-4872-8e35-e0441c7800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DD8C39-ED74-4CE9-95AB-74EBE9E0A8EC}"/>
</file>

<file path=customXml/itemProps2.xml><?xml version="1.0" encoding="utf-8"?>
<ds:datastoreItem xmlns:ds="http://schemas.openxmlformats.org/officeDocument/2006/customXml" ds:itemID="{2D5BC708-6408-4965-B543-41734D4D4FC4}"/>
</file>

<file path=customXml/itemProps3.xml><?xml version="1.0" encoding="utf-8"?>
<ds:datastoreItem xmlns:ds="http://schemas.openxmlformats.org/officeDocument/2006/customXml" ds:itemID="{0A79D756-38FA-42A4-BA42-C956FC0B05F1}"/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1724</Words>
  <Application>Microsoft Office PowerPoint</Application>
  <PresentationFormat>Widescreen</PresentationFormat>
  <Paragraphs>225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Gill Sans</vt:lpstr>
      <vt:lpstr>Arial</vt:lpstr>
      <vt:lpstr>Noto Sans Symbols</vt:lpstr>
      <vt:lpstr>Calibri</vt:lpstr>
      <vt:lpstr>Calibri Light</vt:lpstr>
      <vt:lpstr>Office Theme</vt:lpstr>
      <vt:lpstr>MAFMC_Light Theme</vt:lpstr>
      <vt:lpstr>1_Office Theme</vt:lpstr>
      <vt:lpstr>Council Habitat Update</vt:lpstr>
      <vt:lpstr>Today</vt:lpstr>
      <vt:lpstr>Projects Support Future Council Work</vt:lpstr>
      <vt:lpstr>Why are we getting a Habitat Conservation Division Update?</vt:lpstr>
      <vt:lpstr>Today</vt:lpstr>
      <vt:lpstr>PowerPoint Presentation</vt:lpstr>
      <vt:lpstr>PowerPoint Presentation</vt:lpstr>
      <vt:lpstr>Focus Species (65+, important to managers)</vt:lpstr>
      <vt:lpstr>4 Actions Being Considered</vt:lpstr>
      <vt:lpstr>PowerPoint Presentation</vt:lpstr>
      <vt:lpstr>Joint inshore/offshore products</vt:lpstr>
      <vt:lpstr>What types of data are we including in the spatial data inventory?</vt:lpstr>
      <vt:lpstr>Data inventory compiled as both a spreadsheet and a detailed written report</vt:lpstr>
      <vt:lpstr>NOAA  Fisheries, DFO, and State trawl data compiled by species </vt:lpstr>
      <vt:lpstr>Two R Shiny Apps built for data visualization, exploration and sharing among 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Today</vt:lpstr>
      <vt:lpstr>Today</vt:lpstr>
      <vt:lpstr>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Council Habitat Update</dc:title>
  <dc:creator>Muffley, Brandon</dc:creator>
  <cp:lastModifiedBy>Christopher Haak</cp:lastModifiedBy>
  <cp:revision>13</cp:revision>
  <dcterms:created xsi:type="dcterms:W3CDTF">2019-03-15T15:26:44Z</dcterms:created>
  <dcterms:modified xsi:type="dcterms:W3CDTF">2020-06-17T14:29:42Z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0x010100CE0FF0983EB3C041AF1AEA4B1776CF3D</vt:lpwstr>
  </property>
</Properties>
</file>