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669" r:id="rId4"/>
    <p:sldMasterId id="2147483691" r:id="rId5"/>
  </p:sldMasterIdLst>
  <p:notesMasterIdLst>
    <p:notesMasterId r:id="rId4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24384000" cy="13716000"/>
  <p:notesSz cx="6858000" cy="9144000"/>
  <p:embeddedFontLst>
    <p:embeddedFont>
      <p:font typeface="Avenir Next LT Pro" panose="020B0504020202020204" pitchFamily="3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Rockwell" panose="02060603020205020403" pitchFamily="18"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5S0RKi9zle3XHWCnngb6irNcr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08712-ABA5-4C89-A2AB-4CD63BE07AB1}" v="8" dt="2023-07-17T18:43:37.680"/>
  </p1510:revLst>
</p1510:revInfo>
</file>

<file path=ppt/tableStyles.xml><?xml version="1.0" encoding="utf-8"?>
<a:tblStyleLst xmlns:a="http://schemas.openxmlformats.org/drawingml/2006/main" def="{FE83FFDD-820C-4B62-8828-8B94F0C72E05}">
  <a:tblStyle styleId="{FE83FFDD-820C-4B62-8828-8B94F0C72E0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97" autoAdjust="0"/>
  </p:normalViewPr>
  <p:slideViewPr>
    <p:cSldViewPr snapToGrid="0">
      <p:cViewPr varScale="1">
        <p:scale>
          <a:sx n="36" d="100"/>
          <a:sy n="36" d="100"/>
        </p:scale>
        <p:origin x="1992" y="72"/>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6/11/relationships/changesInfo" Target="changesInfos/changesInfo1.xml"/><Relationship Id="rId5" Type="http://schemas.openxmlformats.org/officeDocument/2006/relationships/slideMaster" Target="slideMasters/slideMaster3.xml"/><Relationship Id="rId61" Type="http://customschemas.google.com/relationships/presentationmetadata" Target="meta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ley Dancy" userId="db9cc91c-28ed-4702-901c-bc93f6cd723f" providerId="ADAL" clId="{20608712-ABA5-4C89-A2AB-4CD63BE07AB1}"/>
    <pc:docChg chg="undo custSel modSld">
      <pc:chgData name="Kiley Dancy" userId="db9cc91c-28ed-4702-901c-bc93f6cd723f" providerId="ADAL" clId="{20608712-ABA5-4C89-A2AB-4CD63BE07AB1}" dt="2023-07-17T18:45:12.521" v="191" actId="113"/>
      <pc:docMkLst>
        <pc:docMk/>
      </pc:docMkLst>
      <pc:sldChg chg="addSp delSp modSp mod">
        <pc:chgData name="Kiley Dancy" userId="db9cc91c-28ed-4702-901c-bc93f6cd723f" providerId="ADAL" clId="{20608712-ABA5-4C89-A2AB-4CD63BE07AB1}" dt="2023-07-17T18:32:42.312" v="44"/>
        <pc:sldMkLst>
          <pc:docMk/>
          <pc:sldMk cId="0" sldId="256"/>
        </pc:sldMkLst>
        <pc:spChg chg="add del mod">
          <ac:chgData name="Kiley Dancy" userId="db9cc91c-28ed-4702-901c-bc93f6cd723f" providerId="ADAL" clId="{20608712-ABA5-4C89-A2AB-4CD63BE07AB1}" dt="2023-07-17T18:31:13.221" v="3"/>
          <ac:spMkLst>
            <pc:docMk/>
            <pc:sldMk cId="0" sldId="256"/>
            <ac:spMk id="2" creationId="{9070D406-45B1-D8C6-1339-36AFC5FCEE7E}"/>
          </ac:spMkLst>
        </pc:spChg>
        <pc:spChg chg="add del mod">
          <ac:chgData name="Kiley Dancy" userId="db9cc91c-28ed-4702-901c-bc93f6cd723f" providerId="ADAL" clId="{20608712-ABA5-4C89-A2AB-4CD63BE07AB1}" dt="2023-07-17T18:32:42.312" v="44"/>
          <ac:spMkLst>
            <pc:docMk/>
            <pc:sldMk cId="0" sldId="256"/>
            <ac:spMk id="3" creationId="{3EBC5549-97F6-BD73-65EE-7DA2A56A2A74}"/>
          </ac:spMkLst>
        </pc:spChg>
        <pc:spChg chg="mod">
          <ac:chgData name="Kiley Dancy" userId="db9cc91c-28ed-4702-901c-bc93f6cd723f" providerId="ADAL" clId="{20608712-ABA5-4C89-A2AB-4CD63BE07AB1}" dt="2023-07-17T18:32:37.657" v="42" actId="14100"/>
          <ac:spMkLst>
            <pc:docMk/>
            <pc:sldMk cId="0" sldId="256"/>
            <ac:spMk id="231" creationId="{00000000-0000-0000-0000-000000000000}"/>
          </ac:spMkLst>
        </pc:spChg>
      </pc:sldChg>
      <pc:sldChg chg="modSp mod">
        <pc:chgData name="Kiley Dancy" userId="db9cc91c-28ed-4702-901c-bc93f6cd723f" providerId="ADAL" clId="{20608712-ABA5-4C89-A2AB-4CD63BE07AB1}" dt="2023-07-17T18:34:18.067" v="71" actId="20577"/>
        <pc:sldMkLst>
          <pc:docMk/>
          <pc:sldMk cId="0" sldId="258"/>
        </pc:sldMkLst>
        <pc:spChg chg="mod">
          <ac:chgData name="Kiley Dancy" userId="db9cc91c-28ed-4702-901c-bc93f6cd723f" providerId="ADAL" clId="{20608712-ABA5-4C89-A2AB-4CD63BE07AB1}" dt="2023-07-17T18:34:18.067" v="71" actId="20577"/>
          <ac:spMkLst>
            <pc:docMk/>
            <pc:sldMk cId="0" sldId="258"/>
            <ac:spMk id="244" creationId="{00000000-0000-0000-0000-000000000000}"/>
          </ac:spMkLst>
        </pc:spChg>
      </pc:sldChg>
      <pc:sldChg chg="modSp mod">
        <pc:chgData name="Kiley Dancy" userId="db9cc91c-28ed-4702-901c-bc93f6cd723f" providerId="ADAL" clId="{20608712-ABA5-4C89-A2AB-4CD63BE07AB1}" dt="2023-07-17T18:39:45.341" v="88" actId="1035"/>
        <pc:sldMkLst>
          <pc:docMk/>
          <pc:sldMk cId="0" sldId="261"/>
        </pc:sldMkLst>
        <pc:spChg chg="mod">
          <ac:chgData name="Kiley Dancy" userId="db9cc91c-28ed-4702-901c-bc93f6cd723f" providerId="ADAL" clId="{20608712-ABA5-4C89-A2AB-4CD63BE07AB1}" dt="2023-07-17T18:39:45.341" v="88" actId="1035"/>
          <ac:spMkLst>
            <pc:docMk/>
            <pc:sldMk cId="0" sldId="261"/>
            <ac:spMk id="271"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2"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3"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4"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5"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6"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7"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8" creationId="{00000000-0000-0000-0000-000000000000}"/>
          </ac:spMkLst>
        </pc:spChg>
        <pc:spChg chg="mod">
          <ac:chgData name="Kiley Dancy" userId="db9cc91c-28ed-4702-901c-bc93f6cd723f" providerId="ADAL" clId="{20608712-ABA5-4C89-A2AB-4CD63BE07AB1}" dt="2023-07-17T18:39:45.341" v="88" actId="1035"/>
          <ac:spMkLst>
            <pc:docMk/>
            <pc:sldMk cId="0" sldId="261"/>
            <ac:spMk id="279" creationId="{00000000-0000-0000-0000-000000000000}"/>
          </ac:spMkLst>
        </pc:spChg>
        <pc:spChg chg="mod">
          <ac:chgData name="Kiley Dancy" userId="db9cc91c-28ed-4702-901c-bc93f6cd723f" providerId="ADAL" clId="{20608712-ABA5-4C89-A2AB-4CD63BE07AB1}" dt="2023-07-17T18:39:45.341" v="88" actId="1035"/>
          <ac:spMkLst>
            <pc:docMk/>
            <pc:sldMk cId="0" sldId="261"/>
            <ac:spMk id="280" creationId="{00000000-0000-0000-0000-000000000000}"/>
          </ac:spMkLst>
        </pc:spChg>
        <pc:picChg chg="mod">
          <ac:chgData name="Kiley Dancy" userId="db9cc91c-28ed-4702-901c-bc93f6cd723f" providerId="ADAL" clId="{20608712-ABA5-4C89-A2AB-4CD63BE07AB1}" dt="2023-07-17T18:39:45.341" v="88" actId="1035"/>
          <ac:picMkLst>
            <pc:docMk/>
            <pc:sldMk cId="0" sldId="261"/>
            <ac:picMk id="281" creationId="{00000000-0000-0000-0000-000000000000}"/>
          </ac:picMkLst>
        </pc:picChg>
      </pc:sldChg>
      <pc:sldChg chg="modSp mod">
        <pc:chgData name="Kiley Dancy" userId="db9cc91c-28ed-4702-901c-bc93f6cd723f" providerId="ADAL" clId="{20608712-ABA5-4C89-A2AB-4CD63BE07AB1}" dt="2023-07-17T18:39:38.590" v="84" actId="1035"/>
        <pc:sldMkLst>
          <pc:docMk/>
          <pc:sldMk cId="0" sldId="262"/>
        </pc:sldMkLst>
        <pc:spChg chg="mod">
          <ac:chgData name="Kiley Dancy" userId="db9cc91c-28ed-4702-901c-bc93f6cd723f" providerId="ADAL" clId="{20608712-ABA5-4C89-A2AB-4CD63BE07AB1}" dt="2023-07-17T18:39:38.590" v="84" actId="1035"/>
          <ac:spMkLst>
            <pc:docMk/>
            <pc:sldMk cId="0" sldId="262"/>
            <ac:spMk id="287" creationId="{00000000-0000-0000-0000-000000000000}"/>
          </ac:spMkLst>
        </pc:spChg>
        <pc:grpChg chg="mod">
          <ac:chgData name="Kiley Dancy" userId="db9cc91c-28ed-4702-901c-bc93f6cd723f" providerId="ADAL" clId="{20608712-ABA5-4C89-A2AB-4CD63BE07AB1}" dt="2023-07-17T18:39:38.590" v="84" actId="1035"/>
          <ac:grpSpMkLst>
            <pc:docMk/>
            <pc:sldMk cId="0" sldId="262"/>
            <ac:grpSpMk id="288" creationId="{00000000-0000-0000-0000-000000000000}"/>
          </ac:grpSpMkLst>
        </pc:grpChg>
        <pc:grpChg chg="mod">
          <ac:chgData name="Kiley Dancy" userId="db9cc91c-28ed-4702-901c-bc93f6cd723f" providerId="ADAL" clId="{20608712-ABA5-4C89-A2AB-4CD63BE07AB1}" dt="2023-07-17T18:39:38.590" v="84" actId="1035"/>
          <ac:grpSpMkLst>
            <pc:docMk/>
            <pc:sldMk cId="0" sldId="262"/>
            <ac:grpSpMk id="291" creationId="{00000000-0000-0000-0000-000000000000}"/>
          </ac:grpSpMkLst>
        </pc:grpChg>
        <pc:grpChg chg="mod">
          <ac:chgData name="Kiley Dancy" userId="db9cc91c-28ed-4702-901c-bc93f6cd723f" providerId="ADAL" clId="{20608712-ABA5-4C89-A2AB-4CD63BE07AB1}" dt="2023-07-17T18:39:38.590" v="84" actId="1035"/>
          <ac:grpSpMkLst>
            <pc:docMk/>
            <pc:sldMk cId="0" sldId="262"/>
            <ac:grpSpMk id="294" creationId="{00000000-0000-0000-0000-000000000000}"/>
          </ac:grpSpMkLst>
        </pc:grpChg>
        <pc:grpChg chg="mod">
          <ac:chgData name="Kiley Dancy" userId="db9cc91c-28ed-4702-901c-bc93f6cd723f" providerId="ADAL" clId="{20608712-ABA5-4C89-A2AB-4CD63BE07AB1}" dt="2023-07-17T18:39:38.590" v="84" actId="1035"/>
          <ac:grpSpMkLst>
            <pc:docMk/>
            <pc:sldMk cId="0" sldId="262"/>
            <ac:grpSpMk id="297" creationId="{00000000-0000-0000-0000-000000000000}"/>
          </ac:grpSpMkLst>
        </pc:grpChg>
        <pc:grpChg chg="mod">
          <ac:chgData name="Kiley Dancy" userId="db9cc91c-28ed-4702-901c-bc93f6cd723f" providerId="ADAL" clId="{20608712-ABA5-4C89-A2AB-4CD63BE07AB1}" dt="2023-07-17T18:39:38.590" v="84" actId="1035"/>
          <ac:grpSpMkLst>
            <pc:docMk/>
            <pc:sldMk cId="0" sldId="262"/>
            <ac:grpSpMk id="300" creationId="{00000000-0000-0000-0000-000000000000}"/>
          </ac:grpSpMkLst>
        </pc:grpChg>
        <pc:grpChg chg="mod">
          <ac:chgData name="Kiley Dancy" userId="db9cc91c-28ed-4702-901c-bc93f6cd723f" providerId="ADAL" clId="{20608712-ABA5-4C89-A2AB-4CD63BE07AB1}" dt="2023-07-17T18:39:38.590" v="84" actId="1035"/>
          <ac:grpSpMkLst>
            <pc:docMk/>
            <pc:sldMk cId="0" sldId="262"/>
            <ac:grpSpMk id="303" creationId="{00000000-0000-0000-0000-000000000000}"/>
          </ac:grpSpMkLst>
        </pc:grpChg>
        <pc:grpChg chg="mod">
          <ac:chgData name="Kiley Dancy" userId="db9cc91c-28ed-4702-901c-bc93f6cd723f" providerId="ADAL" clId="{20608712-ABA5-4C89-A2AB-4CD63BE07AB1}" dt="2023-07-17T18:39:38.590" v="84" actId="1035"/>
          <ac:grpSpMkLst>
            <pc:docMk/>
            <pc:sldMk cId="0" sldId="262"/>
            <ac:grpSpMk id="306" creationId="{00000000-0000-0000-0000-000000000000}"/>
          </ac:grpSpMkLst>
        </pc:grpChg>
      </pc:sldChg>
      <pc:sldChg chg="modSp mod">
        <pc:chgData name="Kiley Dancy" userId="db9cc91c-28ed-4702-901c-bc93f6cd723f" providerId="ADAL" clId="{20608712-ABA5-4C89-A2AB-4CD63BE07AB1}" dt="2023-07-17T18:40:34.746" v="90" actId="12789"/>
        <pc:sldMkLst>
          <pc:docMk/>
          <pc:sldMk cId="0" sldId="264"/>
        </pc:sldMkLst>
        <pc:picChg chg="mod">
          <ac:chgData name="Kiley Dancy" userId="db9cc91c-28ed-4702-901c-bc93f6cd723f" providerId="ADAL" clId="{20608712-ABA5-4C89-A2AB-4CD63BE07AB1}" dt="2023-07-17T18:40:34.746" v="90" actId="12789"/>
          <ac:picMkLst>
            <pc:docMk/>
            <pc:sldMk cId="0" sldId="264"/>
            <ac:picMk id="320" creationId="{00000000-0000-0000-0000-000000000000}"/>
          </ac:picMkLst>
        </pc:picChg>
      </pc:sldChg>
      <pc:sldChg chg="modSp mod">
        <pc:chgData name="Kiley Dancy" userId="db9cc91c-28ed-4702-901c-bc93f6cd723f" providerId="ADAL" clId="{20608712-ABA5-4C89-A2AB-4CD63BE07AB1}" dt="2023-07-17T18:41:11.480" v="97" actId="14100"/>
        <pc:sldMkLst>
          <pc:docMk/>
          <pc:sldMk cId="0" sldId="265"/>
        </pc:sldMkLst>
        <pc:spChg chg="mod">
          <ac:chgData name="Kiley Dancy" userId="db9cc91c-28ed-4702-901c-bc93f6cd723f" providerId="ADAL" clId="{20608712-ABA5-4C89-A2AB-4CD63BE07AB1}" dt="2023-07-17T18:41:11.480" v="97" actId="14100"/>
          <ac:spMkLst>
            <pc:docMk/>
            <pc:sldMk cId="0" sldId="265"/>
            <ac:spMk id="347" creationId="{00000000-0000-0000-0000-000000000000}"/>
          </ac:spMkLst>
        </pc:spChg>
      </pc:sldChg>
      <pc:sldChg chg="modSp mod">
        <pc:chgData name="Kiley Dancy" userId="db9cc91c-28ed-4702-901c-bc93f6cd723f" providerId="ADAL" clId="{20608712-ABA5-4C89-A2AB-4CD63BE07AB1}" dt="2023-07-17T18:41:27.779" v="103" actId="113"/>
        <pc:sldMkLst>
          <pc:docMk/>
          <pc:sldMk cId="0" sldId="266"/>
        </pc:sldMkLst>
        <pc:spChg chg="mod">
          <ac:chgData name="Kiley Dancy" userId="db9cc91c-28ed-4702-901c-bc93f6cd723f" providerId="ADAL" clId="{20608712-ABA5-4C89-A2AB-4CD63BE07AB1}" dt="2023-07-17T18:41:27.779" v="103" actId="113"/>
          <ac:spMkLst>
            <pc:docMk/>
            <pc:sldMk cId="0" sldId="266"/>
            <ac:spMk id="369" creationId="{00000000-0000-0000-0000-000000000000}"/>
          </ac:spMkLst>
        </pc:spChg>
      </pc:sldChg>
      <pc:sldChg chg="modSp mod">
        <pc:chgData name="Kiley Dancy" userId="db9cc91c-28ed-4702-901c-bc93f6cd723f" providerId="ADAL" clId="{20608712-ABA5-4C89-A2AB-4CD63BE07AB1}" dt="2023-07-17T18:41:52.816" v="112" actId="1076"/>
        <pc:sldMkLst>
          <pc:docMk/>
          <pc:sldMk cId="0" sldId="267"/>
        </pc:sldMkLst>
        <pc:spChg chg="mod">
          <ac:chgData name="Kiley Dancy" userId="db9cc91c-28ed-4702-901c-bc93f6cd723f" providerId="ADAL" clId="{20608712-ABA5-4C89-A2AB-4CD63BE07AB1}" dt="2023-07-17T18:41:52.816" v="112" actId="1076"/>
          <ac:spMkLst>
            <pc:docMk/>
            <pc:sldMk cId="0" sldId="267"/>
            <ac:spMk id="387" creationId="{00000000-0000-0000-0000-000000000000}"/>
          </ac:spMkLst>
        </pc:spChg>
      </pc:sldChg>
      <pc:sldChg chg="modSp mod">
        <pc:chgData name="Kiley Dancy" userId="db9cc91c-28ed-4702-901c-bc93f6cd723f" providerId="ADAL" clId="{20608712-ABA5-4C89-A2AB-4CD63BE07AB1}" dt="2023-07-17T18:42:01.381" v="127" actId="1035"/>
        <pc:sldMkLst>
          <pc:docMk/>
          <pc:sldMk cId="0" sldId="268"/>
        </pc:sldMkLst>
        <pc:spChg chg="mod">
          <ac:chgData name="Kiley Dancy" userId="db9cc91c-28ed-4702-901c-bc93f6cd723f" providerId="ADAL" clId="{20608712-ABA5-4C89-A2AB-4CD63BE07AB1}" dt="2023-07-17T18:42:01.381" v="127" actId="1035"/>
          <ac:spMkLst>
            <pc:docMk/>
            <pc:sldMk cId="0" sldId="268"/>
            <ac:spMk id="393" creationId="{00000000-0000-0000-0000-000000000000}"/>
          </ac:spMkLst>
        </pc:spChg>
        <pc:spChg chg="mod">
          <ac:chgData name="Kiley Dancy" userId="db9cc91c-28ed-4702-901c-bc93f6cd723f" providerId="ADAL" clId="{20608712-ABA5-4C89-A2AB-4CD63BE07AB1}" dt="2023-07-17T18:42:01.381" v="127" actId="1035"/>
          <ac:spMkLst>
            <pc:docMk/>
            <pc:sldMk cId="0" sldId="268"/>
            <ac:spMk id="396" creationId="{00000000-0000-0000-0000-000000000000}"/>
          </ac:spMkLst>
        </pc:spChg>
        <pc:spChg chg="mod">
          <ac:chgData name="Kiley Dancy" userId="db9cc91c-28ed-4702-901c-bc93f6cd723f" providerId="ADAL" clId="{20608712-ABA5-4C89-A2AB-4CD63BE07AB1}" dt="2023-07-17T18:42:01.381" v="127" actId="1035"/>
          <ac:spMkLst>
            <pc:docMk/>
            <pc:sldMk cId="0" sldId="268"/>
            <ac:spMk id="397" creationId="{00000000-0000-0000-0000-000000000000}"/>
          </ac:spMkLst>
        </pc:spChg>
        <pc:spChg chg="mod">
          <ac:chgData name="Kiley Dancy" userId="db9cc91c-28ed-4702-901c-bc93f6cd723f" providerId="ADAL" clId="{20608712-ABA5-4C89-A2AB-4CD63BE07AB1}" dt="2023-07-17T18:42:01.381" v="127" actId="1035"/>
          <ac:spMkLst>
            <pc:docMk/>
            <pc:sldMk cId="0" sldId="268"/>
            <ac:spMk id="398" creationId="{00000000-0000-0000-0000-000000000000}"/>
          </ac:spMkLst>
        </pc:spChg>
        <pc:spChg chg="mod">
          <ac:chgData name="Kiley Dancy" userId="db9cc91c-28ed-4702-901c-bc93f6cd723f" providerId="ADAL" clId="{20608712-ABA5-4C89-A2AB-4CD63BE07AB1}" dt="2023-07-17T18:42:01.381" v="127" actId="1035"/>
          <ac:spMkLst>
            <pc:docMk/>
            <pc:sldMk cId="0" sldId="268"/>
            <ac:spMk id="399" creationId="{00000000-0000-0000-0000-000000000000}"/>
          </ac:spMkLst>
        </pc:spChg>
        <pc:spChg chg="mod">
          <ac:chgData name="Kiley Dancy" userId="db9cc91c-28ed-4702-901c-bc93f6cd723f" providerId="ADAL" clId="{20608712-ABA5-4C89-A2AB-4CD63BE07AB1}" dt="2023-07-17T18:42:01.381" v="127" actId="1035"/>
          <ac:spMkLst>
            <pc:docMk/>
            <pc:sldMk cId="0" sldId="268"/>
            <ac:spMk id="400" creationId="{00000000-0000-0000-0000-000000000000}"/>
          </ac:spMkLst>
        </pc:spChg>
        <pc:spChg chg="mod">
          <ac:chgData name="Kiley Dancy" userId="db9cc91c-28ed-4702-901c-bc93f6cd723f" providerId="ADAL" clId="{20608712-ABA5-4C89-A2AB-4CD63BE07AB1}" dt="2023-07-17T18:42:01.381" v="127" actId="1035"/>
          <ac:spMkLst>
            <pc:docMk/>
            <pc:sldMk cId="0" sldId="268"/>
            <ac:spMk id="401" creationId="{00000000-0000-0000-0000-000000000000}"/>
          </ac:spMkLst>
        </pc:spChg>
      </pc:sldChg>
      <pc:sldChg chg="modSp mod">
        <pc:chgData name="Kiley Dancy" userId="db9cc91c-28ed-4702-901c-bc93f6cd723f" providerId="ADAL" clId="{20608712-ABA5-4C89-A2AB-4CD63BE07AB1}" dt="2023-07-17T18:42:11.083" v="128" actId="1076"/>
        <pc:sldMkLst>
          <pc:docMk/>
          <pc:sldMk cId="0" sldId="269"/>
        </pc:sldMkLst>
        <pc:spChg chg="mod">
          <ac:chgData name="Kiley Dancy" userId="db9cc91c-28ed-4702-901c-bc93f6cd723f" providerId="ADAL" clId="{20608712-ABA5-4C89-A2AB-4CD63BE07AB1}" dt="2023-07-17T18:42:11.083" v="128" actId="1076"/>
          <ac:spMkLst>
            <pc:docMk/>
            <pc:sldMk cId="0" sldId="269"/>
            <ac:spMk id="410" creationId="{00000000-0000-0000-0000-000000000000}"/>
          </ac:spMkLst>
        </pc:spChg>
      </pc:sldChg>
      <pc:sldChg chg="modSp mod">
        <pc:chgData name="Kiley Dancy" userId="db9cc91c-28ed-4702-901c-bc93f6cd723f" providerId="ADAL" clId="{20608712-ABA5-4C89-A2AB-4CD63BE07AB1}" dt="2023-07-17T18:42:17.708" v="129" actId="1076"/>
        <pc:sldMkLst>
          <pc:docMk/>
          <pc:sldMk cId="0" sldId="270"/>
        </pc:sldMkLst>
        <pc:spChg chg="mod">
          <ac:chgData name="Kiley Dancy" userId="db9cc91c-28ed-4702-901c-bc93f6cd723f" providerId="ADAL" clId="{20608712-ABA5-4C89-A2AB-4CD63BE07AB1}" dt="2023-07-17T18:42:17.708" v="129" actId="1076"/>
          <ac:spMkLst>
            <pc:docMk/>
            <pc:sldMk cId="0" sldId="270"/>
            <ac:spMk id="419" creationId="{00000000-0000-0000-0000-000000000000}"/>
          </ac:spMkLst>
        </pc:spChg>
      </pc:sldChg>
      <pc:sldChg chg="modSp mod">
        <pc:chgData name="Kiley Dancy" userId="db9cc91c-28ed-4702-901c-bc93f6cd723f" providerId="ADAL" clId="{20608712-ABA5-4C89-A2AB-4CD63BE07AB1}" dt="2023-07-17T18:42:36.182" v="132" actId="403"/>
        <pc:sldMkLst>
          <pc:docMk/>
          <pc:sldMk cId="0" sldId="272"/>
        </pc:sldMkLst>
        <pc:graphicFrameChg chg="mod modGraphic">
          <ac:chgData name="Kiley Dancy" userId="db9cc91c-28ed-4702-901c-bc93f6cd723f" providerId="ADAL" clId="{20608712-ABA5-4C89-A2AB-4CD63BE07AB1}" dt="2023-07-17T18:42:36.182" v="132" actId="403"/>
          <ac:graphicFrameMkLst>
            <pc:docMk/>
            <pc:sldMk cId="0" sldId="272"/>
            <ac:graphicFrameMk id="439" creationId="{00000000-0000-0000-0000-000000000000}"/>
          </ac:graphicFrameMkLst>
        </pc:graphicFrameChg>
      </pc:sldChg>
      <pc:sldChg chg="modSp mod">
        <pc:chgData name="Kiley Dancy" userId="db9cc91c-28ed-4702-901c-bc93f6cd723f" providerId="ADAL" clId="{20608712-ABA5-4C89-A2AB-4CD63BE07AB1}" dt="2023-07-17T18:43:39.943" v="144" actId="207"/>
        <pc:sldMkLst>
          <pc:docMk/>
          <pc:sldMk cId="0" sldId="274"/>
        </pc:sldMkLst>
        <pc:spChg chg="mod">
          <ac:chgData name="Kiley Dancy" userId="db9cc91c-28ed-4702-901c-bc93f6cd723f" providerId="ADAL" clId="{20608712-ABA5-4C89-A2AB-4CD63BE07AB1}" dt="2023-07-17T18:42:47.238" v="134" actId="1076"/>
          <ac:spMkLst>
            <pc:docMk/>
            <pc:sldMk cId="0" sldId="274"/>
            <ac:spMk id="454" creationId="{00000000-0000-0000-0000-000000000000}"/>
          </ac:spMkLst>
        </pc:spChg>
        <pc:spChg chg="mod">
          <ac:chgData name="Kiley Dancy" userId="db9cc91c-28ed-4702-901c-bc93f6cd723f" providerId="ADAL" clId="{20608712-ABA5-4C89-A2AB-4CD63BE07AB1}" dt="2023-07-17T18:43:39.943" v="144" actId="207"/>
          <ac:spMkLst>
            <pc:docMk/>
            <pc:sldMk cId="0" sldId="274"/>
            <ac:spMk id="455" creationId="{00000000-0000-0000-0000-000000000000}"/>
          </ac:spMkLst>
        </pc:spChg>
        <pc:spChg chg="mod">
          <ac:chgData name="Kiley Dancy" userId="db9cc91c-28ed-4702-901c-bc93f6cd723f" providerId="ADAL" clId="{20608712-ABA5-4C89-A2AB-4CD63BE07AB1}" dt="2023-07-17T18:42:54.934" v="135" actId="207"/>
          <ac:spMkLst>
            <pc:docMk/>
            <pc:sldMk cId="0" sldId="274"/>
            <ac:spMk id="456" creationId="{00000000-0000-0000-0000-000000000000}"/>
          </ac:spMkLst>
        </pc:spChg>
        <pc:spChg chg="mod">
          <ac:chgData name="Kiley Dancy" userId="db9cc91c-28ed-4702-901c-bc93f6cd723f" providerId="ADAL" clId="{20608712-ABA5-4C89-A2AB-4CD63BE07AB1}" dt="2023-07-17T18:42:54.934" v="135" actId="207"/>
          <ac:spMkLst>
            <pc:docMk/>
            <pc:sldMk cId="0" sldId="274"/>
            <ac:spMk id="457" creationId="{00000000-0000-0000-0000-000000000000}"/>
          </ac:spMkLst>
        </pc:spChg>
        <pc:spChg chg="mod">
          <ac:chgData name="Kiley Dancy" userId="db9cc91c-28ed-4702-901c-bc93f6cd723f" providerId="ADAL" clId="{20608712-ABA5-4C89-A2AB-4CD63BE07AB1}" dt="2023-07-17T18:43:39.943" v="144" actId="207"/>
          <ac:spMkLst>
            <pc:docMk/>
            <pc:sldMk cId="0" sldId="274"/>
            <ac:spMk id="458" creationId="{00000000-0000-0000-0000-000000000000}"/>
          </ac:spMkLst>
        </pc:spChg>
        <pc:spChg chg="mod">
          <ac:chgData name="Kiley Dancy" userId="db9cc91c-28ed-4702-901c-bc93f6cd723f" providerId="ADAL" clId="{20608712-ABA5-4C89-A2AB-4CD63BE07AB1}" dt="2023-07-17T18:42:54.934" v="135" actId="207"/>
          <ac:spMkLst>
            <pc:docMk/>
            <pc:sldMk cId="0" sldId="274"/>
            <ac:spMk id="459"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0" creationId="{00000000-0000-0000-0000-000000000000}"/>
          </ac:spMkLst>
        </pc:spChg>
        <pc:spChg chg="mod">
          <ac:chgData name="Kiley Dancy" userId="db9cc91c-28ed-4702-901c-bc93f6cd723f" providerId="ADAL" clId="{20608712-ABA5-4C89-A2AB-4CD63BE07AB1}" dt="2023-07-17T18:43:39.943" v="144" actId="207"/>
          <ac:spMkLst>
            <pc:docMk/>
            <pc:sldMk cId="0" sldId="274"/>
            <ac:spMk id="461"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2"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3" creationId="{00000000-0000-0000-0000-000000000000}"/>
          </ac:spMkLst>
        </pc:spChg>
        <pc:spChg chg="mod">
          <ac:chgData name="Kiley Dancy" userId="db9cc91c-28ed-4702-901c-bc93f6cd723f" providerId="ADAL" clId="{20608712-ABA5-4C89-A2AB-4CD63BE07AB1}" dt="2023-07-17T18:43:33.710" v="142" actId="207"/>
          <ac:spMkLst>
            <pc:docMk/>
            <pc:sldMk cId="0" sldId="274"/>
            <ac:spMk id="464"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5"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6" creationId="{00000000-0000-0000-0000-000000000000}"/>
          </ac:spMkLst>
        </pc:spChg>
        <pc:spChg chg="mod">
          <ac:chgData name="Kiley Dancy" userId="db9cc91c-28ed-4702-901c-bc93f6cd723f" providerId="ADAL" clId="{20608712-ABA5-4C89-A2AB-4CD63BE07AB1}" dt="2023-07-17T18:43:39.943" v="144" actId="207"/>
          <ac:spMkLst>
            <pc:docMk/>
            <pc:sldMk cId="0" sldId="274"/>
            <ac:spMk id="467"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8" creationId="{00000000-0000-0000-0000-000000000000}"/>
          </ac:spMkLst>
        </pc:spChg>
        <pc:spChg chg="mod">
          <ac:chgData name="Kiley Dancy" userId="db9cc91c-28ed-4702-901c-bc93f6cd723f" providerId="ADAL" clId="{20608712-ABA5-4C89-A2AB-4CD63BE07AB1}" dt="2023-07-17T18:42:54.934" v="135" actId="207"/>
          <ac:spMkLst>
            <pc:docMk/>
            <pc:sldMk cId="0" sldId="274"/>
            <ac:spMk id="469" creationId="{00000000-0000-0000-0000-000000000000}"/>
          </ac:spMkLst>
        </pc:spChg>
        <pc:cxnChg chg="mod">
          <ac:chgData name="Kiley Dancy" userId="db9cc91c-28ed-4702-901c-bc93f6cd723f" providerId="ADAL" clId="{20608712-ABA5-4C89-A2AB-4CD63BE07AB1}" dt="2023-07-17T18:42:54.934" v="135" actId="207"/>
          <ac:cxnSpMkLst>
            <pc:docMk/>
            <pc:sldMk cId="0" sldId="274"/>
            <ac:cxnSpMk id="470" creationId="{00000000-0000-0000-0000-000000000000}"/>
          </ac:cxnSpMkLst>
        </pc:cxnChg>
        <pc:cxnChg chg="mod">
          <ac:chgData name="Kiley Dancy" userId="db9cc91c-28ed-4702-901c-bc93f6cd723f" providerId="ADAL" clId="{20608712-ABA5-4C89-A2AB-4CD63BE07AB1}" dt="2023-07-17T18:42:54.934" v="135" actId="207"/>
          <ac:cxnSpMkLst>
            <pc:docMk/>
            <pc:sldMk cId="0" sldId="274"/>
            <ac:cxnSpMk id="471" creationId="{00000000-0000-0000-0000-000000000000}"/>
          </ac:cxnSpMkLst>
        </pc:cxnChg>
      </pc:sldChg>
      <pc:sldChg chg="delSp modSp mod">
        <pc:chgData name="Kiley Dancy" userId="db9cc91c-28ed-4702-901c-bc93f6cd723f" providerId="ADAL" clId="{20608712-ABA5-4C89-A2AB-4CD63BE07AB1}" dt="2023-07-17T18:44:05.160" v="148" actId="1076"/>
        <pc:sldMkLst>
          <pc:docMk/>
          <pc:sldMk cId="0" sldId="275"/>
        </pc:sldMkLst>
        <pc:grpChg chg="del mod">
          <ac:chgData name="Kiley Dancy" userId="db9cc91c-28ed-4702-901c-bc93f6cd723f" providerId="ADAL" clId="{20608712-ABA5-4C89-A2AB-4CD63BE07AB1}" dt="2023-07-17T18:44:03.101" v="147" actId="478"/>
          <ac:grpSpMkLst>
            <pc:docMk/>
            <pc:sldMk cId="0" sldId="275"/>
            <ac:grpSpMk id="477" creationId="{00000000-0000-0000-0000-000000000000}"/>
          </ac:grpSpMkLst>
        </pc:grpChg>
        <pc:picChg chg="del mod topLvl">
          <ac:chgData name="Kiley Dancy" userId="db9cc91c-28ed-4702-901c-bc93f6cd723f" providerId="ADAL" clId="{20608712-ABA5-4C89-A2AB-4CD63BE07AB1}" dt="2023-07-17T18:44:03.101" v="147" actId="478"/>
          <ac:picMkLst>
            <pc:docMk/>
            <pc:sldMk cId="0" sldId="275"/>
            <ac:picMk id="478" creationId="{00000000-0000-0000-0000-000000000000}"/>
          </ac:picMkLst>
        </pc:picChg>
        <pc:picChg chg="mod topLvl">
          <ac:chgData name="Kiley Dancy" userId="db9cc91c-28ed-4702-901c-bc93f6cd723f" providerId="ADAL" clId="{20608712-ABA5-4C89-A2AB-4CD63BE07AB1}" dt="2023-07-17T18:44:05.160" v="148" actId="1076"/>
          <ac:picMkLst>
            <pc:docMk/>
            <pc:sldMk cId="0" sldId="275"/>
            <ac:picMk id="479" creationId="{00000000-0000-0000-0000-000000000000}"/>
          </ac:picMkLst>
        </pc:picChg>
      </pc:sldChg>
      <pc:sldChg chg="addSp delSp modSp mod">
        <pc:chgData name="Kiley Dancy" userId="db9cc91c-28ed-4702-901c-bc93f6cd723f" providerId="ADAL" clId="{20608712-ABA5-4C89-A2AB-4CD63BE07AB1}" dt="2023-07-17T18:44:30.163" v="184" actId="478"/>
        <pc:sldMkLst>
          <pc:docMk/>
          <pc:sldMk cId="0" sldId="276"/>
        </pc:sldMkLst>
        <pc:spChg chg="topLvl">
          <ac:chgData name="Kiley Dancy" userId="db9cc91c-28ed-4702-901c-bc93f6cd723f" providerId="ADAL" clId="{20608712-ABA5-4C89-A2AB-4CD63BE07AB1}" dt="2023-07-17T18:44:30.163" v="184" actId="478"/>
          <ac:spMkLst>
            <pc:docMk/>
            <pc:sldMk cId="0" sldId="276"/>
            <ac:spMk id="487"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88"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89"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0"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1"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2"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3"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4"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5"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6"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7"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8" creationId="{00000000-0000-0000-0000-000000000000}"/>
          </ac:spMkLst>
        </pc:spChg>
        <pc:spChg chg="mod">
          <ac:chgData name="Kiley Dancy" userId="db9cc91c-28ed-4702-901c-bc93f6cd723f" providerId="ADAL" clId="{20608712-ABA5-4C89-A2AB-4CD63BE07AB1}" dt="2023-07-17T18:44:24.335" v="181" actId="1035"/>
          <ac:spMkLst>
            <pc:docMk/>
            <pc:sldMk cId="0" sldId="276"/>
            <ac:spMk id="499" creationId="{00000000-0000-0000-0000-000000000000}"/>
          </ac:spMkLst>
        </pc:spChg>
        <pc:grpChg chg="add del mod">
          <ac:chgData name="Kiley Dancy" userId="db9cc91c-28ed-4702-901c-bc93f6cd723f" providerId="ADAL" clId="{20608712-ABA5-4C89-A2AB-4CD63BE07AB1}" dt="2023-07-17T18:44:30.163" v="184" actId="478"/>
          <ac:grpSpMkLst>
            <pc:docMk/>
            <pc:sldMk cId="0" sldId="276"/>
            <ac:grpSpMk id="485" creationId="{00000000-0000-0000-0000-000000000000}"/>
          </ac:grpSpMkLst>
        </pc:grpChg>
        <pc:picChg chg="del topLvl">
          <ac:chgData name="Kiley Dancy" userId="db9cc91c-28ed-4702-901c-bc93f6cd723f" providerId="ADAL" clId="{20608712-ABA5-4C89-A2AB-4CD63BE07AB1}" dt="2023-07-17T18:44:30.163" v="184" actId="478"/>
          <ac:picMkLst>
            <pc:docMk/>
            <pc:sldMk cId="0" sldId="276"/>
            <ac:picMk id="486" creationId="{00000000-0000-0000-0000-000000000000}"/>
          </ac:picMkLst>
        </pc:picChg>
      </pc:sldChg>
      <pc:sldChg chg="modSp mod">
        <pc:chgData name="Kiley Dancy" userId="db9cc91c-28ed-4702-901c-bc93f6cd723f" providerId="ADAL" clId="{20608712-ABA5-4C89-A2AB-4CD63BE07AB1}" dt="2023-07-17T18:44:45.688" v="185" actId="1076"/>
        <pc:sldMkLst>
          <pc:docMk/>
          <pc:sldMk cId="0" sldId="278"/>
        </pc:sldMkLst>
        <pc:spChg chg="mod">
          <ac:chgData name="Kiley Dancy" userId="db9cc91c-28ed-4702-901c-bc93f6cd723f" providerId="ADAL" clId="{20608712-ABA5-4C89-A2AB-4CD63BE07AB1}" dt="2023-07-17T18:44:45.688" v="185" actId="1076"/>
          <ac:spMkLst>
            <pc:docMk/>
            <pc:sldMk cId="0" sldId="278"/>
            <ac:spMk id="514" creationId="{00000000-0000-0000-0000-000000000000}"/>
          </ac:spMkLst>
        </pc:spChg>
      </pc:sldChg>
      <pc:sldChg chg="modSp mod">
        <pc:chgData name="Kiley Dancy" userId="db9cc91c-28ed-4702-901c-bc93f6cd723f" providerId="ADAL" clId="{20608712-ABA5-4C89-A2AB-4CD63BE07AB1}" dt="2023-07-17T18:44:55.382" v="187" actId="1076"/>
        <pc:sldMkLst>
          <pc:docMk/>
          <pc:sldMk cId="0" sldId="279"/>
        </pc:sldMkLst>
        <pc:spChg chg="mod">
          <ac:chgData name="Kiley Dancy" userId="db9cc91c-28ed-4702-901c-bc93f6cd723f" providerId="ADAL" clId="{20608712-ABA5-4C89-A2AB-4CD63BE07AB1}" dt="2023-07-17T18:44:55.382" v="187" actId="1076"/>
          <ac:spMkLst>
            <pc:docMk/>
            <pc:sldMk cId="0" sldId="279"/>
            <ac:spMk id="531" creationId="{00000000-0000-0000-0000-000000000000}"/>
          </ac:spMkLst>
        </pc:spChg>
      </pc:sldChg>
      <pc:sldChg chg="modSp mod">
        <pc:chgData name="Kiley Dancy" userId="db9cc91c-28ed-4702-901c-bc93f6cd723f" providerId="ADAL" clId="{20608712-ABA5-4C89-A2AB-4CD63BE07AB1}" dt="2023-07-17T18:44:52.029" v="186" actId="1076"/>
        <pc:sldMkLst>
          <pc:docMk/>
          <pc:sldMk cId="0" sldId="280"/>
        </pc:sldMkLst>
        <pc:spChg chg="mod">
          <ac:chgData name="Kiley Dancy" userId="db9cc91c-28ed-4702-901c-bc93f6cd723f" providerId="ADAL" clId="{20608712-ABA5-4C89-A2AB-4CD63BE07AB1}" dt="2023-07-17T18:44:52.029" v="186" actId="1076"/>
          <ac:spMkLst>
            <pc:docMk/>
            <pc:sldMk cId="0" sldId="280"/>
            <ac:spMk id="548" creationId="{00000000-0000-0000-0000-000000000000}"/>
          </ac:spMkLst>
        </pc:spChg>
      </pc:sldChg>
      <pc:sldChg chg="modSp mod">
        <pc:chgData name="Kiley Dancy" userId="db9cc91c-28ed-4702-901c-bc93f6cd723f" providerId="ADAL" clId="{20608712-ABA5-4C89-A2AB-4CD63BE07AB1}" dt="2023-07-17T18:45:12.521" v="191" actId="113"/>
        <pc:sldMkLst>
          <pc:docMk/>
          <pc:sldMk cId="0" sldId="282"/>
        </pc:sldMkLst>
        <pc:spChg chg="mod">
          <ac:chgData name="Kiley Dancy" userId="db9cc91c-28ed-4702-901c-bc93f6cd723f" providerId="ADAL" clId="{20608712-ABA5-4C89-A2AB-4CD63BE07AB1}" dt="2023-07-17T18:45:12.521" v="191" actId="113"/>
          <ac:spMkLst>
            <pc:docMk/>
            <pc:sldMk cId="0" sldId="282"/>
            <ac:spMk id="597" creationId="{00000000-0000-0000-0000-000000000000}"/>
          </ac:spMkLst>
        </pc:spChg>
        <pc:spChg chg="mod">
          <ac:chgData name="Kiley Dancy" userId="db9cc91c-28ed-4702-901c-bc93f6cd723f" providerId="ADAL" clId="{20608712-ABA5-4C89-A2AB-4CD63BE07AB1}" dt="2023-07-17T18:45:12.521" v="191" actId="113"/>
          <ac:spMkLst>
            <pc:docMk/>
            <pc:sldMk cId="0" sldId="282"/>
            <ac:spMk id="598" creationId="{00000000-0000-0000-0000-000000000000}"/>
          </ac:spMkLst>
        </pc:spChg>
        <pc:spChg chg="mod">
          <ac:chgData name="Kiley Dancy" userId="db9cc91c-28ed-4702-901c-bc93f6cd723f" providerId="ADAL" clId="{20608712-ABA5-4C89-A2AB-4CD63BE07AB1}" dt="2023-07-17T18:45:12.521" v="191" actId="113"/>
          <ac:spMkLst>
            <pc:docMk/>
            <pc:sldMk cId="0" sldId="282"/>
            <ac:spMk id="599"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219"/>
        <c:overlap val="-27"/>
        <c:axId val="664542384"/>
        <c:axId val="664543216"/>
      </c:barChart>
      <c:catAx>
        <c:axId val="664542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4543216"/>
        <c:crosses val="autoZero"/>
        <c:auto val="1"/>
        <c:lblAlgn val="ctr"/>
        <c:lblOffset val="100"/>
        <c:noMultiLvlLbl val="0"/>
      </c:catAx>
      <c:valAx>
        <c:axId val="664543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454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dirty="0"/>
              <a:t>This provides a snapshot summary of some of the main physical / climate drivers that are likely to shape the future of east coast fisheries in the next 20 years.  </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SzPts val="2200"/>
              <a:buFont typeface="Helvetica Neue"/>
              <a:buNone/>
            </a:pPr>
            <a:r>
              <a:rPr lang="en-US" dirty="0"/>
              <a:t>The ECSP project provided an extensive briefing of these physical / climate drivers in the report linked on this page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a:t>This provides a snapshot summary of some of the main biological drivers that are likely to shape the future of east coast fisheries in the next 20 years.  Some of these biological drivers will, in turn, be affected by physical and climate drivers. </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The ECSP project provided a briefing of these biological drivers in the report linked on this page</a:t>
            </a:r>
            <a:endParaRPr/>
          </a:p>
          <a:p>
            <a:pPr marL="0" lvl="0" indent="0" algn="l" rtl="0">
              <a:lnSpc>
                <a:spcPct val="117999"/>
              </a:lnSpc>
              <a:spcBef>
                <a:spcPts val="0"/>
              </a:spcBef>
              <a:spcAft>
                <a:spcPts val="0"/>
              </a:spcAft>
              <a:buSzPts val="2200"/>
              <a:buFont typeface="Helvetica Neue"/>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dirty="0"/>
              <a:t>This provides a snapshot summary of some of the main physical / climate drivers that are likely to shape the future of east coast fisheries in the next 20 years. </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SzPts val="2200"/>
              <a:buFont typeface="Helvetica Neue"/>
              <a:buNone/>
            </a:pPr>
            <a:r>
              <a:rPr lang="en-US" dirty="0"/>
              <a:t>A summary document on the exploratory phase is available on the initiative’s website.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a:t>In Step 3, drivers are characterized into one of three categories</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Pre-Determined elements – Ocean temperatures continuing to rise, sea level rise, increased alternative ocean uses, and coastal population continuing to grow</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Wildcards – Extreme marine heatwaves, harmful algal blooms, extreme market disruptions like a pandemic, and devastating storms</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In the middle were </a:t>
            </a:r>
            <a:r>
              <a:rPr lang="en-US" u="sng"/>
              <a:t>critical uncertainties </a:t>
            </a:r>
            <a:r>
              <a:rPr lang="en-US"/>
              <a:t>– these were variables that could go either way -  either as a minor effect or as a major effect, sometimes in different directions – rates of warming and sea level rise, replacement of species, prevalence of disease, consumer preferences, and extent of costal armoring</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dirty="0"/>
              <a:t>These Pre-Determined Elements are important, as they are common features in all of the scenarios that we will create. If they are predictable, then we must prepare for all of these forces in whatever future scenarios we create.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Wildcards are more extreme or sudden changes that might happen. IT is difficult to make a strategy/plan that assumes that a wildcard will happen – but it is essential to consider a contingency plan to cater for shocks such as this.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2" name="Google Shape;42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The most important building blocks are critical uncertainties. These usually form the basis of the scenario axes and hence the scenario framework.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For the ECSP scenario creation exercise, we identified 20 different critical uncertainties. They are described in the form of either-or axes, and based around a question of which direction might this go in the next 20 years?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This slide shows the physical / climate uncertainties</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SO, uncertainty #1 relates to the degree of warming in Atlantic. In the next 20 years, will we see rapid warming in the NW Atlantic, or will we see an AMOC shift leading to a cooler state? The scenarios will be different depending on which side of the uncertainty is considered. Each of the other critical uncertainties can be described as an either/or outcome in the same way.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This slide shows the biological uncertainties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This slide shows the social and economic uncertainties.</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Taken together, these 20 uncertainties were represented on two-sided cards. 8 breakout teams used different combinations of cards to create 3 scenario stories each. This resulted in 24 mini-scenarios.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dirty="0"/>
              <a:t>Obviously 24 was too many scenarios to use effectively.  Useful scenario planning is done with 3-5 stories that are related to one another.  This is done by identifying key uncertainties and then crossing them to form a quadrant of possibilities.  Using the mini-scenarios and the insights we gleamed, we identified several key uncertainties.</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SzPts val="2200"/>
              <a:buFont typeface="Helvetica Neue"/>
              <a:buNone/>
            </a:pPr>
            <a:r>
              <a:rPr lang="en-US" dirty="0"/>
              <a:t>The first spoke to the state of the ecosystem.  Whether there is a strong, healthy ecosystem state with productive stocks, replacement of species, and adequate habitat.  We recognize that there will be winners and losers no matter which end of the spectrum you are on.  We are characterizing the overall ecosystem and not any one particular stock.</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SzPts val="2200"/>
              <a:buFont typeface="Helvetica Neue"/>
              <a:buNone/>
            </a:pPr>
            <a:r>
              <a:rPr lang="en-US" dirty="0"/>
              <a:t>Next there was a group of uncertainties that centered around how predictable the system appears to be.  Whether that is by extreme regional differences, how the species are responding, and if science is able to figure it out or not.</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SzPts val="2200"/>
              <a:buFont typeface="Helvetica Neue"/>
              <a:buNone/>
            </a:pPr>
            <a:r>
              <a:rPr lang="en-US" dirty="0"/>
              <a:t>We also recognized that the ability of the industry/individual players to adapt will also be a major factor in the future.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Helvetica Neue"/>
              <a:buNone/>
            </a:pPr>
            <a:r>
              <a:rPr lang="en-US"/>
              <a:t>We settled on using two core, critical uncertainties.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One (vertical axis) relates to the health of the ecosystem, and specifically stock production and replacement. Are stocks maintained / increasing or decreasing?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The other relates to the unpredictability or ocean and stock conditions. Will conditions be highly unpredictable, so that science lacks an ability to assess? Or will conditions be somewhat predictable, so that science can assess and assist fishery management?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Crossing these uncertainties gives us four quadrants, each with distinctive features. </a:t>
            </a:r>
            <a:endParaRPr/>
          </a:p>
          <a:p>
            <a:pPr marL="0" lvl="0" indent="0" algn="l" rtl="0">
              <a:lnSpc>
                <a:spcPct val="117999"/>
              </a:lnSpc>
              <a:spcBef>
                <a:spcPts val="0"/>
              </a:spcBef>
              <a:spcAft>
                <a:spcPts val="0"/>
              </a:spcAft>
              <a:buSzPts val="2200"/>
              <a:buFont typeface="Helvetica Neue"/>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Helvetica Neue"/>
              <a:buNone/>
            </a:pPr>
            <a:r>
              <a:rPr lang="en-US" dirty="0"/>
              <a:t>More detail was added to the four basic scenarios, and each was given a title that captured some important aspect of that future:</a:t>
            </a:r>
            <a:endParaRPr dirty="0"/>
          </a:p>
          <a:p>
            <a:pPr marL="0" lvl="0" indent="0" algn="l" rtl="0">
              <a:lnSpc>
                <a:spcPct val="100000"/>
              </a:lnSpc>
              <a:spcBef>
                <a:spcPts val="0"/>
              </a:spcBef>
              <a:spcAft>
                <a:spcPts val="0"/>
              </a:spcAft>
              <a:buSzPts val="1400"/>
              <a:buFont typeface="Helvetica Neue"/>
              <a:buNone/>
            </a:pPr>
            <a:endParaRPr dirty="0"/>
          </a:p>
          <a:p>
            <a:pPr marL="0" lvl="0" indent="0" algn="l" rtl="0">
              <a:lnSpc>
                <a:spcPct val="100000"/>
              </a:lnSpc>
              <a:spcBef>
                <a:spcPts val="0"/>
              </a:spcBef>
              <a:spcAft>
                <a:spcPts val="0"/>
              </a:spcAft>
              <a:buSzPts val="1400"/>
              <a:buFont typeface="Helvetica Neue"/>
              <a:buNone/>
            </a:pPr>
            <a:r>
              <a:rPr lang="en-US" dirty="0"/>
              <a:t>Ocean Pioneers is a scenario about a ‘wild west’ environment, where high uncertainty and high reward creates conditions ripe for new entrepreneurial activity</a:t>
            </a:r>
            <a:endParaRPr dirty="0"/>
          </a:p>
          <a:p>
            <a:pPr marL="0" lvl="0" indent="0" algn="l" rtl="0">
              <a:lnSpc>
                <a:spcPct val="100000"/>
              </a:lnSpc>
              <a:spcBef>
                <a:spcPts val="0"/>
              </a:spcBef>
              <a:spcAft>
                <a:spcPts val="0"/>
              </a:spcAft>
              <a:buSzPts val="1400"/>
              <a:buFont typeface="Helvetica Neue"/>
              <a:buNone/>
            </a:pPr>
            <a:r>
              <a:rPr lang="en-US" dirty="0"/>
              <a:t>Compound Stress Fractures is a scenario where climate change has damaging impacts on fisheries and the ability to manage them, creating a low-trust world</a:t>
            </a:r>
            <a:endParaRPr dirty="0"/>
          </a:p>
          <a:p>
            <a:pPr marL="0" lvl="0" indent="0" algn="l" rtl="0">
              <a:lnSpc>
                <a:spcPct val="100000"/>
              </a:lnSpc>
              <a:spcBef>
                <a:spcPts val="0"/>
              </a:spcBef>
              <a:spcAft>
                <a:spcPts val="0"/>
              </a:spcAft>
              <a:buSzPts val="1400"/>
              <a:buFont typeface="Helvetica Neue"/>
              <a:buNone/>
            </a:pPr>
            <a:r>
              <a:rPr lang="en-US" dirty="0"/>
              <a:t>Sweet &amp; Sour tells the story where the science is good but the news is bad. Ocean conditions deteriorate; scientists are able to track this, but future problems are stored up</a:t>
            </a:r>
            <a:endParaRPr dirty="0"/>
          </a:p>
          <a:p>
            <a:pPr marL="0" lvl="0" indent="0" algn="l" rtl="0">
              <a:lnSpc>
                <a:spcPct val="100000"/>
              </a:lnSpc>
              <a:spcBef>
                <a:spcPts val="0"/>
              </a:spcBef>
              <a:spcAft>
                <a:spcPts val="0"/>
              </a:spcAft>
              <a:buSzPts val="1400"/>
              <a:buFont typeface="Helvetica Neue"/>
              <a:buNone/>
            </a:pPr>
            <a:r>
              <a:rPr lang="en-US" dirty="0"/>
              <a:t>Checks and Balance is a scenario where fisheries and coastal communities mostly cope with climate change, in part because of advances in scientific assessment</a:t>
            </a:r>
            <a:endParaRPr dirty="0"/>
          </a:p>
          <a:p>
            <a:pPr marL="0" lvl="0" indent="0" algn="l" rtl="0">
              <a:lnSpc>
                <a:spcPct val="117999"/>
              </a:lnSpc>
              <a:spcBef>
                <a:spcPts val="0"/>
              </a:spcBef>
              <a:spcAft>
                <a:spcPts val="0"/>
              </a:spcAft>
              <a:buSzPts val="2200"/>
              <a:buFont typeface="Helvetica Neue"/>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2:notes"/>
          <p:cNvSpPr>
            <a:spLocks noGrp="1" noRot="1" noChangeAspect="1"/>
          </p:cNvSpPr>
          <p:nvPr>
            <p:ph type="sldImg" idx="2"/>
          </p:nvPr>
        </p:nvSpPr>
        <p:spPr>
          <a:xfrm>
            <a:off x="-1317625" y="569913"/>
            <a:ext cx="5056188" cy="284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22:notes"/>
          <p:cNvSpPr txBox="1">
            <a:spLocks noGrp="1"/>
          </p:cNvSpPr>
          <p:nvPr>
            <p:ph type="body" idx="1"/>
          </p:nvPr>
        </p:nvSpPr>
        <p:spPr>
          <a:xfrm>
            <a:off x="322899" y="3604461"/>
            <a:ext cx="1775946" cy="3414753"/>
          </a:xfrm>
          <a:prstGeom prst="rect">
            <a:avLst/>
          </a:prstGeom>
          <a:noFill/>
          <a:ln>
            <a:noFill/>
          </a:ln>
        </p:spPr>
        <p:txBody>
          <a:bodyPr spcFirstLastPara="1" wrap="square" lIns="47950" tIns="23975" rIns="47950" bIns="23975" anchor="t" anchorCtr="0">
            <a:noAutofit/>
          </a:bodyPr>
          <a:lstStyle/>
          <a:p>
            <a:pPr marL="0" lvl="0" indent="0" algn="l" rtl="0">
              <a:lnSpc>
                <a:spcPct val="117999"/>
              </a:lnSpc>
              <a:spcBef>
                <a:spcPts val="0"/>
              </a:spcBef>
              <a:spcAft>
                <a:spcPts val="0"/>
              </a:spcAft>
              <a:buSzPts val="1400"/>
              <a:buFont typeface="Helvetica Neue"/>
              <a:buNone/>
            </a:pPr>
            <a:r>
              <a:rPr lang="en-US"/>
              <a:t>The next step is to provide more details for each of the scenario quadrants. In creating storylines and logics for each, it is important to consider the criteria for effective scenarios. Here are 5 elements to strive for:</a:t>
            </a:r>
            <a:endParaRPr/>
          </a:p>
          <a:p>
            <a:pPr marL="0" lvl="0" indent="0" algn="l" rtl="0">
              <a:lnSpc>
                <a:spcPct val="117999"/>
              </a:lnSpc>
              <a:spcBef>
                <a:spcPts val="0"/>
              </a:spcBef>
              <a:spcAft>
                <a:spcPts val="0"/>
              </a:spcAft>
              <a:buSzPts val="1400"/>
              <a:buFont typeface="Helvetica Neue"/>
              <a:buNone/>
            </a:pPr>
            <a:endParaRPr/>
          </a:p>
          <a:p>
            <a:pPr marL="0" lvl="0" indent="0" algn="l" rtl="0">
              <a:lnSpc>
                <a:spcPct val="117999"/>
              </a:lnSpc>
              <a:spcBef>
                <a:spcPts val="0"/>
              </a:spcBef>
              <a:spcAft>
                <a:spcPts val="0"/>
              </a:spcAft>
              <a:buSzPts val="1400"/>
              <a:buFont typeface="Helvetica Neue"/>
              <a:buNone/>
            </a:pPr>
            <a:r>
              <a:rPr lang="en-US"/>
              <a:t>Is each scenario plausible? </a:t>
            </a:r>
            <a:endParaRPr/>
          </a:p>
          <a:p>
            <a:pPr marL="0" lvl="0" indent="0" algn="l" rtl="0">
              <a:lnSpc>
                <a:spcPct val="117999"/>
              </a:lnSpc>
              <a:spcBef>
                <a:spcPts val="0"/>
              </a:spcBef>
              <a:spcAft>
                <a:spcPts val="0"/>
              </a:spcAft>
              <a:buSzPts val="1400"/>
              <a:buFont typeface="Helvetica Neue"/>
              <a:buNone/>
            </a:pPr>
            <a:r>
              <a:rPr lang="en-US"/>
              <a:t>Is each scenario challenging?</a:t>
            </a:r>
            <a:endParaRPr/>
          </a:p>
          <a:p>
            <a:pPr marL="0" lvl="0" indent="0" algn="l" rtl="0">
              <a:lnSpc>
                <a:spcPct val="117999"/>
              </a:lnSpc>
              <a:spcBef>
                <a:spcPts val="0"/>
              </a:spcBef>
              <a:spcAft>
                <a:spcPts val="0"/>
              </a:spcAft>
              <a:buSzPts val="1400"/>
              <a:buFont typeface="Helvetica Neue"/>
              <a:buNone/>
            </a:pPr>
            <a:r>
              <a:rPr lang="en-US"/>
              <a:t>Is each scenario relevant?</a:t>
            </a:r>
            <a:endParaRPr/>
          </a:p>
          <a:p>
            <a:pPr marL="0" lvl="0" indent="0" algn="l" rtl="0">
              <a:lnSpc>
                <a:spcPct val="117999"/>
              </a:lnSpc>
              <a:spcBef>
                <a:spcPts val="0"/>
              </a:spcBef>
              <a:spcAft>
                <a:spcPts val="0"/>
              </a:spcAft>
              <a:buSzPts val="1400"/>
              <a:buFont typeface="Helvetica Neue"/>
              <a:buNone/>
            </a:pPr>
            <a:r>
              <a:rPr lang="en-US"/>
              <a:t>Is each scenario memorable?</a:t>
            </a:r>
            <a:endParaRPr/>
          </a:p>
          <a:p>
            <a:pPr marL="0" lvl="0" indent="0" algn="l" rtl="0">
              <a:lnSpc>
                <a:spcPct val="117999"/>
              </a:lnSpc>
              <a:spcBef>
                <a:spcPts val="0"/>
              </a:spcBef>
              <a:spcAft>
                <a:spcPts val="0"/>
              </a:spcAft>
              <a:buSzPts val="1400"/>
              <a:buFont typeface="Helvetica Neue"/>
              <a:buNone/>
            </a:pPr>
            <a:r>
              <a:rPr lang="en-US"/>
              <a:t>Taken together, are the scenarios divergent?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3:notes"/>
          <p:cNvSpPr>
            <a:spLocks noGrp="1" noRot="1" noChangeAspect="1"/>
          </p:cNvSpPr>
          <p:nvPr>
            <p:ph type="sldImg" idx="2"/>
          </p:nvPr>
        </p:nvSpPr>
        <p:spPr>
          <a:xfrm>
            <a:off x="-1317625" y="569913"/>
            <a:ext cx="5056188" cy="284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23:notes"/>
          <p:cNvSpPr txBox="1">
            <a:spLocks noGrp="1"/>
          </p:cNvSpPr>
          <p:nvPr>
            <p:ph type="body" idx="1"/>
          </p:nvPr>
        </p:nvSpPr>
        <p:spPr>
          <a:xfrm>
            <a:off x="322899" y="3604461"/>
            <a:ext cx="1775946" cy="3414753"/>
          </a:xfrm>
          <a:prstGeom prst="rect">
            <a:avLst/>
          </a:prstGeom>
          <a:noFill/>
          <a:ln>
            <a:noFill/>
          </a:ln>
        </p:spPr>
        <p:txBody>
          <a:bodyPr spcFirstLastPara="1" wrap="square" lIns="47950" tIns="23975" rIns="47950" bIns="23975" anchor="t" anchorCtr="0">
            <a:noAutofit/>
          </a:bodyPr>
          <a:lstStyle/>
          <a:p>
            <a:pPr marL="0" lvl="0" indent="0" algn="l" rtl="0">
              <a:lnSpc>
                <a:spcPct val="117999"/>
              </a:lnSpc>
              <a:spcBef>
                <a:spcPts val="0"/>
              </a:spcBef>
              <a:spcAft>
                <a:spcPts val="0"/>
              </a:spcAft>
              <a:buSzPts val="1400"/>
              <a:buFont typeface="Helvetica Neue"/>
              <a:buNone/>
            </a:pPr>
            <a:r>
              <a:rPr lang="en-US"/>
              <a:t>This provides some of the main features of this scenario: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4:notes"/>
          <p:cNvSpPr>
            <a:spLocks noGrp="1" noRot="1" noChangeAspect="1"/>
          </p:cNvSpPr>
          <p:nvPr>
            <p:ph type="sldImg" idx="2"/>
          </p:nvPr>
        </p:nvSpPr>
        <p:spPr>
          <a:xfrm>
            <a:off x="-1317625" y="569913"/>
            <a:ext cx="5056188" cy="284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9" name="Google Shape;529;p24:notes"/>
          <p:cNvSpPr txBox="1">
            <a:spLocks noGrp="1"/>
          </p:cNvSpPr>
          <p:nvPr>
            <p:ph type="body" idx="1"/>
          </p:nvPr>
        </p:nvSpPr>
        <p:spPr>
          <a:xfrm>
            <a:off x="322899" y="3604461"/>
            <a:ext cx="1776000" cy="3414900"/>
          </a:xfrm>
          <a:prstGeom prst="rect">
            <a:avLst/>
          </a:prstGeom>
          <a:noFill/>
          <a:ln>
            <a:noFill/>
          </a:ln>
        </p:spPr>
        <p:txBody>
          <a:bodyPr spcFirstLastPara="1" wrap="square" lIns="47950" tIns="23975" rIns="47950" bIns="23975" anchor="t" anchorCtr="0">
            <a:noAutofit/>
          </a:bodyPr>
          <a:lstStyle/>
          <a:p>
            <a:pPr marL="0" lvl="0" indent="0" algn="l" rtl="0">
              <a:lnSpc>
                <a:spcPct val="117999"/>
              </a:lnSpc>
              <a:spcBef>
                <a:spcPts val="0"/>
              </a:spcBef>
              <a:spcAft>
                <a:spcPts val="0"/>
              </a:spcAft>
              <a:buSzPts val="1400"/>
              <a:buFont typeface="Helvetica Neue"/>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5:notes"/>
          <p:cNvSpPr>
            <a:spLocks noGrp="1" noRot="1" noChangeAspect="1"/>
          </p:cNvSpPr>
          <p:nvPr>
            <p:ph type="sldImg" idx="2"/>
          </p:nvPr>
        </p:nvSpPr>
        <p:spPr>
          <a:xfrm>
            <a:off x="-1317625" y="569913"/>
            <a:ext cx="5056188" cy="284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25:notes"/>
          <p:cNvSpPr txBox="1">
            <a:spLocks noGrp="1"/>
          </p:cNvSpPr>
          <p:nvPr>
            <p:ph type="body" idx="1"/>
          </p:nvPr>
        </p:nvSpPr>
        <p:spPr>
          <a:xfrm>
            <a:off x="322899" y="3604461"/>
            <a:ext cx="1775946" cy="3414753"/>
          </a:xfrm>
          <a:prstGeom prst="rect">
            <a:avLst/>
          </a:prstGeom>
          <a:noFill/>
          <a:ln>
            <a:noFill/>
          </a:ln>
        </p:spPr>
        <p:txBody>
          <a:bodyPr spcFirstLastPara="1" wrap="square" lIns="47950" tIns="23975" rIns="47950" bIns="23975" anchor="t" anchorCtr="0">
            <a:noAutofit/>
          </a:bodyPr>
          <a:lstStyle/>
          <a:p>
            <a:pPr marL="0" lvl="0" indent="0" algn="l" rtl="0">
              <a:lnSpc>
                <a:spcPct val="117999"/>
              </a:lnSpc>
              <a:spcBef>
                <a:spcPts val="0"/>
              </a:spcBef>
              <a:spcAft>
                <a:spcPts val="0"/>
              </a:spcAft>
              <a:buSzPts val="1400"/>
              <a:buFont typeface="Helvetica Neue"/>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6:notes"/>
          <p:cNvSpPr>
            <a:spLocks noGrp="1" noRot="1" noChangeAspect="1"/>
          </p:cNvSpPr>
          <p:nvPr>
            <p:ph type="sldImg" idx="2"/>
          </p:nvPr>
        </p:nvSpPr>
        <p:spPr>
          <a:xfrm>
            <a:off x="-1317625" y="569913"/>
            <a:ext cx="5056188" cy="28448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26:notes"/>
          <p:cNvSpPr txBox="1">
            <a:spLocks noGrp="1"/>
          </p:cNvSpPr>
          <p:nvPr>
            <p:ph type="body" idx="1"/>
          </p:nvPr>
        </p:nvSpPr>
        <p:spPr>
          <a:xfrm>
            <a:off x="322899" y="3604461"/>
            <a:ext cx="1776000" cy="3414900"/>
          </a:xfrm>
          <a:prstGeom prst="rect">
            <a:avLst/>
          </a:prstGeom>
          <a:noFill/>
          <a:ln>
            <a:noFill/>
          </a:ln>
        </p:spPr>
        <p:txBody>
          <a:bodyPr spcFirstLastPara="1" wrap="square" lIns="47950" tIns="23975" rIns="47950" bIns="23975" anchor="t" anchorCtr="0">
            <a:noAutofit/>
          </a:bodyPr>
          <a:lstStyle/>
          <a:p>
            <a:pPr marL="0" lvl="0" indent="0" algn="l" rtl="0">
              <a:lnSpc>
                <a:spcPct val="117999"/>
              </a:lnSpc>
              <a:spcBef>
                <a:spcPts val="0"/>
              </a:spcBef>
              <a:spcAft>
                <a:spcPts val="0"/>
              </a:spcAft>
              <a:buSzPts val="1400"/>
              <a:buFont typeface="Helvetica Neue"/>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7:notes"/>
          <p:cNvSpPr txBox="1">
            <a:spLocks noGrp="1"/>
          </p:cNvSpPr>
          <p:nvPr>
            <p:ph type="body" idx="1"/>
          </p:nvPr>
        </p:nvSpPr>
        <p:spPr>
          <a:xfrm>
            <a:off x="709706" y="4516116"/>
            <a:ext cx="5679888" cy="3696681"/>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Once the scenarios are created, they can now be used to help generate ideas.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First, groups should imagine each scenario in turn, and consider what the biggest challenges or opportunities that type of future might create. Because it’s climate change, we might expect more challenges than opportunities, but it’s important to consider both</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Then, you can follow with conversations about “what to do” if you are expecting that scenario to play out in future. What are the actions needed to prepare for it?  </a:t>
            </a:r>
            <a:endParaRPr/>
          </a:p>
        </p:txBody>
      </p:sp>
      <p:sp>
        <p:nvSpPr>
          <p:cNvPr id="580" name="Google Shape;580;p2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8:notes"/>
          <p:cNvSpPr txBox="1">
            <a:spLocks noGrp="1"/>
          </p:cNvSpPr>
          <p:nvPr>
            <p:ph type="body" idx="1"/>
          </p:nvPr>
        </p:nvSpPr>
        <p:spPr>
          <a:xfrm>
            <a:off x="709706" y="4516116"/>
            <a:ext cx="5679888" cy="3696681"/>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Implications conversations can be designed to be relevant for specific participants. There are many ways to ask questions that help reveal ideas about challenges, opportunities and reasons for success/failure. </a:t>
            </a:r>
            <a:endParaRPr/>
          </a:p>
        </p:txBody>
      </p:sp>
      <p:sp>
        <p:nvSpPr>
          <p:cNvPr id="602" name="Google Shape;602;p2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9:notes"/>
          <p:cNvSpPr txBox="1">
            <a:spLocks noGrp="1"/>
          </p:cNvSpPr>
          <p:nvPr>
            <p:ph type="body" idx="1"/>
          </p:nvPr>
        </p:nvSpPr>
        <p:spPr>
          <a:xfrm>
            <a:off x="709706" y="4516116"/>
            <a:ext cx="5679888" cy="3696681"/>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Sometimes, it is straightforward to just to ask a group: what would we do in this scenario?</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But often, it is good to be more specific about the questions. This slide provides some examples of questions that can get at specific actions for groups. </a:t>
            </a:r>
            <a:endParaRPr/>
          </a:p>
        </p:txBody>
      </p:sp>
      <p:sp>
        <p:nvSpPr>
          <p:cNvPr id="620" name="Google Shape;620;p2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0:notes"/>
          <p:cNvSpPr txBox="1">
            <a:spLocks noGrp="1"/>
          </p:cNvSpPr>
          <p:nvPr>
            <p:ph type="body" idx="1"/>
          </p:nvPr>
        </p:nvSpPr>
        <p:spPr>
          <a:xfrm>
            <a:off x="709706" y="4516116"/>
            <a:ext cx="5679888" cy="3696681"/>
          </a:xfrm>
          <a:prstGeom prst="rect">
            <a:avLst/>
          </a:prstGeom>
          <a:noFill/>
          <a:ln>
            <a:noFill/>
          </a:ln>
        </p:spPr>
        <p:txBody>
          <a:bodyPr spcFirstLastPara="1" wrap="square" lIns="47975" tIns="23975" rIns="47975" bIns="23975" anchor="t" anchorCtr="0">
            <a:noAutofit/>
          </a:bodyPr>
          <a:lstStyle/>
          <a:p>
            <a:pPr marL="0" lvl="0" indent="0" algn="l" rtl="0">
              <a:lnSpc>
                <a:spcPct val="117999"/>
              </a:lnSpc>
              <a:spcBef>
                <a:spcPts val="0"/>
              </a:spcBef>
              <a:spcAft>
                <a:spcPts val="0"/>
              </a:spcAft>
              <a:buSzPts val="2200"/>
              <a:buFont typeface="Helvetica Neue"/>
              <a:buNone/>
            </a:pPr>
            <a:r>
              <a:rPr lang="en-US"/>
              <a:t>The previous slides encourage groups to generate ideas to help prepare for each different scenario. It is likely that there will be more ideas that the organization can cope with. How should a group prioritize the most important ones, and create a coherent approach to deal with climate change (or other factors?)</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This slides shows various types of strategic approach that organizations can adopt:</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The most common approach is to identify some robust or ‘no-regret’ options that will work across multiple scenarios.</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Often it is also helpful for groups to identify some actions that will help prevent a worst-case scenario, or maybe drive them towards a more preferred scenario. </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In some instances, an organization might recognize that their scenario needs to be flexible to cope with future uncertainty. That’s when the best approach might be to hedge, or to adopt some kind of core/satellite approach. These approaches require that the organization keeps track of changes, to see if conditions are moving from one scenario to another. </a:t>
            </a:r>
            <a:endParaRPr/>
          </a:p>
        </p:txBody>
      </p:sp>
      <p:sp>
        <p:nvSpPr>
          <p:cNvPr id="635" name="Google Shape;635;p3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1:notes"/>
          <p:cNvSpPr txBox="1">
            <a:spLocks noGrp="1"/>
          </p:cNvSpPr>
          <p:nvPr>
            <p:ph type="body" idx="1"/>
          </p:nvPr>
        </p:nvSpPr>
        <p:spPr>
          <a:xfrm>
            <a:off x="709706" y="4516116"/>
            <a:ext cx="5679888" cy="3696681"/>
          </a:xfrm>
          <a:prstGeom prst="rect">
            <a:avLst/>
          </a:prstGeom>
          <a:noFill/>
          <a:ln>
            <a:noFill/>
          </a:ln>
        </p:spPr>
        <p:txBody>
          <a:bodyPr spcFirstLastPara="1" wrap="square" lIns="47975" tIns="23975" rIns="47975" bIns="23975" anchor="t" anchorCtr="0">
            <a:noAutofit/>
          </a:bodyPr>
          <a:lstStyle/>
          <a:p>
            <a:pPr marL="0" lvl="0" indent="0" algn="l" rtl="0">
              <a:lnSpc>
                <a:spcPct val="117999"/>
              </a:lnSpc>
              <a:spcBef>
                <a:spcPts val="0"/>
              </a:spcBef>
              <a:spcAft>
                <a:spcPts val="0"/>
              </a:spcAft>
              <a:buSzPts val="2200"/>
              <a:buFont typeface="Helvetica Neue"/>
              <a:buNone/>
            </a:pPr>
            <a:r>
              <a:rPr lang="en-US"/>
              <a:t>In the ECSP project, through a series of conversations at Council and Commission meetings, groups identified three broad areas that they wanted to dig into more deeply. </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The first was cross-jurisdictional governance. This was a “robust option” – we can expect that stocks will shift across jurisdictional boundaries in every scenario, so paying close attention and identifying actions to deal with governance challenges was identified as a real priority. </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The second was managing under increased uncertainty. This set of issues will be particularly relevant in scenarios on the left-hand side where climate causes high unpredictability and where scientific information about conditions is limited. How can fishery managers work more effectively in situations of high uncertainty? This set of changes becomes another priority. </a:t>
            </a: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The third was data sources and partnerships. Making progress around these issues will help shift our world from left to right….better data and collaboration will mean that science offers a better chance for fishery managers to understand stocks and ocean conditions, and make better decisions as a result.   </a:t>
            </a:r>
            <a:endParaRPr/>
          </a:p>
        </p:txBody>
      </p:sp>
      <p:sp>
        <p:nvSpPr>
          <p:cNvPr id="653" name="Google Shape;653;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32:notes"/>
          <p:cNvSpPr txBox="1">
            <a:spLocks noGrp="1"/>
          </p:cNvSpPr>
          <p:nvPr>
            <p:ph type="body" idx="1"/>
          </p:nvPr>
        </p:nvSpPr>
        <p:spPr>
          <a:xfrm>
            <a:off x="709706" y="4516116"/>
            <a:ext cx="5679900" cy="3696600"/>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The last stages of the ECSP project encouraged decision-makers to identify specific actions in each of these three areas. This provides a selection of ideas that will be taken forward in the coming months and years. </a:t>
            </a:r>
            <a:endParaRPr/>
          </a:p>
        </p:txBody>
      </p:sp>
      <p:sp>
        <p:nvSpPr>
          <p:cNvPr id="672" name="Google Shape;672;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3:notes"/>
          <p:cNvSpPr txBox="1">
            <a:spLocks noGrp="1"/>
          </p:cNvSpPr>
          <p:nvPr>
            <p:ph type="body" idx="1"/>
          </p:nvPr>
        </p:nvSpPr>
        <p:spPr>
          <a:xfrm>
            <a:off x="709706" y="4516116"/>
            <a:ext cx="5679900" cy="3696600"/>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Once a scenario project has been completed, organizations will often see value in communicating the findings to others – often internally within the organization, but also to other external audiences. Sometimes this is because the scenarios can help deliver important messages about risks, opportunities and future actions. At other times, the scenarios are communicated because they provide a good platform for engagement and ongoing conversations with partners, so that all parties can benefit from a new perspective on the future.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Scenarios are usually communicated in written reports or powerpoint decks. But there are many ways to bring scenarios more to life using imagery, graphic recording, installations and scenario-themed rooms. The purpose is to communicate the scenarios and ideas as vividly as possible, so that participants can envisage being in each future. </a:t>
            </a:r>
            <a:endParaRPr/>
          </a:p>
        </p:txBody>
      </p:sp>
      <p:sp>
        <p:nvSpPr>
          <p:cNvPr id="690" name="Google Shape;690;p3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4:notes"/>
          <p:cNvSpPr txBox="1">
            <a:spLocks noGrp="1"/>
          </p:cNvSpPr>
          <p:nvPr>
            <p:ph type="body" idx="1"/>
          </p:nvPr>
        </p:nvSpPr>
        <p:spPr>
          <a:xfrm>
            <a:off x="709706" y="4516116"/>
            <a:ext cx="5679900" cy="3696600"/>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It is often important to continue strategy conversations after a scenario project, in order to ensure that the strategy stays relevant as external conditions change. This means monitoring the external environment to see if we are moving from one scenario to another.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For ECSP, monitoring will mean looking closely at changing ocean and stock conditions, through data contained in publications such as State of the Ecosystem reports. As new evidence emerges, does this mean that new actions need to be considered, or existing practices changed in some ways? Or maybe some actions that were not prioritized in 2023 might become more feasible / worthy of consideration at a later date.</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It is important to schedule a regular time to check in about changes. This might be a six-monthly or annual revisiting of the scenarios and the action plan that results. </a:t>
            </a:r>
            <a:endParaRPr/>
          </a:p>
        </p:txBody>
      </p:sp>
      <p:sp>
        <p:nvSpPr>
          <p:cNvPr id="702" name="Google Shape;702;p3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55a7a94a66_0_0:notes"/>
          <p:cNvSpPr txBox="1">
            <a:spLocks noGrp="1"/>
          </p:cNvSpPr>
          <p:nvPr>
            <p:ph type="body" idx="1"/>
          </p:nvPr>
        </p:nvSpPr>
        <p:spPr>
          <a:xfrm>
            <a:off x="709706" y="4516116"/>
            <a:ext cx="5679900" cy="3696600"/>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It is often important to continue strategy conversations after a scenario project, in order to ensure that the strategy stays relevant as external conditions change. This means monitoring the external environment to see if we are moving from one scenario to another.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For ECSP, monitoring will mean looking closely at changing ocean and stock conditions, through data contained in publications such as State of the Ecosystem reports. As new evidence emerges, does this mean that new actions need to be considered, or existing practices changed in some ways? Or maybe some actions that were not prioritized in 2023 might become more feasible / worthy of consideration at a later date.</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It is important to schedule a regular time to check in about changes. This might be a six-monthly or annual revisiting of the scenarios and the action plan that results. </a:t>
            </a:r>
            <a:endParaRPr/>
          </a:p>
        </p:txBody>
      </p:sp>
      <p:sp>
        <p:nvSpPr>
          <p:cNvPr id="711" name="Google Shape;711;g255a7a94a66_0_0:notes"/>
          <p:cNvSpPr>
            <a:spLocks noGrp="1" noRot="1" noChangeAspect="1"/>
          </p:cNvSpPr>
          <p:nvPr>
            <p:ph type="sldImg" idx="2"/>
          </p:nvPr>
        </p:nvSpPr>
        <p:spPr>
          <a:xfrm>
            <a:off x="735013" y="1173163"/>
            <a:ext cx="5629200" cy="31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55a7a94a66_0_9:notes"/>
          <p:cNvSpPr txBox="1">
            <a:spLocks noGrp="1"/>
          </p:cNvSpPr>
          <p:nvPr>
            <p:ph type="body" idx="1"/>
          </p:nvPr>
        </p:nvSpPr>
        <p:spPr>
          <a:xfrm>
            <a:off x="709706" y="4516116"/>
            <a:ext cx="5679900" cy="3696600"/>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r>
              <a:rPr lang="en-US"/>
              <a:t>It is often important to continue strategy conversations after a scenario project, in order to ensure that the strategy stays relevant as external conditions change. This means monitoring the external environment to see if we are moving from one scenario to another. </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For ECSP, monitoring will mean looking closely at changing ocean and stock conditions, through data contained in publications such as State of the Ecosystem reports. As new evidence emerges, does this mean that new actions need to be considered, or existing practices changed in some ways? Or maybe some actions that were not prioritized in 2023 might become more feasible / worthy of consideration at a later date.</a:t>
            </a:r>
            <a:endParaRPr/>
          </a:p>
          <a:p>
            <a:pPr marL="0" lvl="0" indent="0" algn="l" rtl="0">
              <a:lnSpc>
                <a:spcPct val="100000"/>
              </a:lnSpc>
              <a:spcBef>
                <a:spcPts val="0"/>
              </a:spcBef>
              <a:spcAft>
                <a:spcPts val="0"/>
              </a:spcAft>
              <a:buSzPts val="1400"/>
              <a:buFont typeface="Helvetica Neue"/>
              <a:buNone/>
            </a:pPr>
            <a:endParaRPr/>
          </a:p>
          <a:p>
            <a:pPr marL="0" lvl="0" indent="0" algn="l" rtl="0">
              <a:lnSpc>
                <a:spcPct val="100000"/>
              </a:lnSpc>
              <a:spcBef>
                <a:spcPts val="0"/>
              </a:spcBef>
              <a:spcAft>
                <a:spcPts val="0"/>
              </a:spcAft>
              <a:buSzPts val="1400"/>
              <a:buFont typeface="Helvetica Neue"/>
              <a:buNone/>
            </a:pPr>
            <a:r>
              <a:rPr lang="en-US"/>
              <a:t>It is important to schedule a regular time to check in about changes. This might be a six-monthly or annual revisiting of the scenarios and the action plan that results. </a:t>
            </a:r>
            <a:endParaRPr/>
          </a:p>
        </p:txBody>
      </p:sp>
      <p:sp>
        <p:nvSpPr>
          <p:cNvPr id="721" name="Google Shape;721;g255a7a94a66_0_9:notes"/>
          <p:cNvSpPr>
            <a:spLocks noGrp="1" noRot="1" noChangeAspect="1"/>
          </p:cNvSpPr>
          <p:nvPr>
            <p:ph type="sldImg" idx="2"/>
          </p:nvPr>
        </p:nvSpPr>
        <p:spPr>
          <a:xfrm>
            <a:off x="735013" y="1173163"/>
            <a:ext cx="5629200" cy="31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0" name="Google Shape;730;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6:notes"/>
          <p:cNvSpPr txBox="1">
            <a:spLocks noGrp="1"/>
          </p:cNvSpPr>
          <p:nvPr>
            <p:ph type="body" idx="1"/>
          </p:nvPr>
        </p:nvSpPr>
        <p:spPr>
          <a:xfrm>
            <a:off x="709706" y="4516116"/>
            <a:ext cx="5679900" cy="3696600"/>
          </a:xfrm>
          <a:prstGeom prst="rect">
            <a:avLst/>
          </a:prstGeom>
          <a:noFill/>
          <a:ln>
            <a:noFill/>
          </a:ln>
        </p:spPr>
        <p:txBody>
          <a:bodyPr spcFirstLastPara="1" wrap="square" lIns="47975" tIns="23975" rIns="47975" bIns="23975" anchor="t" anchorCtr="0">
            <a:noAutofit/>
          </a:bodyPr>
          <a:lstStyle/>
          <a:p>
            <a:pPr marL="0" lvl="0" indent="0" algn="l" rtl="0">
              <a:lnSpc>
                <a:spcPct val="100000"/>
              </a:lnSpc>
              <a:spcBef>
                <a:spcPts val="0"/>
              </a:spcBef>
              <a:spcAft>
                <a:spcPts val="0"/>
              </a:spcAft>
              <a:buSzPts val="1400"/>
              <a:buFont typeface="Helvetica Neue"/>
              <a:buNone/>
            </a:pPr>
            <a:endParaRPr/>
          </a:p>
        </p:txBody>
      </p:sp>
      <p:sp>
        <p:nvSpPr>
          <p:cNvPr id="739" name="Google Shape;739;p3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Any planning work we do requires us to make an assessment of the future.</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We look ahead everyday at things like the weather or market trends like the cost of gas.  We put a lot of faith in th</a:t>
            </a:r>
            <a:r>
              <a:rPr lang="en-US" sz="2200" b="0" i="0" u="none" strike="noStrike">
                <a:latin typeface="Helvetica Neue"/>
                <a:ea typeface="Helvetica Neue"/>
                <a:cs typeface="Helvetica Neue"/>
                <a:sym typeface="Helvetica Neue"/>
              </a:rPr>
              <a:t>ese forecasts and predictions and make decisions based on what others tell us is going to happen, or what we think will happen. The trouble is, history, and our own experiences, tells us that we’re not particularly good at thinking about the future.</a:t>
            </a:r>
            <a:endParaRPr/>
          </a:p>
          <a:p>
            <a:pPr marL="0" lvl="0" indent="0" algn="l" rtl="0">
              <a:lnSpc>
                <a:spcPct val="117999"/>
              </a:lnSpc>
              <a:spcBef>
                <a:spcPts val="0"/>
              </a:spcBef>
              <a:spcAft>
                <a:spcPts val="0"/>
              </a:spcAft>
              <a:buNone/>
            </a:pPr>
            <a:br>
              <a:rPr lang="en-US"/>
            </a:br>
            <a:r>
              <a:rPr lang="en-US" sz="2200" b="0" i="0" u="none" strike="noStrike">
                <a:latin typeface="Helvetica Neue"/>
                <a:ea typeface="Helvetica Neue"/>
                <a:cs typeface="Helvetica Neue"/>
                <a:sym typeface="Helvetica Neue"/>
              </a:rPr>
              <a:t>A lot of this is based on our assumptions. We tend to believe that we can see clearly what’s ahead of us, and where we are faced with clear choices and clear consequences.  Whether we do this or do that. We know what direction we need to go or at least we think we do.</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sz="2200" b="0" i="0" u="none" strike="noStrike">
                <a:latin typeface="Helvetica Neue"/>
                <a:ea typeface="Helvetica Neue"/>
                <a:cs typeface="Helvetica Neue"/>
                <a:sym typeface="Helvetica Neue"/>
              </a:rPr>
              <a:t>But in reality the future is much more confusing, indistinct and blurry. We can’t see clearly what’s in front of us and we are often surprised by something we didn’t expect.</a:t>
            </a:r>
            <a:endParaRPr/>
          </a:p>
          <a:p>
            <a:pPr marL="0" lvl="0" indent="0" algn="l" rtl="0">
              <a:lnSpc>
                <a:spcPct val="117999"/>
              </a:lnSpc>
              <a:spcBef>
                <a:spcPts val="0"/>
              </a:spcBef>
              <a:spcAft>
                <a:spcPts val="0"/>
              </a:spcAft>
              <a:buNone/>
            </a:pPr>
            <a:br>
              <a:rPr lang="en-US"/>
            </a:br>
            <a:r>
              <a:rPr lang="en-US" sz="2200" b="0" i="0" u="none" strike="noStrike">
                <a:latin typeface="Helvetica Neue"/>
                <a:ea typeface="Helvetica Neue"/>
                <a:cs typeface="Helvetica Neue"/>
                <a:sym typeface="Helvetica Neue"/>
              </a:rPr>
              <a:t>The result is that often people don’t think sensibly about the future. We are overconfident in our predictions, and we think narrowly about what might happen. We don’t often account for the fact that surprises can occur, creating a world that seems quite different from the one that we had assumed would play out.</a:t>
            </a: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4" name="Google Shape;25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0" i="0" u="none" strike="noStrike">
                <a:latin typeface="Helvetica Neue"/>
                <a:ea typeface="Helvetica Neue"/>
                <a:cs typeface="Helvetica Neue"/>
                <a:sym typeface="Helvetica Neue"/>
              </a:rPr>
              <a:t>Another way to think about this is - that when we plan and assess the future,  we often default to a couple of questions.</a:t>
            </a:r>
            <a:endParaRPr/>
          </a:p>
          <a:p>
            <a:pPr marL="0" lvl="0" indent="0" algn="l" rtl="0">
              <a:lnSpc>
                <a:spcPct val="117999"/>
              </a:lnSpc>
              <a:spcBef>
                <a:spcPts val="0"/>
              </a:spcBef>
              <a:spcAft>
                <a:spcPts val="0"/>
              </a:spcAft>
              <a:buNone/>
            </a:pPr>
            <a:br>
              <a:rPr lang="en-US"/>
            </a:br>
            <a:r>
              <a:rPr lang="en-US" sz="2200" b="0" i="0" u="none" strike="noStrike">
                <a:latin typeface="Helvetica Neue"/>
                <a:ea typeface="Helvetica Neue"/>
                <a:cs typeface="Helvetica Neue"/>
                <a:sym typeface="Helvetica Neue"/>
              </a:rPr>
              <a:t>The first and most common, is: what </a:t>
            </a:r>
            <a:r>
              <a:rPr lang="en-US" sz="2200" b="0" i="0" u="sng" strike="noStrike">
                <a:latin typeface="Helvetica Neue"/>
                <a:ea typeface="Helvetica Neue"/>
                <a:cs typeface="Helvetica Neue"/>
                <a:sym typeface="Helvetica Neue"/>
              </a:rPr>
              <a:t>will</a:t>
            </a:r>
            <a:r>
              <a:rPr lang="en-US" sz="2200" b="0" i="0" u="none" strike="noStrike">
                <a:latin typeface="Helvetica Neue"/>
                <a:ea typeface="Helvetica Neue"/>
                <a:cs typeface="Helvetica Neue"/>
                <a:sym typeface="Helvetica Neue"/>
              </a:rPr>
              <a:t> happen? This is really what we hope to know. It’s why we invest so much in predictions, projections, and forecasts. But we have no guarantee that we’ll be accurate, and the track record of predictions is usually not good.</a:t>
            </a:r>
            <a:endParaRPr/>
          </a:p>
          <a:p>
            <a:pPr marL="0" lvl="0" indent="0" algn="l" rtl="0">
              <a:lnSpc>
                <a:spcPct val="117999"/>
              </a:lnSpc>
              <a:spcBef>
                <a:spcPts val="0"/>
              </a:spcBef>
              <a:spcAft>
                <a:spcPts val="0"/>
              </a:spcAft>
              <a:buNone/>
            </a:pPr>
            <a:br>
              <a:rPr lang="en-US"/>
            </a:br>
            <a:r>
              <a:rPr lang="en-US" sz="2200" b="0" i="0" u="none" strike="noStrike">
                <a:latin typeface="Helvetica Neue"/>
                <a:ea typeface="Helvetica Neue"/>
                <a:cs typeface="Helvetica Neue"/>
                <a:sym typeface="Helvetica Neue"/>
              </a:rPr>
              <a:t>The second question is: what </a:t>
            </a:r>
            <a:r>
              <a:rPr lang="en-US" sz="2200" b="0" i="0" u="sng" strike="noStrike">
                <a:latin typeface="Helvetica Neue"/>
                <a:ea typeface="Helvetica Neue"/>
                <a:cs typeface="Helvetica Neue"/>
                <a:sym typeface="Helvetica Neue"/>
              </a:rPr>
              <a:t>should</a:t>
            </a:r>
            <a:r>
              <a:rPr lang="en-US" sz="2200" b="0" i="0" u="none" strike="noStrike">
                <a:latin typeface="Helvetica Neue"/>
                <a:ea typeface="Helvetica Neue"/>
                <a:cs typeface="Helvetica Neue"/>
                <a:sym typeface="Helvetica Neue"/>
              </a:rPr>
              <a:t> happen, or what would we like to have happen? This question is the basis for many visioning exercises. The trouble is, we don’t have full control over the future, so this question can only take us so far.</a:t>
            </a:r>
            <a:endParaRPr/>
          </a:p>
          <a:p>
            <a:pPr marL="0" lvl="0" indent="0" algn="l" rtl="0">
              <a:lnSpc>
                <a:spcPct val="117999"/>
              </a:lnSpc>
              <a:spcBef>
                <a:spcPts val="0"/>
              </a:spcBef>
              <a:spcAft>
                <a:spcPts val="0"/>
              </a:spcAft>
              <a:buNone/>
            </a:pPr>
            <a:br>
              <a:rPr lang="en-US"/>
            </a:br>
            <a:r>
              <a:rPr lang="en-US" sz="2200" b="0" i="0" u="none" strike="noStrike">
                <a:latin typeface="Helvetica Neue"/>
                <a:ea typeface="Helvetica Neue"/>
                <a:cs typeface="Helvetica Neue"/>
                <a:sym typeface="Helvetica Neue"/>
              </a:rPr>
              <a:t>The most effective question to ask is this third one: what </a:t>
            </a:r>
            <a:r>
              <a:rPr lang="en-US" sz="2200" b="0" i="0" u="sng" strike="noStrike">
                <a:latin typeface="Helvetica Neue"/>
                <a:ea typeface="Helvetica Neue"/>
                <a:cs typeface="Helvetica Neue"/>
                <a:sym typeface="Helvetica Neue"/>
              </a:rPr>
              <a:t>might</a:t>
            </a:r>
            <a:r>
              <a:rPr lang="en-US" sz="2200" b="0" i="0" u="none" strike="noStrike">
                <a:latin typeface="Helvetica Neue"/>
                <a:ea typeface="Helvetica Neue"/>
                <a:cs typeface="Helvetica Neue"/>
                <a:sym typeface="Helvetica Neue"/>
              </a:rPr>
              <a:t> happen?  This encourages us to imagine different possibilities, which puts us in a much better position to consider an uncertain future.</a:t>
            </a:r>
            <a:endParaRPr/>
          </a:p>
          <a:p>
            <a:pPr marL="0" lvl="0" indent="0" algn="l" rtl="0">
              <a:lnSpc>
                <a:spcPct val="117999"/>
              </a:lnSpc>
              <a:spcBef>
                <a:spcPts val="0"/>
              </a:spcBef>
              <a:spcAft>
                <a:spcPts val="0"/>
              </a:spcAft>
              <a:buNone/>
            </a:pPr>
            <a:br>
              <a:rPr lang="en-US"/>
            </a:br>
            <a:r>
              <a:rPr lang="en-US" sz="2200" b="0" i="0" u="none" strike="noStrike">
                <a:latin typeface="Helvetica Neue"/>
                <a:ea typeface="Helvetica Neue"/>
                <a:cs typeface="Helvetica Neue"/>
                <a:sym typeface="Helvetica Neue"/>
              </a:rPr>
              <a:t>Scenarios are stories about the ways that the world might turn out tomorrow, and scenario planning is then figuring out what to do in preparation.  </a:t>
            </a:r>
            <a:endParaRPr/>
          </a:p>
          <a:p>
            <a:pPr marL="0" lvl="0" indent="0" algn="l" rtl="0">
              <a:lnSpc>
                <a:spcPct val="117999"/>
              </a:lnSpc>
              <a:spcBef>
                <a:spcPts val="0"/>
              </a:spcBef>
              <a:spcAft>
                <a:spcPts val="0"/>
              </a:spcAft>
              <a:buNone/>
            </a:pPr>
            <a:endParaRPr sz="2200" b="0" i="0" u="none" strike="noStrike">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a:latin typeface="Helvetica Neue"/>
                <a:ea typeface="Helvetica Neue"/>
                <a:cs typeface="Helvetica Neue"/>
                <a:sym typeface="Helvetica Neue"/>
              </a:rPr>
              <a:t>Scenario planning uses uses provocative stories about the future to help change the minds and actions of a group of people</a:t>
            </a: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a:t>Scenarios are provocative stories about what might happen in the future.  They are valuable because they help organizations be better prepared for the future. They can do this in a number of ways:</a:t>
            </a:r>
            <a:endParaRPr/>
          </a:p>
          <a:p>
            <a:pPr marL="0" lvl="0" indent="0" algn="l" rtl="0">
              <a:lnSpc>
                <a:spcPct val="117999"/>
              </a:lnSpc>
              <a:spcBef>
                <a:spcPts val="0"/>
              </a:spcBef>
              <a:spcAft>
                <a:spcPts val="0"/>
              </a:spcAft>
              <a:buSzPts val="2200"/>
              <a:buFont typeface="Helvetica Neue"/>
              <a:buNone/>
            </a:pPr>
            <a:endParaRPr/>
          </a:p>
          <a:p>
            <a:pPr marL="171450" lvl="0" indent="-171450" algn="l" rtl="0">
              <a:lnSpc>
                <a:spcPct val="117999"/>
              </a:lnSpc>
              <a:spcBef>
                <a:spcPts val="0"/>
              </a:spcBef>
              <a:spcAft>
                <a:spcPts val="0"/>
              </a:spcAft>
              <a:buSzPts val="2200"/>
              <a:buFont typeface="Arial"/>
              <a:buChar char="•"/>
            </a:pPr>
            <a:r>
              <a:rPr lang="en-US"/>
              <a:t>Deliver quicker reactions to changes that have occurred – because we’ve thought about them in advance, we are less shocked when surprises happen</a:t>
            </a:r>
            <a:endParaRPr/>
          </a:p>
          <a:p>
            <a:pPr marL="171450" marR="0" lvl="0" indent="-171450" algn="l" rtl="0">
              <a:lnSpc>
                <a:spcPct val="117999"/>
              </a:lnSpc>
              <a:spcBef>
                <a:spcPts val="0"/>
              </a:spcBef>
              <a:spcAft>
                <a:spcPts val="0"/>
              </a:spcAft>
              <a:buSzPts val="2200"/>
              <a:buFont typeface="Arial"/>
              <a:buChar char="•"/>
            </a:pPr>
            <a:r>
              <a:rPr lang="en-US"/>
              <a:t>Early risk identification – organizations have their heads up imagining the challenges of the future, not heads down</a:t>
            </a:r>
            <a:endParaRPr/>
          </a:p>
          <a:p>
            <a:pPr marL="171450" marR="0" lvl="0" indent="-171450" algn="l" rtl="0">
              <a:lnSpc>
                <a:spcPct val="117999"/>
              </a:lnSpc>
              <a:spcBef>
                <a:spcPts val="0"/>
              </a:spcBef>
              <a:spcAft>
                <a:spcPts val="0"/>
              </a:spcAft>
              <a:buSzPts val="2200"/>
              <a:buFont typeface="Arial"/>
              <a:buChar char="•"/>
            </a:pPr>
            <a:r>
              <a:rPr lang="en-US"/>
              <a:t>New ideas that result from broader thinking</a:t>
            </a:r>
            <a:endParaRPr/>
          </a:p>
          <a:p>
            <a:pPr marL="171450" lvl="0" indent="-171450" algn="l" rtl="0">
              <a:lnSpc>
                <a:spcPct val="117999"/>
              </a:lnSpc>
              <a:spcBef>
                <a:spcPts val="0"/>
              </a:spcBef>
              <a:spcAft>
                <a:spcPts val="0"/>
              </a:spcAft>
              <a:buSzPts val="2200"/>
              <a:buFont typeface="Arial"/>
              <a:buChar char="•"/>
            </a:pPr>
            <a:r>
              <a:rPr lang="en-US"/>
              <a:t>More considered decisions and flexible plans – plans that take account of a range of different possibilities</a:t>
            </a:r>
            <a:endParaRPr/>
          </a:p>
          <a:p>
            <a:pPr marL="171450" lvl="0" indent="-171450" algn="l" rtl="0">
              <a:lnSpc>
                <a:spcPct val="117999"/>
              </a:lnSpc>
              <a:spcBef>
                <a:spcPts val="0"/>
              </a:spcBef>
              <a:spcAft>
                <a:spcPts val="0"/>
              </a:spcAft>
              <a:buSzPts val="2200"/>
              <a:buFont typeface="Arial"/>
              <a:buChar char="•"/>
            </a:pPr>
            <a:r>
              <a:rPr lang="en-US"/>
              <a:t>Bring people together – and build trust  -  so that they can work collaboratively towards shaping a better future</a:t>
            </a:r>
            <a:endParaRPr/>
          </a:p>
          <a:p>
            <a:pPr marL="171450" lvl="0" indent="-31750" algn="l" rtl="0">
              <a:lnSpc>
                <a:spcPct val="117999"/>
              </a:lnSpc>
              <a:spcBef>
                <a:spcPts val="0"/>
              </a:spcBef>
              <a:spcAft>
                <a:spcPts val="0"/>
              </a:spcAft>
              <a:buSzPts val="2200"/>
              <a:buFont typeface="Arial"/>
              <a:buNone/>
            </a:pP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endParaRPr/>
          </a:p>
          <a:p>
            <a:pPr marL="0" lvl="0" indent="0" algn="l" rtl="0">
              <a:lnSpc>
                <a:spcPct val="117999"/>
              </a:lnSpc>
              <a:spcBef>
                <a:spcPts val="0"/>
              </a:spcBef>
              <a:spcAft>
                <a:spcPts val="0"/>
              </a:spcAft>
              <a:buSzPts val="2200"/>
              <a:buFont typeface="Helvetica Neue"/>
              <a:buNone/>
            </a:pPr>
            <a:r>
              <a:rPr lang="en-US"/>
              <a:t>Overall, the main benefit is to ensure that people, groups or organizations do not plan on the basis of a single view of the future. The future is more complicated than that, and scenarios allows us to acknowledge it. </a:t>
            </a:r>
            <a:endParaRPr/>
          </a:p>
          <a:p>
            <a:pPr marL="0" lvl="0" indent="0" algn="l" rtl="0">
              <a:lnSpc>
                <a:spcPct val="117999"/>
              </a:lnSpc>
              <a:spcBef>
                <a:spcPts val="0"/>
              </a:spcBef>
              <a:spcAft>
                <a:spcPts val="0"/>
              </a:spcAft>
              <a:buSzPts val="2200"/>
              <a:buFont typeface="Helvetica Neue"/>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Most scenario processes roughly follow a step-by-step process. </a:t>
            </a:r>
            <a:endParaRPr/>
          </a:p>
          <a:p>
            <a:pPr marL="0" lvl="0" indent="0" algn="l" rtl="0">
              <a:lnSpc>
                <a:spcPct val="117999"/>
              </a:lnSpc>
              <a:spcBef>
                <a:spcPts val="0"/>
              </a:spcBef>
              <a:spcAft>
                <a:spcPts val="0"/>
              </a:spcAft>
              <a:buNone/>
            </a:pPr>
            <a:endParaRPr/>
          </a:p>
          <a:p>
            <a:pPr marL="457200" lvl="0" indent="-457200" algn="l" rtl="0">
              <a:lnSpc>
                <a:spcPct val="117999"/>
              </a:lnSpc>
              <a:spcBef>
                <a:spcPts val="0"/>
              </a:spcBef>
              <a:spcAft>
                <a:spcPts val="0"/>
              </a:spcAft>
              <a:buSzPts val="2200"/>
              <a:buFont typeface="Helvetica Neue"/>
              <a:buAutoNum type="arabicPeriod"/>
            </a:pPr>
            <a:r>
              <a:rPr lang="en-US"/>
              <a:t>Identify issues to address. What’s the problem we are trying to solve by using scenarios, and what do we want the scenarios to explore?</a:t>
            </a:r>
            <a:endParaRPr/>
          </a:p>
          <a:p>
            <a:pPr marL="457200" lvl="0" indent="-457200" algn="l" rtl="0">
              <a:lnSpc>
                <a:spcPct val="117999"/>
              </a:lnSpc>
              <a:spcBef>
                <a:spcPts val="0"/>
              </a:spcBef>
              <a:spcAft>
                <a:spcPts val="0"/>
              </a:spcAft>
              <a:buSzPts val="2200"/>
              <a:buFont typeface="Helvetica Neue"/>
              <a:buAutoNum type="arabicPeriod"/>
            </a:pPr>
            <a:r>
              <a:rPr lang="en-US"/>
              <a:t>Looking Ahead. Identify the forces that might shape the future. In the ECSP exercise, we focused mostly on climate change, but any social, technological, economic force can be investigated in a scenario process</a:t>
            </a:r>
            <a:endParaRPr/>
          </a:p>
          <a:p>
            <a:pPr marL="457200" lvl="0" indent="-457200" algn="l" rtl="0">
              <a:lnSpc>
                <a:spcPct val="117999"/>
              </a:lnSpc>
              <a:spcBef>
                <a:spcPts val="0"/>
              </a:spcBef>
              <a:spcAft>
                <a:spcPts val="0"/>
              </a:spcAft>
              <a:buSzPts val="2200"/>
              <a:buFont typeface="Helvetica Neue"/>
              <a:buAutoNum type="arabicPeriod"/>
            </a:pPr>
            <a:r>
              <a:rPr lang="en-US"/>
              <a:t>Building blocks. These driving forces can be categorized according to whether they are predictable or not. </a:t>
            </a:r>
            <a:endParaRPr/>
          </a:p>
          <a:p>
            <a:pPr marL="457200" lvl="0" indent="-457200" algn="l" rtl="0">
              <a:lnSpc>
                <a:spcPct val="117999"/>
              </a:lnSpc>
              <a:spcBef>
                <a:spcPts val="0"/>
              </a:spcBef>
              <a:spcAft>
                <a:spcPts val="0"/>
              </a:spcAft>
              <a:buSzPts val="2200"/>
              <a:buFont typeface="Helvetica Neue"/>
              <a:buAutoNum type="arabicPeriod"/>
            </a:pPr>
            <a:r>
              <a:rPr lang="en-US"/>
              <a:t>Scenario frameworks. There are numerous ways of creating scenarios through constructing frameworks – this step provides the skeleton of the scenarios</a:t>
            </a:r>
            <a:endParaRPr/>
          </a:p>
          <a:p>
            <a:pPr marL="457200" lvl="0" indent="-457200" algn="l" rtl="0">
              <a:lnSpc>
                <a:spcPct val="117999"/>
              </a:lnSpc>
              <a:spcBef>
                <a:spcPts val="0"/>
              </a:spcBef>
              <a:spcAft>
                <a:spcPts val="0"/>
              </a:spcAft>
              <a:buSzPts val="2200"/>
              <a:buFont typeface="Helvetica Neue"/>
              <a:buAutoNum type="arabicPeriod"/>
            </a:pPr>
            <a:r>
              <a:rPr lang="en-US"/>
              <a:t>Building Out / Identify Implications – when groups imagine the details of the different scenarios and identify the challenges and opportunities within each of them</a:t>
            </a:r>
            <a:endParaRPr/>
          </a:p>
          <a:p>
            <a:pPr marL="457200" lvl="0" indent="-457200" algn="l" rtl="0">
              <a:lnSpc>
                <a:spcPct val="117999"/>
              </a:lnSpc>
              <a:spcBef>
                <a:spcPts val="0"/>
              </a:spcBef>
              <a:spcAft>
                <a:spcPts val="0"/>
              </a:spcAft>
              <a:buSzPts val="2200"/>
              <a:buFont typeface="Helvetica Neue"/>
              <a:buAutoNum type="arabicPeriod"/>
            </a:pPr>
            <a:r>
              <a:rPr lang="en-US"/>
              <a:t>Generate and prioritize options – the most important step – figuring out what to do in preparation for each scenario, and developing a plan that covers the uncertainty of the future</a:t>
            </a:r>
            <a:endParaRPr/>
          </a:p>
          <a:p>
            <a:pPr marL="457200" lvl="0" indent="-457200" algn="l" rtl="0">
              <a:lnSpc>
                <a:spcPct val="117999"/>
              </a:lnSpc>
              <a:spcBef>
                <a:spcPts val="0"/>
              </a:spcBef>
              <a:spcAft>
                <a:spcPts val="0"/>
              </a:spcAft>
              <a:buSzPts val="2200"/>
              <a:buFont typeface="Helvetica Neue"/>
              <a:buAutoNum type="arabicPeriod"/>
            </a:pPr>
            <a:r>
              <a:rPr lang="en-US"/>
              <a:t>Communicate and continue – how to use scenarios, whether by engaging with others, or through keeping strategic conversations alive in your organization</a:t>
            </a:r>
            <a:endParaRPr/>
          </a:p>
          <a:p>
            <a:pPr marL="457200" lvl="0" indent="-317500" algn="l" rtl="0">
              <a:lnSpc>
                <a:spcPct val="117999"/>
              </a:lnSpc>
              <a:spcBef>
                <a:spcPts val="0"/>
              </a:spcBef>
              <a:spcAft>
                <a:spcPts val="0"/>
              </a:spcAft>
              <a:buSzPts val="2200"/>
              <a:buFont typeface="Helvetica Neue"/>
              <a:buNone/>
            </a:pPr>
            <a:endParaRPr/>
          </a:p>
          <a:p>
            <a:pPr marL="457200" lvl="0" indent="-317500" algn="l" rtl="0">
              <a:lnSpc>
                <a:spcPct val="117999"/>
              </a:lnSpc>
              <a:spcBef>
                <a:spcPts val="0"/>
              </a:spcBef>
              <a:spcAft>
                <a:spcPts val="0"/>
              </a:spcAft>
              <a:buSzPts val="2200"/>
              <a:buFont typeface="Helvetica Neue"/>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The next step in creating scenarios is to engage in “looking ahead” at what the future might bring.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In scenarios, it is useful to engage in ‘outside –in thinking’: the broad forces of change such as ocean temperature changes, storm intensity, consumer demand, offshore energy activity have a knock-on effect on habitat conditions, stocks’ range, productivity etc, which in turn will impact the most effective management actions.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This step is all about identifying the forces in the outer and middle circles (not the potential management actions).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IN the ECSP project, we categorized drivers of change into three buckets (i) climate/physical drivers, (ii) biological drivers, and (iii) social and economic drivers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38"/>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1" name="Google Shape;11;p3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pic>
        <p:nvPicPr>
          <p:cNvPr id="12" name="Google Shape;12;p38"/>
          <p:cNvPicPr preferRelativeResize="0"/>
          <p:nvPr/>
        </p:nvPicPr>
        <p:blipFill rotWithShape="1">
          <a:blip r:embed="rId2">
            <a:alphaModFix/>
          </a:blip>
          <a:srcRect/>
          <a:stretch/>
        </p:blipFill>
        <p:spPr>
          <a:xfrm>
            <a:off x="-28944" y="10842393"/>
            <a:ext cx="24412944" cy="28736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9"/>
        <p:cNvGrpSpPr/>
        <p:nvPr/>
      </p:nvGrpSpPr>
      <p:grpSpPr>
        <a:xfrm>
          <a:off x="0" y="0"/>
          <a:ext cx="0" cy="0"/>
          <a:chOff x="0" y="0"/>
          <a:chExt cx="0" cy="0"/>
        </a:xfrm>
      </p:grpSpPr>
      <p:sp>
        <p:nvSpPr>
          <p:cNvPr id="50" name="Google Shape;50;p52"/>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 name="Google Shape;51;p5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52"/>
        <p:cNvGrpSpPr/>
        <p:nvPr/>
      </p:nvGrpSpPr>
      <p:grpSpPr>
        <a:xfrm>
          <a:off x="0" y="0"/>
          <a:ext cx="0" cy="0"/>
          <a:chOff x="0" y="0"/>
          <a:chExt cx="0" cy="0"/>
        </a:xfrm>
      </p:grpSpPr>
      <p:sp>
        <p:nvSpPr>
          <p:cNvPr id="53" name="Google Shape;53;p53"/>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 name="Google Shape;54;p53"/>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 name="Google Shape;55;p53"/>
          <p:cNvSpPr>
            <a:spLocks noGrp="1"/>
          </p:cNvSpPr>
          <p:nvPr>
            <p:ph type="pic" idx="3"/>
          </p:nvPr>
        </p:nvSpPr>
        <p:spPr>
          <a:xfrm>
            <a:off x="12192000" y="-407266"/>
            <a:ext cx="10916874" cy="14555832"/>
          </a:xfrm>
          <a:prstGeom prst="rect">
            <a:avLst/>
          </a:prstGeom>
          <a:noFill/>
          <a:ln>
            <a:noFill/>
          </a:ln>
        </p:spPr>
      </p:sp>
      <p:sp>
        <p:nvSpPr>
          <p:cNvPr id="56" name="Google Shape;56;p53"/>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7" name="Google Shape;57;p5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58"/>
        <p:cNvGrpSpPr/>
        <p:nvPr/>
      </p:nvGrpSpPr>
      <p:grpSpPr>
        <a:xfrm>
          <a:off x="0" y="0"/>
          <a:ext cx="0" cy="0"/>
          <a:chOff x="0" y="0"/>
          <a:chExt cx="0" cy="0"/>
        </a:xfrm>
      </p:grpSpPr>
      <p:sp>
        <p:nvSpPr>
          <p:cNvPr id="59" name="Google Shape;59;p54"/>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0" name="Google Shape;60;p5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1"/>
        <p:cNvGrpSpPr/>
        <p:nvPr/>
      </p:nvGrpSpPr>
      <p:grpSpPr>
        <a:xfrm>
          <a:off x="0" y="0"/>
          <a:ext cx="0" cy="0"/>
          <a:chOff x="0" y="0"/>
          <a:chExt cx="0" cy="0"/>
        </a:xfrm>
      </p:grpSpPr>
      <p:sp>
        <p:nvSpPr>
          <p:cNvPr id="62" name="Google Shape;62;p55"/>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3" name="Google Shape;63;p5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 name="Google Shape;64;p5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7" name="Google Shape;67;p5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8" name="Google Shape;68;p5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9" name="Google Shape;69;p5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70"/>
        <p:cNvGrpSpPr/>
        <p:nvPr/>
      </p:nvGrpSpPr>
      <p:grpSpPr>
        <a:xfrm>
          <a:off x="0" y="0"/>
          <a:ext cx="0" cy="0"/>
          <a:chOff x="0" y="0"/>
          <a:chExt cx="0" cy="0"/>
        </a:xfrm>
      </p:grpSpPr>
      <p:sp>
        <p:nvSpPr>
          <p:cNvPr id="71" name="Google Shape;71;p57"/>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2" name="Google Shape;72;p5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73"/>
        <p:cNvGrpSpPr/>
        <p:nvPr/>
      </p:nvGrpSpPr>
      <p:grpSpPr>
        <a:xfrm>
          <a:off x="0" y="0"/>
          <a:ext cx="0" cy="0"/>
          <a:chOff x="0" y="0"/>
          <a:chExt cx="0" cy="0"/>
        </a:xfrm>
      </p:grpSpPr>
      <p:sp>
        <p:nvSpPr>
          <p:cNvPr id="74" name="Google Shape;74;p58"/>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 name="Google Shape;75;p58"/>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 name="Google Shape;76;p5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7"/>
        <p:cNvGrpSpPr/>
        <p:nvPr/>
      </p:nvGrpSpPr>
      <p:grpSpPr>
        <a:xfrm>
          <a:off x="0" y="0"/>
          <a:ext cx="0" cy="0"/>
          <a:chOff x="0" y="0"/>
          <a:chExt cx="0" cy="0"/>
        </a:xfrm>
      </p:grpSpPr>
      <p:sp>
        <p:nvSpPr>
          <p:cNvPr id="78" name="Google Shape;78;p59"/>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 name="Google Shape;79;p59"/>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 name="Google Shape;80;p5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81"/>
        <p:cNvGrpSpPr/>
        <p:nvPr/>
      </p:nvGrpSpPr>
      <p:grpSpPr>
        <a:xfrm>
          <a:off x="0" y="0"/>
          <a:ext cx="0" cy="0"/>
          <a:chOff x="0" y="0"/>
          <a:chExt cx="0" cy="0"/>
        </a:xfrm>
      </p:grpSpPr>
      <p:sp>
        <p:nvSpPr>
          <p:cNvPr id="82" name="Google Shape;82;p60"/>
          <p:cNvSpPr>
            <a:spLocks noGrp="1"/>
          </p:cNvSpPr>
          <p:nvPr>
            <p:ph type="pic" idx="2"/>
          </p:nvPr>
        </p:nvSpPr>
        <p:spPr>
          <a:xfrm>
            <a:off x="15760700" y="1016000"/>
            <a:ext cx="7439099" cy="5949678"/>
          </a:xfrm>
          <a:prstGeom prst="rect">
            <a:avLst/>
          </a:prstGeom>
          <a:noFill/>
          <a:ln>
            <a:noFill/>
          </a:ln>
        </p:spPr>
      </p:sp>
      <p:sp>
        <p:nvSpPr>
          <p:cNvPr id="83" name="Google Shape;83;p60"/>
          <p:cNvSpPr>
            <a:spLocks noGrp="1"/>
          </p:cNvSpPr>
          <p:nvPr>
            <p:ph type="pic" idx="3"/>
          </p:nvPr>
        </p:nvSpPr>
        <p:spPr>
          <a:xfrm>
            <a:off x="13500100" y="3978275"/>
            <a:ext cx="10439400" cy="12150181"/>
          </a:xfrm>
          <a:prstGeom prst="rect">
            <a:avLst/>
          </a:prstGeom>
          <a:noFill/>
          <a:ln>
            <a:noFill/>
          </a:ln>
        </p:spPr>
      </p:sp>
      <p:sp>
        <p:nvSpPr>
          <p:cNvPr id="84" name="Google Shape;84;p60"/>
          <p:cNvSpPr>
            <a:spLocks noGrp="1"/>
          </p:cNvSpPr>
          <p:nvPr>
            <p:ph type="pic" idx="4"/>
          </p:nvPr>
        </p:nvSpPr>
        <p:spPr>
          <a:xfrm>
            <a:off x="-139700" y="495300"/>
            <a:ext cx="16611600" cy="12458700"/>
          </a:xfrm>
          <a:prstGeom prst="rect">
            <a:avLst/>
          </a:prstGeom>
          <a:noFill/>
          <a:ln>
            <a:noFill/>
          </a:ln>
        </p:spPr>
      </p:sp>
      <p:sp>
        <p:nvSpPr>
          <p:cNvPr id="85" name="Google Shape;85;p6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86"/>
        <p:cNvGrpSpPr/>
        <p:nvPr/>
      </p:nvGrpSpPr>
      <p:grpSpPr>
        <a:xfrm>
          <a:off x="0" y="0"/>
          <a:ext cx="0" cy="0"/>
          <a:chOff x="0" y="0"/>
          <a:chExt cx="0" cy="0"/>
        </a:xfrm>
      </p:grpSpPr>
      <p:sp>
        <p:nvSpPr>
          <p:cNvPr id="87" name="Google Shape;87;p61"/>
          <p:cNvSpPr>
            <a:spLocks noGrp="1"/>
          </p:cNvSpPr>
          <p:nvPr>
            <p:ph type="pic" idx="2"/>
          </p:nvPr>
        </p:nvSpPr>
        <p:spPr>
          <a:xfrm>
            <a:off x="-1333500" y="-5524500"/>
            <a:ext cx="27051000" cy="21640800"/>
          </a:xfrm>
          <a:prstGeom prst="rect">
            <a:avLst/>
          </a:prstGeom>
          <a:noFill/>
          <a:ln>
            <a:noFill/>
          </a:ln>
        </p:spPr>
      </p:sp>
      <p:sp>
        <p:nvSpPr>
          <p:cNvPr id="88" name="Google Shape;88;p6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sz="18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3"/>
        <p:cNvGrpSpPr/>
        <p:nvPr/>
      </p:nvGrpSpPr>
      <p:grpSpPr>
        <a:xfrm>
          <a:off x="0" y="0"/>
          <a:ext cx="0" cy="0"/>
          <a:chOff x="0" y="0"/>
          <a:chExt cx="0" cy="0"/>
        </a:xfrm>
      </p:grpSpPr>
      <p:sp>
        <p:nvSpPr>
          <p:cNvPr id="14" name="Google Shape;14;p41"/>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5" name="Google Shape;15;p4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pic>
        <p:nvPicPr>
          <p:cNvPr id="16" name="Google Shape;16;p41"/>
          <p:cNvPicPr preferRelativeResize="0"/>
          <p:nvPr/>
        </p:nvPicPr>
        <p:blipFill rotWithShape="1">
          <a:blip r:embed="rId2">
            <a:alphaModFix/>
          </a:blip>
          <a:srcRect/>
          <a:stretch/>
        </p:blipFill>
        <p:spPr>
          <a:xfrm>
            <a:off x="21579" y="10731499"/>
            <a:ext cx="24362421" cy="286766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9"/>
        <p:cNvGrpSpPr/>
        <p:nvPr/>
      </p:nvGrpSpPr>
      <p:grpSpPr>
        <a:xfrm>
          <a:off x="0" y="0"/>
          <a:ext cx="0" cy="0"/>
          <a:chOff x="0" y="0"/>
          <a:chExt cx="0" cy="0"/>
        </a:xfrm>
      </p:grpSpPr>
      <p:sp>
        <p:nvSpPr>
          <p:cNvPr id="90" name="Google Shape;90;p6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5"/>
        <p:cNvGrpSpPr/>
        <p:nvPr/>
      </p:nvGrpSpPr>
      <p:grpSpPr>
        <a:xfrm>
          <a:off x="0" y="0"/>
          <a:ext cx="0" cy="0"/>
          <a:chOff x="0" y="0"/>
          <a:chExt cx="0" cy="0"/>
        </a:xfrm>
      </p:grpSpPr>
      <p:sp>
        <p:nvSpPr>
          <p:cNvPr id="96" name="Google Shape;96;p40"/>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97" name="Google Shape;97;p4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98" name="Google Shape;98;p40"/>
          <p:cNvPicPr preferRelativeResize="0"/>
          <p:nvPr/>
        </p:nvPicPr>
        <p:blipFill rotWithShape="1">
          <a:blip r:embed="rId2">
            <a:alphaModFix/>
          </a:blip>
          <a:srcRect/>
          <a:stretch/>
        </p:blipFill>
        <p:spPr>
          <a:xfrm>
            <a:off x="-28944" y="10842393"/>
            <a:ext cx="24412944" cy="287360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99"/>
        <p:cNvGrpSpPr/>
        <p:nvPr/>
      </p:nvGrpSpPr>
      <p:grpSpPr>
        <a:xfrm>
          <a:off x="0" y="0"/>
          <a:ext cx="0" cy="0"/>
          <a:chOff x="0" y="0"/>
          <a:chExt cx="0" cy="0"/>
        </a:xfrm>
      </p:grpSpPr>
      <p:sp>
        <p:nvSpPr>
          <p:cNvPr id="100" name="Google Shape;100;p63"/>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01" name="Google Shape;101;p6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102" name="Google Shape;102;p63"/>
          <p:cNvPicPr preferRelativeResize="0"/>
          <p:nvPr/>
        </p:nvPicPr>
        <p:blipFill rotWithShape="1">
          <a:blip r:embed="rId2">
            <a:alphaModFix/>
          </a:blip>
          <a:srcRect/>
          <a:stretch/>
        </p:blipFill>
        <p:spPr>
          <a:xfrm>
            <a:off x="21579" y="10731499"/>
            <a:ext cx="24362421" cy="286766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6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5" name="Google Shape;105;p64"/>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 name="Google Shape;106;p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107" name="Google Shape;107;p6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108" name="Google Shape;108;p64"/>
          <p:cNvSpPr txBox="1">
            <a:spLocks noGrp="1"/>
          </p:cNvSpPr>
          <p:nvPr>
            <p:ph type="sldNum" idx="12"/>
          </p:nvPr>
        </p:nvSpPr>
        <p:spPr>
          <a:xfrm>
            <a:off x="12011024" y="13076008"/>
            <a:ext cx="349455" cy="3795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9"/>
        <p:cNvGrpSpPr/>
        <p:nvPr/>
      </p:nvGrpSpPr>
      <p:grpSpPr>
        <a:xfrm>
          <a:off x="0" y="0"/>
          <a:ext cx="0" cy="0"/>
          <a:chOff x="0" y="0"/>
          <a:chExt cx="0" cy="0"/>
        </a:xfrm>
      </p:grpSpPr>
      <p:sp>
        <p:nvSpPr>
          <p:cNvPr id="110" name="Google Shape;110;p65"/>
          <p:cNvSpPr txBox="1">
            <a:spLocks noGrp="1"/>
          </p:cNvSpPr>
          <p:nvPr>
            <p:ph type="ctrTitle"/>
          </p:nvPr>
        </p:nvSpPr>
        <p:spPr>
          <a:xfrm>
            <a:off x="1828800" y="4260851"/>
            <a:ext cx="20726400" cy="29400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1" name="Google Shape;111;p65"/>
          <p:cNvSpPr txBox="1">
            <a:spLocks noGrp="1"/>
          </p:cNvSpPr>
          <p:nvPr>
            <p:ph type="subTitle" idx="1"/>
          </p:nvPr>
        </p:nvSpPr>
        <p:spPr>
          <a:xfrm>
            <a:off x="3657600" y="7772400"/>
            <a:ext cx="17068800" cy="3505200"/>
          </a:xfrm>
          <a:prstGeom prst="rect">
            <a:avLst/>
          </a:prstGeom>
          <a:noFill/>
          <a:ln>
            <a:noFill/>
          </a:ln>
        </p:spPr>
        <p:txBody>
          <a:bodyPr spcFirstLastPara="1" wrap="square" lIns="50800" tIns="50800" rIns="50800" bIns="50800" anchor="t" anchorCtr="0">
            <a:normAutofit/>
          </a:bodyPr>
          <a:lstStyle>
            <a:lvl1pPr lvl="0" algn="ctr">
              <a:lnSpc>
                <a:spcPct val="90000"/>
              </a:lnSpc>
              <a:spcBef>
                <a:spcPts val="4500"/>
              </a:spcBef>
              <a:spcAft>
                <a:spcPts val="0"/>
              </a:spcAft>
              <a:buClr>
                <a:srgbClr val="9B9B9B"/>
              </a:buClr>
              <a:buSzPts val="5904"/>
              <a:buFont typeface="Helvetica Neue"/>
              <a:buNone/>
              <a:defRPr>
                <a:solidFill>
                  <a:srgbClr val="9B9B9B"/>
                </a:solidFill>
              </a:defRPr>
            </a:lvl1pPr>
            <a:lvl2pPr lvl="1" algn="ctr">
              <a:lnSpc>
                <a:spcPct val="90000"/>
              </a:lnSpc>
              <a:spcBef>
                <a:spcPts val="4500"/>
              </a:spcBef>
              <a:spcAft>
                <a:spcPts val="0"/>
              </a:spcAft>
              <a:buClr>
                <a:srgbClr val="9B9B9B"/>
              </a:buClr>
              <a:buSzPts val="5904"/>
              <a:buFont typeface="Helvetica Neue"/>
              <a:buNone/>
              <a:defRPr>
                <a:solidFill>
                  <a:srgbClr val="9B9B9B"/>
                </a:solidFill>
              </a:defRPr>
            </a:lvl2pPr>
            <a:lvl3pPr lvl="2" algn="ctr">
              <a:lnSpc>
                <a:spcPct val="90000"/>
              </a:lnSpc>
              <a:spcBef>
                <a:spcPts val="4500"/>
              </a:spcBef>
              <a:spcAft>
                <a:spcPts val="0"/>
              </a:spcAft>
              <a:buClr>
                <a:srgbClr val="9B9B9B"/>
              </a:buClr>
              <a:buSzPts val="5904"/>
              <a:buFont typeface="Helvetica Neue"/>
              <a:buNone/>
              <a:defRPr>
                <a:solidFill>
                  <a:srgbClr val="9B9B9B"/>
                </a:solidFill>
              </a:defRPr>
            </a:lvl3pPr>
            <a:lvl4pPr lvl="3" algn="ctr">
              <a:lnSpc>
                <a:spcPct val="90000"/>
              </a:lnSpc>
              <a:spcBef>
                <a:spcPts val="4500"/>
              </a:spcBef>
              <a:spcAft>
                <a:spcPts val="0"/>
              </a:spcAft>
              <a:buClr>
                <a:srgbClr val="9B9B9B"/>
              </a:buClr>
              <a:buSzPts val="5904"/>
              <a:buFont typeface="Helvetica Neue"/>
              <a:buNone/>
              <a:defRPr>
                <a:solidFill>
                  <a:srgbClr val="9B9B9B"/>
                </a:solidFill>
              </a:defRPr>
            </a:lvl4pPr>
            <a:lvl5pPr lvl="4" algn="ctr">
              <a:lnSpc>
                <a:spcPct val="90000"/>
              </a:lnSpc>
              <a:spcBef>
                <a:spcPts val="4500"/>
              </a:spcBef>
              <a:spcAft>
                <a:spcPts val="0"/>
              </a:spcAft>
              <a:buClr>
                <a:srgbClr val="9B9B9B"/>
              </a:buClr>
              <a:buSzPts val="5904"/>
              <a:buFont typeface="Helvetica Neue"/>
              <a:buNone/>
              <a:defRPr>
                <a:solidFill>
                  <a:srgbClr val="9B9B9B"/>
                </a:solidFill>
              </a:defRPr>
            </a:lvl5pPr>
            <a:lvl6pPr lvl="5" algn="ctr">
              <a:lnSpc>
                <a:spcPct val="90000"/>
              </a:lnSpc>
              <a:spcBef>
                <a:spcPts val="4500"/>
              </a:spcBef>
              <a:spcAft>
                <a:spcPts val="0"/>
              </a:spcAft>
              <a:buClr>
                <a:srgbClr val="9B9B9B"/>
              </a:buClr>
              <a:buSzPts val="5904"/>
              <a:buFont typeface="Helvetica Neue"/>
              <a:buNone/>
              <a:defRPr>
                <a:solidFill>
                  <a:srgbClr val="9B9B9B"/>
                </a:solidFill>
              </a:defRPr>
            </a:lvl6pPr>
            <a:lvl7pPr lvl="6" algn="ctr">
              <a:lnSpc>
                <a:spcPct val="90000"/>
              </a:lnSpc>
              <a:spcBef>
                <a:spcPts val="4500"/>
              </a:spcBef>
              <a:spcAft>
                <a:spcPts val="0"/>
              </a:spcAft>
              <a:buClr>
                <a:srgbClr val="9B9B9B"/>
              </a:buClr>
              <a:buSzPts val="5904"/>
              <a:buFont typeface="Helvetica Neue"/>
              <a:buNone/>
              <a:defRPr>
                <a:solidFill>
                  <a:srgbClr val="9B9B9B"/>
                </a:solidFill>
              </a:defRPr>
            </a:lvl7pPr>
            <a:lvl8pPr lvl="7" algn="ctr">
              <a:lnSpc>
                <a:spcPct val="90000"/>
              </a:lnSpc>
              <a:spcBef>
                <a:spcPts val="4500"/>
              </a:spcBef>
              <a:spcAft>
                <a:spcPts val="0"/>
              </a:spcAft>
              <a:buClr>
                <a:srgbClr val="9B9B9B"/>
              </a:buClr>
              <a:buSzPts val="5904"/>
              <a:buFont typeface="Helvetica Neue"/>
              <a:buNone/>
              <a:defRPr>
                <a:solidFill>
                  <a:srgbClr val="9B9B9B"/>
                </a:solidFill>
              </a:defRPr>
            </a:lvl8pPr>
            <a:lvl9pPr lvl="8" algn="ctr">
              <a:lnSpc>
                <a:spcPct val="90000"/>
              </a:lnSpc>
              <a:spcBef>
                <a:spcPts val="4500"/>
              </a:spcBef>
              <a:spcAft>
                <a:spcPts val="0"/>
              </a:spcAft>
              <a:buClr>
                <a:srgbClr val="9B9B9B"/>
              </a:buClr>
              <a:buSzPts val="5904"/>
              <a:buFont typeface="Helvetica Neue"/>
              <a:buNone/>
              <a:defRPr>
                <a:solidFill>
                  <a:srgbClr val="9B9B9B"/>
                </a:solidFill>
              </a:defRPr>
            </a:lvl9pPr>
          </a:lstStyle>
          <a:p>
            <a:endParaRPr/>
          </a:p>
        </p:txBody>
      </p:sp>
      <p:sp>
        <p:nvSpPr>
          <p:cNvPr id="112" name="Google Shape;112;p6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113" name="Google Shape;113;p6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114" name="Google Shape;114;p65"/>
          <p:cNvSpPr txBox="1">
            <a:spLocks noGrp="1"/>
          </p:cNvSpPr>
          <p:nvPr>
            <p:ph type="sldNum" idx="12"/>
          </p:nvPr>
        </p:nvSpPr>
        <p:spPr>
          <a:xfrm>
            <a:off x="12011024" y="13076008"/>
            <a:ext cx="349455" cy="37959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p:cSld name="2_Title">
    <p:spTree>
      <p:nvGrpSpPr>
        <p:cNvPr id="1" name="Shape 115"/>
        <p:cNvGrpSpPr/>
        <p:nvPr/>
      </p:nvGrpSpPr>
      <p:grpSpPr>
        <a:xfrm>
          <a:off x="0" y="0"/>
          <a:ext cx="0" cy="0"/>
          <a:chOff x="0" y="0"/>
          <a:chExt cx="0" cy="0"/>
        </a:xfrm>
      </p:grpSpPr>
      <p:sp>
        <p:nvSpPr>
          <p:cNvPr id="116" name="Google Shape;116;p66"/>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17" name="Google Shape;117;p6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118" name="Google Shape;118;p66"/>
          <p:cNvPicPr preferRelativeResize="0"/>
          <p:nvPr/>
        </p:nvPicPr>
        <p:blipFill rotWithShape="1">
          <a:blip r:embed="rId2">
            <a:alphaModFix/>
          </a:blip>
          <a:srcRect/>
          <a:stretch/>
        </p:blipFill>
        <p:spPr>
          <a:xfrm>
            <a:off x="21579" y="10848340"/>
            <a:ext cx="24362421" cy="286766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p:cSld name="3_Title">
    <p:spTree>
      <p:nvGrpSpPr>
        <p:cNvPr id="1" name="Shape 119"/>
        <p:cNvGrpSpPr/>
        <p:nvPr/>
      </p:nvGrpSpPr>
      <p:grpSpPr>
        <a:xfrm>
          <a:off x="0" y="0"/>
          <a:ext cx="0" cy="0"/>
          <a:chOff x="0" y="0"/>
          <a:chExt cx="0" cy="0"/>
        </a:xfrm>
      </p:grpSpPr>
      <p:sp>
        <p:nvSpPr>
          <p:cNvPr id="120" name="Google Shape;120;p67"/>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21" name="Google Shape;121;p6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122" name="Google Shape;122;p67"/>
          <p:cNvPicPr preferRelativeResize="0"/>
          <p:nvPr/>
        </p:nvPicPr>
        <p:blipFill rotWithShape="1">
          <a:blip r:embed="rId2">
            <a:alphaModFix/>
          </a:blip>
          <a:srcRect/>
          <a:stretch/>
        </p:blipFill>
        <p:spPr>
          <a:xfrm>
            <a:off x="0" y="10835333"/>
            <a:ext cx="24472923" cy="288066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p:cSld name="4_Title">
    <p:spTree>
      <p:nvGrpSpPr>
        <p:cNvPr id="1" name="Shape 123"/>
        <p:cNvGrpSpPr/>
        <p:nvPr/>
      </p:nvGrpSpPr>
      <p:grpSpPr>
        <a:xfrm>
          <a:off x="0" y="0"/>
          <a:ext cx="0" cy="0"/>
          <a:chOff x="0" y="0"/>
          <a:chExt cx="0" cy="0"/>
        </a:xfrm>
      </p:grpSpPr>
      <p:sp>
        <p:nvSpPr>
          <p:cNvPr id="124" name="Google Shape;124;p68"/>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25" name="Google Shape;125;p6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126" name="Google Shape;126;p68"/>
          <p:cNvPicPr preferRelativeResize="0"/>
          <p:nvPr/>
        </p:nvPicPr>
        <p:blipFill rotWithShape="1">
          <a:blip r:embed="rId2">
            <a:alphaModFix/>
          </a:blip>
          <a:srcRect/>
          <a:stretch/>
        </p:blipFill>
        <p:spPr>
          <a:xfrm>
            <a:off x="32462" y="10859780"/>
            <a:ext cx="24351538" cy="286637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Photo" type="tx">
  <p:cSld name="TITLE_AND_BODY">
    <p:spTree>
      <p:nvGrpSpPr>
        <p:cNvPr id="1" name="Shape 127"/>
        <p:cNvGrpSpPr/>
        <p:nvPr/>
      </p:nvGrpSpPr>
      <p:grpSpPr>
        <a:xfrm>
          <a:off x="0" y="0"/>
          <a:ext cx="0" cy="0"/>
          <a:chOff x="0" y="0"/>
          <a:chExt cx="0" cy="0"/>
        </a:xfrm>
      </p:grpSpPr>
      <p:sp>
        <p:nvSpPr>
          <p:cNvPr id="128" name="Google Shape;128;p69"/>
          <p:cNvSpPr>
            <a:spLocks noGrp="1"/>
          </p:cNvSpPr>
          <p:nvPr>
            <p:ph type="pic" idx="2"/>
          </p:nvPr>
        </p:nvSpPr>
        <p:spPr>
          <a:xfrm>
            <a:off x="-1155700" y="-1295400"/>
            <a:ext cx="26746200" cy="16018933"/>
          </a:xfrm>
          <a:prstGeom prst="rect">
            <a:avLst/>
          </a:prstGeom>
          <a:noFill/>
          <a:ln>
            <a:noFill/>
          </a:ln>
        </p:spPr>
      </p:sp>
      <p:sp>
        <p:nvSpPr>
          <p:cNvPr id="129" name="Google Shape;129;p69"/>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30" name="Google Shape;130;p69"/>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1" name="Google Shape;131;p69"/>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2" name="Google Shape;132;p6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133"/>
        <p:cNvGrpSpPr/>
        <p:nvPr/>
      </p:nvGrpSpPr>
      <p:grpSpPr>
        <a:xfrm>
          <a:off x="0" y="0"/>
          <a:ext cx="0" cy="0"/>
          <a:chOff x="0" y="0"/>
          <a:chExt cx="0" cy="0"/>
        </a:xfrm>
      </p:grpSpPr>
      <p:sp>
        <p:nvSpPr>
          <p:cNvPr id="134" name="Google Shape;134;p70"/>
          <p:cNvSpPr>
            <a:spLocks noGrp="1"/>
          </p:cNvSpPr>
          <p:nvPr>
            <p:ph type="pic" idx="2"/>
          </p:nvPr>
        </p:nvSpPr>
        <p:spPr>
          <a:xfrm>
            <a:off x="10972800" y="-203200"/>
            <a:ext cx="12144837" cy="14135100"/>
          </a:xfrm>
          <a:prstGeom prst="rect">
            <a:avLst/>
          </a:prstGeom>
          <a:noFill/>
          <a:ln>
            <a:noFill/>
          </a:ln>
        </p:spPr>
      </p:sp>
      <p:sp>
        <p:nvSpPr>
          <p:cNvPr id="135" name="Google Shape;135;p70"/>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36" name="Google Shape;136;p70"/>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7" name="Google Shape;137;p70"/>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7"/>
        <p:cNvGrpSpPr/>
        <p:nvPr/>
      </p:nvGrpSpPr>
      <p:grpSpPr>
        <a:xfrm>
          <a:off x="0" y="0"/>
          <a:ext cx="0" cy="0"/>
          <a:chOff x="0" y="0"/>
          <a:chExt cx="0" cy="0"/>
        </a:xfrm>
      </p:grpSpPr>
      <p:sp>
        <p:nvSpPr>
          <p:cNvPr id="18" name="Google Shape;18;p42"/>
          <p:cNvSpPr/>
          <p:nvPr/>
        </p:nvSpPr>
        <p:spPr>
          <a:xfrm>
            <a:off x="0" y="0"/>
            <a:ext cx="24384000" cy="1269600"/>
          </a:xfrm>
          <a:prstGeom prst="rect">
            <a:avLst/>
          </a:prstGeom>
          <a:solidFill>
            <a:srgbClr val="00A6BA"/>
          </a:solidFill>
          <a:ln>
            <a:noFill/>
          </a:ln>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5E5E5E"/>
              </a:buClr>
              <a:buSzPts val="9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9" name="Google Shape;19;p42"/>
          <p:cNvSpPr txBox="1">
            <a:spLocks noGrp="1"/>
          </p:cNvSpPr>
          <p:nvPr>
            <p:ph type="sldNum" idx="12"/>
          </p:nvPr>
        </p:nvSpPr>
        <p:spPr>
          <a:xfrm>
            <a:off x="12001499" y="13144998"/>
            <a:ext cx="368800" cy="325602"/>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700"/>
              <a:buFont typeface="Helvetica Neue"/>
              <a:buNone/>
              <a:defRPr sz="1866"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pic>
        <p:nvPicPr>
          <p:cNvPr id="20" name="Google Shape;20;p42"/>
          <p:cNvPicPr preferRelativeResize="0"/>
          <p:nvPr/>
        </p:nvPicPr>
        <p:blipFill rotWithShape="1">
          <a:blip r:embed="rId2">
            <a:alphaModFix/>
          </a:blip>
          <a:srcRect/>
          <a:stretch/>
        </p:blipFill>
        <p:spPr>
          <a:xfrm>
            <a:off x="-28944" y="10842393"/>
            <a:ext cx="24412949" cy="287360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38"/>
        <p:cNvGrpSpPr/>
        <p:nvPr/>
      </p:nvGrpSpPr>
      <p:grpSpPr>
        <a:xfrm>
          <a:off x="0" y="0"/>
          <a:ext cx="0" cy="0"/>
          <a:chOff x="0" y="0"/>
          <a:chExt cx="0" cy="0"/>
        </a:xfrm>
      </p:grpSpPr>
      <p:sp>
        <p:nvSpPr>
          <p:cNvPr id="139" name="Google Shape;139;p7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40" name="Google Shape;140;p7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1" name="Google Shape;141;p7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2" name="Google Shape;142;p7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43"/>
        <p:cNvGrpSpPr/>
        <p:nvPr/>
      </p:nvGrpSpPr>
      <p:grpSpPr>
        <a:xfrm>
          <a:off x="0" y="0"/>
          <a:ext cx="0" cy="0"/>
          <a:chOff x="0" y="0"/>
          <a:chExt cx="0" cy="0"/>
        </a:xfrm>
      </p:grpSpPr>
      <p:sp>
        <p:nvSpPr>
          <p:cNvPr id="144" name="Google Shape;144;p72"/>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5" name="Google Shape;145;p7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46"/>
        <p:cNvGrpSpPr/>
        <p:nvPr/>
      </p:nvGrpSpPr>
      <p:grpSpPr>
        <a:xfrm>
          <a:off x="0" y="0"/>
          <a:ext cx="0" cy="0"/>
          <a:chOff x="0" y="0"/>
          <a:chExt cx="0" cy="0"/>
        </a:xfrm>
      </p:grpSpPr>
      <p:sp>
        <p:nvSpPr>
          <p:cNvPr id="147" name="Google Shape;147;p73"/>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8" name="Google Shape;148;p73"/>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9" name="Google Shape;149;p73"/>
          <p:cNvSpPr>
            <a:spLocks noGrp="1"/>
          </p:cNvSpPr>
          <p:nvPr>
            <p:ph type="pic" idx="3"/>
          </p:nvPr>
        </p:nvSpPr>
        <p:spPr>
          <a:xfrm>
            <a:off x="12192000" y="-407266"/>
            <a:ext cx="10916874" cy="14555832"/>
          </a:xfrm>
          <a:prstGeom prst="rect">
            <a:avLst/>
          </a:prstGeom>
          <a:noFill/>
          <a:ln>
            <a:noFill/>
          </a:ln>
        </p:spPr>
      </p:sp>
      <p:sp>
        <p:nvSpPr>
          <p:cNvPr id="150" name="Google Shape;150;p73"/>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51" name="Google Shape;151;p7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52"/>
        <p:cNvGrpSpPr/>
        <p:nvPr/>
      </p:nvGrpSpPr>
      <p:grpSpPr>
        <a:xfrm>
          <a:off x="0" y="0"/>
          <a:ext cx="0" cy="0"/>
          <a:chOff x="0" y="0"/>
          <a:chExt cx="0" cy="0"/>
        </a:xfrm>
      </p:grpSpPr>
      <p:sp>
        <p:nvSpPr>
          <p:cNvPr id="153" name="Google Shape;153;p74"/>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54" name="Google Shape;154;p7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5"/>
        <p:cNvGrpSpPr/>
        <p:nvPr/>
      </p:nvGrpSpPr>
      <p:grpSpPr>
        <a:xfrm>
          <a:off x="0" y="0"/>
          <a:ext cx="0" cy="0"/>
          <a:chOff x="0" y="0"/>
          <a:chExt cx="0" cy="0"/>
        </a:xfrm>
      </p:grpSpPr>
      <p:sp>
        <p:nvSpPr>
          <p:cNvPr id="156" name="Google Shape;156;p75"/>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57" name="Google Shape;157;p7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8" name="Google Shape;158;p7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59"/>
        <p:cNvGrpSpPr/>
        <p:nvPr/>
      </p:nvGrpSpPr>
      <p:grpSpPr>
        <a:xfrm>
          <a:off x="0" y="0"/>
          <a:ext cx="0" cy="0"/>
          <a:chOff x="0" y="0"/>
          <a:chExt cx="0" cy="0"/>
        </a:xfrm>
      </p:grpSpPr>
      <p:sp>
        <p:nvSpPr>
          <p:cNvPr id="160" name="Google Shape;160;p76"/>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1" name="Google Shape;161;p7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2" name="Google Shape;162;p7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3" name="Google Shape;163;p7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164"/>
        <p:cNvGrpSpPr/>
        <p:nvPr/>
      </p:nvGrpSpPr>
      <p:grpSpPr>
        <a:xfrm>
          <a:off x="0" y="0"/>
          <a:ext cx="0" cy="0"/>
          <a:chOff x="0" y="0"/>
          <a:chExt cx="0" cy="0"/>
        </a:xfrm>
      </p:grpSpPr>
      <p:sp>
        <p:nvSpPr>
          <p:cNvPr id="165" name="Google Shape;165;p77"/>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6" name="Google Shape;166;p7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167"/>
        <p:cNvGrpSpPr/>
        <p:nvPr/>
      </p:nvGrpSpPr>
      <p:grpSpPr>
        <a:xfrm>
          <a:off x="0" y="0"/>
          <a:ext cx="0" cy="0"/>
          <a:chOff x="0" y="0"/>
          <a:chExt cx="0" cy="0"/>
        </a:xfrm>
      </p:grpSpPr>
      <p:sp>
        <p:nvSpPr>
          <p:cNvPr id="168" name="Google Shape;168;p78"/>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9" name="Google Shape;169;p78"/>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0" name="Google Shape;170;p7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2" name="Google Shape;172;p79"/>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3" name="Google Shape;173;p79"/>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4" name="Google Shape;174;p7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75"/>
        <p:cNvGrpSpPr/>
        <p:nvPr/>
      </p:nvGrpSpPr>
      <p:grpSpPr>
        <a:xfrm>
          <a:off x="0" y="0"/>
          <a:ext cx="0" cy="0"/>
          <a:chOff x="0" y="0"/>
          <a:chExt cx="0" cy="0"/>
        </a:xfrm>
      </p:grpSpPr>
      <p:sp>
        <p:nvSpPr>
          <p:cNvPr id="176" name="Google Shape;176;p80"/>
          <p:cNvSpPr>
            <a:spLocks noGrp="1"/>
          </p:cNvSpPr>
          <p:nvPr>
            <p:ph type="pic" idx="2"/>
          </p:nvPr>
        </p:nvSpPr>
        <p:spPr>
          <a:xfrm>
            <a:off x="15760700" y="1016000"/>
            <a:ext cx="7439099" cy="5949678"/>
          </a:xfrm>
          <a:prstGeom prst="rect">
            <a:avLst/>
          </a:prstGeom>
          <a:noFill/>
          <a:ln>
            <a:noFill/>
          </a:ln>
        </p:spPr>
      </p:sp>
      <p:sp>
        <p:nvSpPr>
          <p:cNvPr id="177" name="Google Shape;177;p80"/>
          <p:cNvSpPr>
            <a:spLocks noGrp="1"/>
          </p:cNvSpPr>
          <p:nvPr>
            <p:ph type="pic" idx="3"/>
          </p:nvPr>
        </p:nvSpPr>
        <p:spPr>
          <a:xfrm>
            <a:off x="13500100" y="3978275"/>
            <a:ext cx="10439400" cy="12150181"/>
          </a:xfrm>
          <a:prstGeom prst="rect">
            <a:avLst/>
          </a:prstGeom>
          <a:noFill/>
          <a:ln>
            <a:noFill/>
          </a:ln>
        </p:spPr>
      </p:sp>
      <p:sp>
        <p:nvSpPr>
          <p:cNvPr id="178" name="Google Shape;178;p80"/>
          <p:cNvSpPr>
            <a:spLocks noGrp="1"/>
          </p:cNvSpPr>
          <p:nvPr>
            <p:ph type="pic" idx="4"/>
          </p:nvPr>
        </p:nvSpPr>
        <p:spPr>
          <a:xfrm>
            <a:off x="-139700" y="495300"/>
            <a:ext cx="16611600" cy="12458700"/>
          </a:xfrm>
          <a:prstGeom prst="rect">
            <a:avLst/>
          </a:prstGeom>
          <a:noFill/>
          <a:ln>
            <a:noFill/>
          </a:ln>
        </p:spPr>
      </p:sp>
      <p:sp>
        <p:nvSpPr>
          <p:cNvPr id="179" name="Google Shape;179;p8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p:cSld name="2_Title">
    <p:spTree>
      <p:nvGrpSpPr>
        <p:cNvPr id="1" name="Shape 21"/>
        <p:cNvGrpSpPr/>
        <p:nvPr/>
      </p:nvGrpSpPr>
      <p:grpSpPr>
        <a:xfrm>
          <a:off x="0" y="0"/>
          <a:ext cx="0" cy="0"/>
          <a:chOff x="0" y="0"/>
          <a:chExt cx="0" cy="0"/>
        </a:xfrm>
      </p:grpSpPr>
      <p:sp>
        <p:nvSpPr>
          <p:cNvPr id="22" name="Google Shape;22;p46"/>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3" name="Google Shape;23;p4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pic>
        <p:nvPicPr>
          <p:cNvPr id="24" name="Google Shape;24;p46"/>
          <p:cNvPicPr preferRelativeResize="0"/>
          <p:nvPr/>
        </p:nvPicPr>
        <p:blipFill rotWithShape="1">
          <a:blip r:embed="rId2">
            <a:alphaModFix/>
          </a:blip>
          <a:srcRect/>
          <a:stretch/>
        </p:blipFill>
        <p:spPr>
          <a:xfrm>
            <a:off x="21579" y="10848340"/>
            <a:ext cx="24362421" cy="286766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80"/>
        <p:cNvGrpSpPr/>
        <p:nvPr/>
      </p:nvGrpSpPr>
      <p:grpSpPr>
        <a:xfrm>
          <a:off x="0" y="0"/>
          <a:ext cx="0" cy="0"/>
          <a:chOff x="0" y="0"/>
          <a:chExt cx="0" cy="0"/>
        </a:xfrm>
      </p:grpSpPr>
      <p:sp>
        <p:nvSpPr>
          <p:cNvPr id="181" name="Google Shape;181;p81"/>
          <p:cNvSpPr>
            <a:spLocks noGrp="1"/>
          </p:cNvSpPr>
          <p:nvPr>
            <p:ph type="pic" idx="2"/>
          </p:nvPr>
        </p:nvSpPr>
        <p:spPr>
          <a:xfrm>
            <a:off x="-1333500" y="-5524500"/>
            <a:ext cx="27051000" cy="21640800"/>
          </a:xfrm>
          <a:prstGeom prst="rect">
            <a:avLst/>
          </a:prstGeom>
          <a:noFill/>
          <a:ln>
            <a:noFill/>
          </a:ln>
        </p:spPr>
      </p:sp>
      <p:sp>
        <p:nvSpPr>
          <p:cNvPr id="182" name="Google Shape;182;p8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3"/>
        <p:cNvGrpSpPr/>
        <p:nvPr/>
      </p:nvGrpSpPr>
      <p:grpSpPr>
        <a:xfrm>
          <a:off x="0" y="0"/>
          <a:ext cx="0" cy="0"/>
          <a:chOff x="0" y="0"/>
          <a:chExt cx="0" cy="0"/>
        </a:xfrm>
      </p:grpSpPr>
      <p:sp>
        <p:nvSpPr>
          <p:cNvPr id="184" name="Google Shape;184;p8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2"/>
        <p:cNvGrpSpPr/>
        <p:nvPr/>
      </p:nvGrpSpPr>
      <p:grpSpPr>
        <a:xfrm>
          <a:off x="0" y="0"/>
          <a:ext cx="0" cy="0"/>
          <a:chOff x="0" y="0"/>
          <a:chExt cx="0" cy="0"/>
        </a:xfrm>
      </p:grpSpPr>
      <p:sp>
        <p:nvSpPr>
          <p:cNvPr id="193" name="Google Shape;193;p44"/>
          <p:cNvSpPr txBox="1">
            <a:spLocks noGrp="1"/>
          </p:cNvSpPr>
          <p:nvPr>
            <p:ph type="title"/>
          </p:nvPr>
        </p:nvSpPr>
        <p:spPr>
          <a:xfrm>
            <a:off x="356326" y="15342"/>
            <a:ext cx="20532801" cy="11011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7156"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44"/>
          <p:cNvSpPr txBox="1">
            <a:spLocks noGrp="1"/>
          </p:cNvSpPr>
          <p:nvPr>
            <p:ph type="body" idx="1"/>
          </p:nvPr>
        </p:nvSpPr>
        <p:spPr>
          <a:xfrm>
            <a:off x="1146831" y="2202526"/>
            <a:ext cx="12215105" cy="671851"/>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4366" b="0" i="0">
                <a:solidFill>
                  <a:srgbClr val="2E2E2E"/>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5" name="Google Shape;195;p44"/>
          <p:cNvSpPr txBox="1">
            <a:spLocks noGrp="1"/>
          </p:cNvSpPr>
          <p:nvPr>
            <p:ph type="ftr" idx="11"/>
          </p:nvPr>
        </p:nvSpPr>
        <p:spPr>
          <a:xfrm>
            <a:off x="8290560" y="12755881"/>
            <a:ext cx="7802880" cy="33592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44"/>
          <p:cNvSpPr txBox="1">
            <a:spLocks noGrp="1"/>
          </p:cNvSpPr>
          <p:nvPr>
            <p:ph type="dt" idx="10"/>
          </p:nvPr>
        </p:nvSpPr>
        <p:spPr>
          <a:xfrm>
            <a:off x="1219201" y="12755881"/>
            <a:ext cx="5608320" cy="3359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44"/>
          <p:cNvSpPr txBox="1">
            <a:spLocks noGrp="1"/>
          </p:cNvSpPr>
          <p:nvPr>
            <p:ph type="sldNum" idx="12"/>
          </p:nvPr>
        </p:nvSpPr>
        <p:spPr>
          <a:xfrm>
            <a:off x="17556482" y="12755880"/>
            <a:ext cx="5608320" cy="33592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and graphic">
  <p:cSld name="caption and graphic">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356326" y="15343"/>
            <a:ext cx="20532801" cy="90794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45"/>
          <p:cNvSpPr>
            <a:spLocks noGrp="1"/>
          </p:cNvSpPr>
          <p:nvPr>
            <p:ph type="pic" idx="2"/>
          </p:nvPr>
        </p:nvSpPr>
        <p:spPr>
          <a:xfrm>
            <a:off x="11094720" y="2533652"/>
            <a:ext cx="11460480" cy="671890"/>
          </a:xfrm>
          <a:prstGeom prst="rect">
            <a:avLst/>
          </a:prstGeom>
          <a:solidFill>
            <a:srgbClr val="E5DFEC"/>
          </a:solidFill>
          <a:ln>
            <a:noFill/>
          </a:ln>
        </p:spPr>
      </p:sp>
      <p:sp>
        <p:nvSpPr>
          <p:cNvPr id="201" name="Google Shape;201;p45"/>
          <p:cNvSpPr txBox="1">
            <a:spLocks noGrp="1"/>
          </p:cNvSpPr>
          <p:nvPr>
            <p:ph type="body" idx="1"/>
          </p:nvPr>
        </p:nvSpPr>
        <p:spPr>
          <a:xfrm>
            <a:off x="1045633" y="2533653"/>
            <a:ext cx="9022080" cy="553998"/>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type="obj">
  <p:cSld name="OBJECT">
    <p:bg>
      <p:bgPr>
        <a:solidFill>
          <a:schemeClr val="lt1"/>
        </a:solidFill>
        <a:effectLst/>
      </p:bgPr>
    </p:bg>
    <p:spTree>
      <p:nvGrpSpPr>
        <p:cNvPr id="1" name="Shape 202"/>
        <p:cNvGrpSpPr/>
        <p:nvPr/>
      </p:nvGrpSpPr>
      <p:grpSpPr>
        <a:xfrm>
          <a:off x="0" y="0"/>
          <a:ext cx="0" cy="0"/>
          <a:chOff x="0" y="0"/>
          <a:chExt cx="0" cy="0"/>
        </a:xfrm>
      </p:grpSpPr>
      <p:sp>
        <p:nvSpPr>
          <p:cNvPr id="203" name="Google Shape;203;p83"/>
          <p:cNvSpPr/>
          <p:nvPr/>
        </p:nvSpPr>
        <p:spPr>
          <a:xfrm>
            <a:off x="0" y="1"/>
            <a:ext cx="24384000" cy="716990"/>
          </a:xfrm>
          <a:custGeom>
            <a:avLst/>
            <a:gdLst/>
            <a:ahLst/>
            <a:cxnLst/>
            <a:rect l="l" t="t" r="r" b="b"/>
            <a:pathLst>
              <a:path w="20104100" h="591185" extrusionOk="0">
                <a:moveTo>
                  <a:pt x="0" y="590557"/>
                </a:moveTo>
                <a:lnTo>
                  <a:pt x="20104099" y="590557"/>
                </a:lnTo>
                <a:lnTo>
                  <a:pt x="20104099" y="0"/>
                </a:lnTo>
                <a:lnTo>
                  <a:pt x="0" y="0"/>
                </a:lnTo>
                <a:lnTo>
                  <a:pt x="0" y="590557"/>
                </a:lnTo>
                <a:close/>
              </a:path>
            </a:pathLst>
          </a:custGeom>
          <a:solidFill>
            <a:srgbClr val="00A6B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E5E5E"/>
              </a:buClr>
              <a:buSzPts val="1800"/>
              <a:buFont typeface="Arial"/>
              <a:buNone/>
            </a:pPr>
            <a:endParaRPr sz="2183" b="0" i="0" u="none" strike="noStrike" cap="none">
              <a:solidFill>
                <a:srgbClr val="000000"/>
              </a:solidFill>
              <a:latin typeface="Arial"/>
              <a:ea typeface="Arial"/>
              <a:cs typeface="Arial"/>
              <a:sym typeface="Arial"/>
            </a:endParaRPr>
          </a:p>
        </p:txBody>
      </p:sp>
      <p:pic>
        <p:nvPicPr>
          <p:cNvPr id="204" name="Google Shape;204;p83"/>
          <p:cNvPicPr preferRelativeResize="0"/>
          <p:nvPr/>
        </p:nvPicPr>
        <p:blipFill rotWithShape="1">
          <a:blip r:embed="rId2">
            <a:alphaModFix/>
          </a:blip>
          <a:srcRect/>
          <a:stretch/>
        </p:blipFill>
        <p:spPr>
          <a:xfrm>
            <a:off x="1" y="10840975"/>
            <a:ext cx="24383999" cy="2874061"/>
          </a:xfrm>
          <a:prstGeom prst="rect">
            <a:avLst/>
          </a:prstGeom>
          <a:noFill/>
          <a:ln>
            <a:noFill/>
          </a:ln>
        </p:spPr>
      </p:pic>
      <p:sp>
        <p:nvSpPr>
          <p:cNvPr id="205" name="Google Shape;205;p83"/>
          <p:cNvSpPr/>
          <p:nvPr/>
        </p:nvSpPr>
        <p:spPr>
          <a:xfrm>
            <a:off x="0" y="716229"/>
            <a:ext cx="24384000" cy="10320501"/>
          </a:xfrm>
          <a:custGeom>
            <a:avLst/>
            <a:gdLst/>
            <a:ahLst/>
            <a:cxnLst/>
            <a:rect l="l" t="t" r="r" b="b"/>
            <a:pathLst>
              <a:path w="20104100" h="8509635" extrusionOk="0">
                <a:moveTo>
                  <a:pt x="20104099" y="0"/>
                </a:moveTo>
                <a:lnTo>
                  <a:pt x="0" y="0"/>
                </a:lnTo>
                <a:lnTo>
                  <a:pt x="0" y="8509060"/>
                </a:lnTo>
                <a:lnTo>
                  <a:pt x="20104099" y="8509060"/>
                </a:lnTo>
                <a:lnTo>
                  <a:pt x="20104099" y="0"/>
                </a:lnTo>
                <a:close/>
              </a:path>
            </a:pathLst>
          </a:custGeom>
          <a:solidFill>
            <a:srgbClr val="1DAC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E5E5E"/>
              </a:buClr>
              <a:buSzPts val="1800"/>
              <a:buFont typeface="Arial"/>
              <a:buNone/>
            </a:pPr>
            <a:endParaRPr sz="2183" b="0" i="0" u="none" strike="noStrike" cap="none">
              <a:solidFill>
                <a:srgbClr val="000000"/>
              </a:solidFill>
              <a:latin typeface="Arial"/>
              <a:ea typeface="Arial"/>
              <a:cs typeface="Arial"/>
              <a:sym typeface="Arial"/>
            </a:endParaRPr>
          </a:p>
        </p:txBody>
      </p:sp>
      <p:sp>
        <p:nvSpPr>
          <p:cNvPr id="206" name="Google Shape;206;p83"/>
          <p:cNvSpPr txBox="1">
            <a:spLocks noGrp="1"/>
          </p:cNvSpPr>
          <p:nvPr>
            <p:ph type="ctrTitle"/>
          </p:nvPr>
        </p:nvSpPr>
        <p:spPr>
          <a:xfrm>
            <a:off x="2473796" y="4161955"/>
            <a:ext cx="10713248" cy="1017202"/>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6610"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83"/>
          <p:cNvSpPr txBox="1">
            <a:spLocks noGrp="1"/>
          </p:cNvSpPr>
          <p:nvPr>
            <p:ph type="subTitle" idx="1"/>
          </p:nvPr>
        </p:nvSpPr>
        <p:spPr>
          <a:xfrm>
            <a:off x="3657600" y="7680961"/>
            <a:ext cx="17068800" cy="5539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83"/>
          <p:cNvSpPr txBox="1">
            <a:spLocks noGrp="1"/>
          </p:cNvSpPr>
          <p:nvPr>
            <p:ph type="ftr" idx="11"/>
          </p:nvPr>
        </p:nvSpPr>
        <p:spPr>
          <a:xfrm>
            <a:off x="8290560" y="12755881"/>
            <a:ext cx="7802880" cy="33592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83"/>
          <p:cNvSpPr txBox="1">
            <a:spLocks noGrp="1"/>
          </p:cNvSpPr>
          <p:nvPr>
            <p:ph type="dt" idx="10"/>
          </p:nvPr>
        </p:nvSpPr>
        <p:spPr>
          <a:xfrm>
            <a:off x="1219201" y="12755881"/>
            <a:ext cx="5608320" cy="3359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83"/>
          <p:cNvSpPr txBox="1">
            <a:spLocks noGrp="1"/>
          </p:cNvSpPr>
          <p:nvPr>
            <p:ph type="sldNum" idx="12"/>
          </p:nvPr>
        </p:nvSpPr>
        <p:spPr>
          <a:xfrm>
            <a:off x="17556482" y="12755880"/>
            <a:ext cx="5608320" cy="33592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1"/>
        <p:cNvGrpSpPr/>
        <p:nvPr/>
      </p:nvGrpSpPr>
      <p:grpSpPr>
        <a:xfrm>
          <a:off x="0" y="0"/>
          <a:ext cx="0" cy="0"/>
          <a:chOff x="0" y="0"/>
          <a:chExt cx="0" cy="0"/>
        </a:xfrm>
      </p:grpSpPr>
      <p:sp>
        <p:nvSpPr>
          <p:cNvPr id="212" name="Google Shape;212;p84"/>
          <p:cNvSpPr txBox="1">
            <a:spLocks noGrp="1"/>
          </p:cNvSpPr>
          <p:nvPr>
            <p:ph type="title"/>
          </p:nvPr>
        </p:nvSpPr>
        <p:spPr>
          <a:xfrm>
            <a:off x="356326" y="15342"/>
            <a:ext cx="20532801" cy="11011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7156"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84"/>
          <p:cNvSpPr txBox="1">
            <a:spLocks noGrp="1"/>
          </p:cNvSpPr>
          <p:nvPr>
            <p:ph type="body" idx="1"/>
          </p:nvPr>
        </p:nvSpPr>
        <p:spPr>
          <a:xfrm>
            <a:off x="1219200" y="3154680"/>
            <a:ext cx="10607041" cy="553998"/>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4" name="Google Shape;214;p84"/>
          <p:cNvSpPr txBox="1">
            <a:spLocks noGrp="1"/>
          </p:cNvSpPr>
          <p:nvPr>
            <p:ph type="body" idx="2"/>
          </p:nvPr>
        </p:nvSpPr>
        <p:spPr>
          <a:xfrm>
            <a:off x="12557759" y="3154680"/>
            <a:ext cx="10607041" cy="553998"/>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5" name="Google Shape;215;p84"/>
          <p:cNvSpPr txBox="1">
            <a:spLocks noGrp="1"/>
          </p:cNvSpPr>
          <p:nvPr>
            <p:ph type="ftr" idx="11"/>
          </p:nvPr>
        </p:nvSpPr>
        <p:spPr>
          <a:xfrm>
            <a:off x="8290560" y="12755881"/>
            <a:ext cx="7802880" cy="33592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84"/>
          <p:cNvSpPr txBox="1">
            <a:spLocks noGrp="1"/>
          </p:cNvSpPr>
          <p:nvPr>
            <p:ph type="dt" idx="10"/>
          </p:nvPr>
        </p:nvSpPr>
        <p:spPr>
          <a:xfrm>
            <a:off x="1219201" y="12755881"/>
            <a:ext cx="5608320" cy="3359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84"/>
          <p:cNvSpPr txBox="1">
            <a:spLocks noGrp="1"/>
          </p:cNvSpPr>
          <p:nvPr>
            <p:ph type="sldNum" idx="12"/>
          </p:nvPr>
        </p:nvSpPr>
        <p:spPr>
          <a:xfrm>
            <a:off x="17556482" y="12755880"/>
            <a:ext cx="5608320" cy="33592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8"/>
        <p:cNvGrpSpPr/>
        <p:nvPr/>
      </p:nvGrpSpPr>
      <p:grpSpPr>
        <a:xfrm>
          <a:off x="0" y="0"/>
          <a:ext cx="0" cy="0"/>
          <a:chOff x="0" y="0"/>
          <a:chExt cx="0" cy="0"/>
        </a:xfrm>
      </p:grpSpPr>
      <p:sp>
        <p:nvSpPr>
          <p:cNvPr id="219" name="Google Shape;219;p85"/>
          <p:cNvSpPr txBox="1">
            <a:spLocks noGrp="1"/>
          </p:cNvSpPr>
          <p:nvPr>
            <p:ph type="title"/>
          </p:nvPr>
        </p:nvSpPr>
        <p:spPr>
          <a:xfrm>
            <a:off x="356326" y="15342"/>
            <a:ext cx="20532801" cy="11011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7156"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85"/>
          <p:cNvSpPr txBox="1">
            <a:spLocks noGrp="1"/>
          </p:cNvSpPr>
          <p:nvPr>
            <p:ph type="ftr" idx="11"/>
          </p:nvPr>
        </p:nvSpPr>
        <p:spPr>
          <a:xfrm>
            <a:off x="8290560" y="12755881"/>
            <a:ext cx="7802880" cy="33592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85"/>
          <p:cNvSpPr txBox="1">
            <a:spLocks noGrp="1"/>
          </p:cNvSpPr>
          <p:nvPr>
            <p:ph type="dt" idx="10"/>
          </p:nvPr>
        </p:nvSpPr>
        <p:spPr>
          <a:xfrm>
            <a:off x="1219201" y="12755881"/>
            <a:ext cx="5608320" cy="3359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85"/>
          <p:cNvSpPr txBox="1">
            <a:spLocks noGrp="1"/>
          </p:cNvSpPr>
          <p:nvPr>
            <p:ph type="sldNum" idx="12"/>
          </p:nvPr>
        </p:nvSpPr>
        <p:spPr>
          <a:xfrm>
            <a:off x="17556482" y="12755880"/>
            <a:ext cx="5608320" cy="33592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3"/>
        <p:cNvGrpSpPr/>
        <p:nvPr/>
      </p:nvGrpSpPr>
      <p:grpSpPr>
        <a:xfrm>
          <a:off x="0" y="0"/>
          <a:ext cx="0" cy="0"/>
          <a:chOff x="0" y="0"/>
          <a:chExt cx="0" cy="0"/>
        </a:xfrm>
      </p:grpSpPr>
      <p:sp>
        <p:nvSpPr>
          <p:cNvPr id="224" name="Google Shape;224;p86"/>
          <p:cNvSpPr txBox="1">
            <a:spLocks noGrp="1"/>
          </p:cNvSpPr>
          <p:nvPr>
            <p:ph type="ftr" idx="11"/>
          </p:nvPr>
        </p:nvSpPr>
        <p:spPr>
          <a:xfrm>
            <a:off x="8290560" y="12755881"/>
            <a:ext cx="7802880" cy="33592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86"/>
          <p:cNvSpPr txBox="1">
            <a:spLocks noGrp="1"/>
          </p:cNvSpPr>
          <p:nvPr>
            <p:ph type="dt" idx="10"/>
          </p:nvPr>
        </p:nvSpPr>
        <p:spPr>
          <a:xfrm>
            <a:off x="1219201" y="12755881"/>
            <a:ext cx="5608320" cy="3359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86"/>
          <p:cNvSpPr txBox="1">
            <a:spLocks noGrp="1"/>
          </p:cNvSpPr>
          <p:nvPr>
            <p:ph type="sldNum" idx="12"/>
          </p:nvPr>
        </p:nvSpPr>
        <p:spPr>
          <a:xfrm>
            <a:off x="17556482" y="12755880"/>
            <a:ext cx="5608320" cy="33592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183"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p:cSld name="3_Title">
    <p:spTree>
      <p:nvGrpSpPr>
        <p:cNvPr id="1" name="Shape 25"/>
        <p:cNvGrpSpPr/>
        <p:nvPr/>
      </p:nvGrpSpPr>
      <p:grpSpPr>
        <a:xfrm>
          <a:off x="0" y="0"/>
          <a:ext cx="0" cy="0"/>
          <a:chOff x="0" y="0"/>
          <a:chExt cx="0" cy="0"/>
        </a:xfrm>
      </p:grpSpPr>
      <p:sp>
        <p:nvSpPr>
          <p:cNvPr id="26" name="Google Shape;26;p47"/>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7" name="Google Shape;27;p4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pic>
        <p:nvPicPr>
          <p:cNvPr id="28" name="Google Shape;28;p47"/>
          <p:cNvPicPr preferRelativeResize="0"/>
          <p:nvPr/>
        </p:nvPicPr>
        <p:blipFill rotWithShape="1">
          <a:blip r:embed="rId2">
            <a:alphaModFix/>
          </a:blip>
          <a:srcRect/>
          <a:stretch/>
        </p:blipFill>
        <p:spPr>
          <a:xfrm>
            <a:off x="0" y="10835333"/>
            <a:ext cx="24472923" cy="28806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p:cSld name="4_Title">
    <p:spTree>
      <p:nvGrpSpPr>
        <p:cNvPr id="1" name="Shape 29"/>
        <p:cNvGrpSpPr/>
        <p:nvPr/>
      </p:nvGrpSpPr>
      <p:grpSpPr>
        <a:xfrm>
          <a:off x="0" y="0"/>
          <a:ext cx="0" cy="0"/>
          <a:chOff x="0" y="0"/>
          <a:chExt cx="0" cy="0"/>
        </a:xfrm>
      </p:grpSpPr>
      <p:sp>
        <p:nvSpPr>
          <p:cNvPr id="30" name="Google Shape;30;p48"/>
          <p:cNvSpPr/>
          <p:nvPr/>
        </p:nvSpPr>
        <p:spPr>
          <a:xfrm>
            <a:off x="-1" y="0"/>
            <a:ext cx="24384001" cy="1270000"/>
          </a:xfrm>
          <a:prstGeom prst="rect">
            <a:avLst/>
          </a:prstGeom>
          <a:solidFill>
            <a:srgbClr val="00A6BA"/>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1" name="Google Shape;31;p4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pic>
        <p:nvPicPr>
          <p:cNvPr id="32" name="Google Shape;32;p48"/>
          <p:cNvPicPr preferRelativeResize="0"/>
          <p:nvPr/>
        </p:nvPicPr>
        <p:blipFill rotWithShape="1">
          <a:blip r:embed="rId2">
            <a:alphaModFix/>
          </a:blip>
          <a:srcRect/>
          <a:stretch/>
        </p:blipFill>
        <p:spPr>
          <a:xfrm>
            <a:off x="32462" y="10859780"/>
            <a:ext cx="24351538" cy="28663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Photo" type="tx">
  <p:cSld name="TITLE_AND_BODY">
    <p:spTree>
      <p:nvGrpSpPr>
        <p:cNvPr id="1" name="Shape 33"/>
        <p:cNvGrpSpPr/>
        <p:nvPr/>
      </p:nvGrpSpPr>
      <p:grpSpPr>
        <a:xfrm>
          <a:off x="0" y="0"/>
          <a:ext cx="0" cy="0"/>
          <a:chOff x="0" y="0"/>
          <a:chExt cx="0" cy="0"/>
        </a:xfrm>
      </p:grpSpPr>
      <p:sp>
        <p:nvSpPr>
          <p:cNvPr id="34" name="Google Shape;34;p49"/>
          <p:cNvSpPr>
            <a:spLocks noGrp="1"/>
          </p:cNvSpPr>
          <p:nvPr>
            <p:ph type="pic" idx="2"/>
          </p:nvPr>
        </p:nvSpPr>
        <p:spPr>
          <a:xfrm>
            <a:off x="-1155700" y="-1295400"/>
            <a:ext cx="26746200" cy="16018933"/>
          </a:xfrm>
          <a:prstGeom prst="rect">
            <a:avLst/>
          </a:prstGeom>
          <a:noFill/>
          <a:ln>
            <a:noFill/>
          </a:ln>
        </p:spPr>
      </p:sp>
      <p:sp>
        <p:nvSpPr>
          <p:cNvPr id="35" name="Google Shape;35;p49"/>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6" name="Google Shape;36;p49"/>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 name="Google Shape;37;p49"/>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8" name="Google Shape;38;p4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39"/>
        <p:cNvGrpSpPr/>
        <p:nvPr/>
      </p:nvGrpSpPr>
      <p:grpSpPr>
        <a:xfrm>
          <a:off x="0" y="0"/>
          <a:ext cx="0" cy="0"/>
          <a:chOff x="0" y="0"/>
          <a:chExt cx="0" cy="0"/>
        </a:xfrm>
      </p:grpSpPr>
      <p:sp>
        <p:nvSpPr>
          <p:cNvPr id="40" name="Google Shape;40;p50"/>
          <p:cNvSpPr>
            <a:spLocks noGrp="1"/>
          </p:cNvSpPr>
          <p:nvPr>
            <p:ph type="pic" idx="2"/>
          </p:nvPr>
        </p:nvSpPr>
        <p:spPr>
          <a:xfrm>
            <a:off x="10972800" y="-203200"/>
            <a:ext cx="12144837" cy="14135100"/>
          </a:xfrm>
          <a:prstGeom prst="rect">
            <a:avLst/>
          </a:prstGeom>
          <a:noFill/>
          <a:ln>
            <a:noFill/>
          </a:ln>
        </p:spPr>
      </p:sp>
      <p:sp>
        <p:nvSpPr>
          <p:cNvPr id="41" name="Google Shape;41;p50"/>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2" name="Google Shape;42;p50"/>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 name="Google Shape;43;p50"/>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44"/>
        <p:cNvGrpSpPr/>
        <p:nvPr/>
      </p:nvGrpSpPr>
      <p:grpSpPr>
        <a:xfrm>
          <a:off x="0" y="0"/>
          <a:ext cx="0" cy="0"/>
          <a:chOff x="0" y="0"/>
          <a:chExt cx="0" cy="0"/>
        </a:xfrm>
      </p:grpSpPr>
      <p:sp>
        <p:nvSpPr>
          <p:cNvPr id="45" name="Google Shape;45;p5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5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 name="Google Shape;47;p5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 name="Google Shape;48;p5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37"/>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3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92" name="Google Shape;92;p3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93" name="Google Shape;93;p39"/>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94" name="Google Shape;94;p3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43"/>
          <p:cNvSpPr/>
          <p:nvPr/>
        </p:nvSpPr>
        <p:spPr>
          <a:xfrm>
            <a:off x="0" y="1"/>
            <a:ext cx="24384000" cy="1269943"/>
          </a:xfrm>
          <a:custGeom>
            <a:avLst/>
            <a:gdLst/>
            <a:ahLst/>
            <a:cxnLst/>
            <a:rect l="l" t="t" r="r" b="b"/>
            <a:pathLst>
              <a:path w="20104100" h="1047115" extrusionOk="0">
                <a:moveTo>
                  <a:pt x="20104099" y="0"/>
                </a:moveTo>
                <a:lnTo>
                  <a:pt x="0" y="0"/>
                </a:lnTo>
                <a:lnTo>
                  <a:pt x="0" y="1046669"/>
                </a:lnTo>
                <a:lnTo>
                  <a:pt x="20104099" y="1046669"/>
                </a:lnTo>
                <a:lnTo>
                  <a:pt x="20104099" y="0"/>
                </a:lnTo>
                <a:close/>
              </a:path>
            </a:pathLst>
          </a:custGeom>
          <a:solidFill>
            <a:srgbClr val="00A6B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E5E5E"/>
              </a:buClr>
              <a:buSzPts val="1800"/>
              <a:buFont typeface="Arial"/>
              <a:buNone/>
            </a:pPr>
            <a:endParaRPr sz="2183" b="0" i="0" u="none" strike="noStrike" cap="none">
              <a:solidFill>
                <a:srgbClr val="000000"/>
              </a:solidFill>
              <a:latin typeface="Arial"/>
              <a:ea typeface="Arial"/>
              <a:cs typeface="Arial"/>
              <a:sym typeface="Arial"/>
            </a:endParaRPr>
          </a:p>
        </p:txBody>
      </p:sp>
      <p:sp>
        <p:nvSpPr>
          <p:cNvPr id="187" name="Google Shape;187;p43"/>
          <p:cNvSpPr txBox="1">
            <a:spLocks noGrp="1"/>
          </p:cNvSpPr>
          <p:nvPr>
            <p:ph type="title"/>
          </p:nvPr>
        </p:nvSpPr>
        <p:spPr>
          <a:xfrm>
            <a:off x="356326" y="15342"/>
            <a:ext cx="20532801" cy="90794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5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8" name="Google Shape;188;p43"/>
          <p:cNvSpPr txBox="1">
            <a:spLocks noGrp="1"/>
          </p:cNvSpPr>
          <p:nvPr>
            <p:ph type="body" idx="1"/>
          </p:nvPr>
        </p:nvSpPr>
        <p:spPr>
          <a:xfrm>
            <a:off x="1146831" y="2202526"/>
            <a:ext cx="12215105" cy="553998"/>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600" b="0" i="0" u="none" strike="noStrike" cap="none">
                <a:solidFill>
                  <a:srgbClr val="2E2E2E"/>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89" name="Google Shape;189;p43"/>
          <p:cNvSpPr txBox="1">
            <a:spLocks noGrp="1"/>
          </p:cNvSpPr>
          <p:nvPr>
            <p:ph type="ftr" idx="11"/>
          </p:nvPr>
        </p:nvSpPr>
        <p:spPr>
          <a:xfrm>
            <a:off x="8290560" y="12755881"/>
            <a:ext cx="7802880" cy="335926"/>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888888"/>
              </a:buClr>
              <a:buSzPts val="1400"/>
              <a:buFont typeface="Arial"/>
              <a:buNone/>
              <a:defRPr sz="2183"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9pPr>
          </a:lstStyle>
          <a:p>
            <a:endParaRPr/>
          </a:p>
        </p:txBody>
      </p:sp>
      <p:sp>
        <p:nvSpPr>
          <p:cNvPr id="190" name="Google Shape;190;p43"/>
          <p:cNvSpPr txBox="1">
            <a:spLocks noGrp="1"/>
          </p:cNvSpPr>
          <p:nvPr>
            <p:ph type="dt" idx="10"/>
          </p:nvPr>
        </p:nvSpPr>
        <p:spPr>
          <a:xfrm>
            <a:off x="1219201" y="12755881"/>
            <a:ext cx="5608320" cy="33592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888888"/>
              </a:buClr>
              <a:buSzPts val="1400"/>
              <a:buFont typeface="Arial"/>
              <a:buNone/>
              <a:defRPr sz="2183"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183" b="0" i="0" u="none" strike="noStrike" cap="none">
                <a:solidFill>
                  <a:srgbClr val="000000"/>
                </a:solidFill>
                <a:latin typeface="Arial"/>
                <a:ea typeface="Arial"/>
                <a:cs typeface="Arial"/>
                <a:sym typeface="Arial"/>
              </a:defRPr>
            </a:lvl9pPr>
          </a:lstStyle>
          <a:p>
            <a:endParaRPr/>
          </a:p>
        </p:txBody>
      </p:sp>
      <p:sp>
        <p:nvSpPr>
          <p:cNvPr id="191" name="Google Shape;191;p43"/>
          <p:cNvSpPr txBox="1">
            <a:spLocks noGrp="1"/>
          </p:cNvSpPr>
          <p:nvPr>
            <p:ph type="sldNum" idx="12"/>
          </p:nvPr>
        </p:nvSpPr>
        <p:spPr>
          <a:xfrm>
            <a:off x="17556482" y="12755880"/>
            <a:ext cx="5608320" cy="335926"/>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800"/>
              <a:buFont typeface="Arial"/>
              <a:buNone/>
              <a:defRPr sz="2183"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mafmc.org/s/ECSP-Exploration-Webinar-1-Oceanography-Briefing_Feb2022_final.pdf"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hyperlink" Target="https://www.mafmc.org/s/ECSP-Exploration-Webinar-2-Biological-Briefing_Feb2022_final.pdf" TargetMode="External"/><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s://www.mafmc.org/s/ECSP-Exploration-Webinar-3-Social-and-Economic-Briefing_Feb2022_final.pdf" TargetMode="External"/><Relationship Id="rId5" Type="http://schemas.openxmlformats.org/officeDocument/2006/relationships/image" Target="../media/image26.png"/><Relationship Id="rId10" Type="http://schemas.openxmlformats.org/officeDocument/2006/relationships/image" Target="../media/image30.jpg"/><Relationship Id="rId4" Type="http://schemas.openxmlformats.org/officeDocument/2006/relationships/image" Target="../media/image25.jpg"/><Relationship Id="rId9" Type="http://schemas.openxmlformats.org/officeDocument/2006/relationships/image" Target="../media/image2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mafmc.org/climate-change-scenario-plannin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mafmc.org/s/ECSP-Potential-Action-Menu" TargetMode="External"/><Relationship Id="rId4" Type="http://schemas.openxmlformats.org/officeDocument/2006/relationships/hyperlink" Target="https://www.mafmc.org/s/ECSP-Summit-Report_April-2023.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8.xml"/><Relationship Id="rId10" Type="http://schemas.openxmlformats.org/officeDocument/2006/relationships/slide" Target="slide38.xml"/><Relationship Id="rId4" Type="http://schemas.openxmlformats.org/officeDocument/2006/relationships/slide" Target="slide7.xml"/><Relationship Id="rId9" Type="http://schemas.openxmlformats.org/officeDocument/2006/relationships/slide" Target="slide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6.png"/><Relationship Id="rId7"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hyperlink" Target="https://www.mafmc.org/s/Toolkit_App5_Alternative-Scenario-Creation-Approaches.pdf" TargetMode="External"/><Relationship Id="rId3" Type="http://schemas.openxmlformats.org/officeDocument/2006/relationships/image" Target="../media/image6.png"/><Relationship Id="rId7" Type="http://schemas.openxmlformats.org/officeDocument/2006/relationships/hyperlink" Target="https://www.mafmc.org/s/Toolkit_App4_Setting-Expectations-for-Scenario-Work.pdf" TargetMode="External"/><Relationship Id="rId2" Type="http://schemas.openxmlformats.org/officeDocument/2006/relationships/notesSlide" Target="../notesSlides/notesSlide38.xml"/><Relationship Id="rId1" Type="http://schemas.openxmlformats.org/officeDocument/2006/relationships/slideLayout" Target="../slideLayouts/slideLayout42.xml"/><Relationship Id="rId6" Type="http://schemas.openxmlformats.org/officeDocument/2006/relationships/hyperlink" Target="https://www.mafmc.org/s/Toolkit_App3_Guidelines-for-Facilitators.pdf" TargetMode="External"/><Relationship Id="rId5" Type="http://schemas.openxmlformats.org/officeDocument/2006/relationships/hyperlink" Target="https://www.mafmc.org/s/Toolkit_App2_Suggested-Agendas-for-Scenario-Discussions.pdf" TargetMode="External"/><Relationship Id="rId4" Type="http://schemas.openxmlformats.org/officeDocument/2006/relationships/hyperlink" Target="https://www.mafmc.org/s/Toolkit_App1_ECSP-Toolkit-Worksheets-V1.pdf" TargetMode="External"/><Relationship Id="rId9" Type="http://schemas.openxmlformats.org/officeDocument/2006/relationships/hyperlink" Target="https://www.mafmc.org/s/Toolkit_App6_Continuing-Scenario-Conversations.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
          <p:cNvSpPr/>
          <p:nvPr/>
        </p:nvSpPr>
        <p:spPr>
          <a:xfrm>
            <a:off x="1" y="0"/>
            <a:ext cx="24383999" cy="11612880"/>
          </a:xfrm>
          <a:prstGeom prst="rect">
            <a:avLst/>
          </a:prstGeom>
          <a:solidFill>
            <a:srgbClr val="1DACC4"/>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chemeClr val="lt1"/>
              </a:buClr>
              <a:buSzPts val="6600"/>
              <a:buFont typeface="Avenir"/>
              <a:buNone/>
            </a:pPr>
            <a:r>
              <a:rPr lang="en-US" sz="6600" b="1" i="0" u="none" strike="noStrike" cap="none" dirty="0">
                <a:solidFill>
                  <a:schemeClr val="lt1"/>
                </a:solidFill>
                <a:latin typeface="Avenir"/>
                <a:ea typeface="Avenir"/>
                <a:cs typeface="Avenir"/>
                <a:sym typeface="Avenir"/>
              </a:rPr>
              <a:t>	</a:t>
            </a:r>
            <a:r>
              <a:rPr lang="en-US" sz="6600" b="1" i="0" u="none" strike="noStrike" cap="none" dirty="0">
                <a:solidFill>
                  <a:schemeClr val="lt1"/>
                </a:solidFill>
                <a:latin typeface="Calibri"/>
                <a:ea typeface="Calibri"/>
                <a:cs typeface="Calibri"/>
                <a:sym typeface="Calibri"/>
              </a:rPr>
              <a:t>Preparing East Coast Fishing Communities </a:t>
            </a:r>
            <a:endParaRPr dirty="0"/>
          </a:p>
          <a:p>
            <a:pPr marL="0" marR="0" lvl="0" indent="0" algn="l" rtl="0">
              <a:lnSpc>
                <a:spcPct val="100000"/>
              </a:lnSpc>
              <a:spcBef>
                <a:spcPts val="0"/>
              </a:spcBef>
              <a:spcAft>
                <a:spcPts val="0"/>
              </a:spcAft>
              <a:buClr>
                <a:schemeClr val="lt1"/>
              </a:buClr>
              <a:buSzPts val="6600"/>
              <a:buFont typeface="Calibri"/>
              <a:buNone/>
            </a:pPr>
            <a:r>
              <a:rPr lang="en-US" sz="6600" b="1" i="0" u="none" strike="noStrike" cap="none" dirty="0">
                <a:solidFill>
                  <a:schemeClr val="lt1"/>
                </a:solidFill>
                <a:latin typeface="Calibri"/>
                <a:ea typeface="Calibri"/>
                <a:cs typeface="Calibri"/>
                <a:sym typeface="Calibri"/>
              </a:rPr>
              <a:t>	for an Era of Climate Change</a:t>
            </a:r>
            <a:endParaRPr dirty="0"/>
          </a:p>
          <a:p>
            <a:pPr marL="0" marR="0" lvl="0" indent="0" algn="l" rtl="0">
              <a:lnSpc>
                <a:spcPct val="100000"/>
              </a:lnSpc>
              <a:spcBef>
                <a:spcPts val="0"/>
              </a:spcBef>
              <a:spcAft>
                <a:spcPts val="0"/>
              </a:spcAft>
              <a:buClr>
                <a:srgbClr val="5E5E5E"/>
              </a:buClr>
              <a:buSzPts val="6600"/>
              <a:buFont typeface="Helvetica Neue"/>
              <a:buNone/>
            </a:pPr>
            <a:endParaRPr sz="66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600"/>
              <a:buFont typeface="Calibri"/>
              <a:buNone/>
            </a:pPr>
            <a:r>
              <a:rPr lang="en-US" sz="6600" b="1" i="0" u="none" strike="noStrike" cap="none" dirty="0">
                <a:solidFill>
                  <a:schemeClr val="lt1"/>
                </a:solidFill>
                <a:latin typeface="Calibri"/>
                <a:ea typeface="Calibri"/>
                <a:cs typeface="Calibri"/>
                <a:sym typeface="Calibri"/>
              </a:rPr>
              <a:t>	Scenario Planning Toolkit</a:t>
            </a:r>
          </a:p>
          <a:p>
            <a:pPr marL="0" marR="0" lvl="0" indent="0" algn="l" rtl="0">
              <a:lnSpc>
                <a:spcPct val="100000"/>
              </a:lnSpc>
              <a:spcBef>
                <a:spcPts val="0"/>
              </a:spcBef>
              <a:spcAft>
                <a:spcPts val="0"/>
              </a:spcAft>
              <a:buClr>
                <a:schemeClr val="lt1"/>
              </a:buClr>
              <a:buSzPts val="6600"/>
              <a:buFont typeface="Calibri"/>
              <a:buNone/>
            </a:pPr>
            <a:endParaRPr lang="en-US" sz="66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600"/>
              <a:buFont typeface="Calibri"/>
              <a:buNone/>
            </a:pPr>
            <a:r>
              <a:rPr lang="en-US" sz="4800" b="1" i="1" dirty="0">
                <a:solidFill>
                  <a:schemeClr val="lt1"/>
                </a:solidFill>
                <a:latin typeface="Calibri"/>
                <a:ea typeface="Calibri"/>
                <a:cs typeface="Calibri"/>
                <a:sym typeface="Calibri"/>
              </a:rPr>
              <a:t>	July 2023</a:t>
            </a:r>
            <a:endParaRPr sz="5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3200"/>
              <a:buFont typeface="Calibri"/>
              <a:buNone/>
            </a:pPr>
            <a:r>
              <a:rPr lang="en-US" sz="3200" b="1" i="0" u="none" strike="noStrike" cap="none" dirty="0">
                <a:solidFill>
                  <a:schemeClr val="lt1"/>
                </a:solidFill>
                <a:latin typeface="Calibri"/>
                <a:ea typeface="Calibri"/>
                <a:cs typeface="Calibri"/>
                <a:sym typeface="Calibri"/>
              </a:rPr>
              <a:t>	</a:t>
            </a:r>
            <a:endParaRPr dirty="0"/>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dirty="0">
              <a:solidFill>
                <a:schemeClr val="lt1"/>
              </a:solidFill>
              <a:latin typeface="Avenir"/>
              <a:ea typeface="Avenir"/>
              <a:cs typeface="Avenir"/>
              <a:sym typeface="Avenir"/>
            </a:endParaRPr>
          </a:p>
        </p:txBody>
      </p:sp>
      <p:pic>
        <p:nvPicPr>
          <p:cNvPr id="232" name="Google Shape;232;p1" descr="Logo, company name&#10;&#10;Description automatically generated"/>
          <p:cNvPicPr preferRelativeResize="0"/>
          <p:nvPr/>
        </p:nvPicPr>
        <p:blipFill rotWithShape="1">
          <a:blip r:embed="rId3">
            <a:alphaModFix/>
          </a:blip>
          <a:srcRect/>
          <a:stretch/>
        </p:blipFill>
        <p:spPr>
          <a:xfrm>
            <a:off x="20564612" y="0"/>
            <a:ext cx="3079888" cy="102969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0"/>
          <p:cNvSpPr txBox="1"/>
          <p:nvPr/>
        </p:nvSpPr>
        <p:spPr>
          <a:xfrm>
            <a:off x="320930" y="275879"/>
            <a:ext cx="15479902"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0" i="0" u="none" strike="noStrike" cap="none">
                <a:solidFill>
                  <a:srgbClr val="FFFFFF"/>
                </a:solidFill>
                <a:latin typeface="Avenir"/>
                <a:ea typeface="Avenir"/>
                <a:cs typeface="Avenir"/>
                <a:sym typeface="Avenir"/>
              </a:rPr>
              <a:t>Physical Drivers of Change</a:t>
            </a:r>
            <a:endParaRPr sz="5400" b="0" i="0" u="none" strike="noStrike" cap="none">
              <a:solidFill>
                <a:srgbClr val="FFFFFF"/>
              </a:solidFill>
              <a:latin typeface="Avenir"/>
              <a:ea typeface="Avenir"/>
              <a:cs typeface="Avenir"/>
              <a:sym typeface="Avenir"/>
            </a:endParaRPr>
          </a:p>
        </p:txBody>
      </p:sp>
      <p:sp>
        <p:nvSpPr>
          <p:cNvPr id="326" name="Google Shape;326;p10"/>
          <p:cNvSpPr txBox="1"/>
          <p:nvPr/>
        </p:nvSpPr>
        <p:spPr>
          <a:xfrm>
            <a:off x="6060688" y="6627168"/>
            <a:ext cx="122105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none" strike="noStrike" cap="none">
                <a:solidFill>
                  <a:srgbClr val="5E5E5E"/>
                </a:solidFill>
                <a:latin typeface="Helvetica Neue"/>
                <a:ea typeface="Helvetica Neue"/>
                <a:cs typeface="Helvetica Neue"/>
                <a:sym typeface="Helvetica Neue"/>
              </a:rPr>
              <a:t> </a:t>
            </a:r>
            <a:endParaRPr sz="2400" b="0" i="0" u="none" strike="noStrike" cap="none">
              <a:solidFill>
                <a:srgbClr val="5E5E5E"/>
              </a:solidFill>
              <a:latin typeface="Helvetica Neue"/>
              <a:ea typeface="Helvetica Neue"/>
              <a:cs typeface="Helvetica Neue"/>
              <a:sym typeface="Helvetica Neue"/>
            </a:endParaRPr>
          </a:p>
        </p:txBody>
      </p:sp>
      <p:sp>
        <p:nvSpPr>
          <p:cNvPr id="327" name="Google Shape;327;p10"/>
          <p:cNvSpPr txBox="1"/>
          <p:nvPr/>
        </p:nvSpPr>
        <p:spPr>
          <a:xfrm>
            <a:off x="6060688" y="6627168"/>
            <a:ext cx="1221058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none" strike="noStrike" cap="none">
                <a:solidFill>
                  <a:srgbClr val="5E5E5E"/>
                </a:solidFill>
                <a:latin typeface="Helvetica Neue"/>
                <a:ea typeface="Helvetica Neue"/>
                <a:cs typeface="Helvetica Neue"/>
                <a:sym typeface="Helvetica Neue"/>
              </a:rPr>
              <a:t> </a:t>
            </a:r>
            <a:endParaRPr sz="2400" b="0" i="0" u="none" strike="noStrike" cap="none">
              <a:solidFill>
                <a:srgbClr val="5E5E5E"/>
              </a:solidFill>
              <a:latin typeface="Helvetica Neue"/>
              <a:ea typeface="Helvetica Neue"/>
              <a:cs typeface="Helvetica Neue"/>
              <a:sym typeface="Helvetica Neue"/>
            </a:endParaRPr>
          </a:p>
        </p:txBody>
      </p:sp>
      <p:pic>
        <p:nvPicPr>
          <p:cNvPr id="328" name="Google Shape;328;p10"/>
          <p:cNvPicPr preferRelativeResize="0"/>
          <p:nvPr/>
        </p:nvPicPr>
        <p:blipFill rotWithShape="1">
          <a:blip r:embed="rId3">
            <a:alphaModFix/>
          </a:blip>
          <a:srcRect/>
          <a:stretch/>
        </p:blipFill>
        <p:spPr>
          <a:xfrm>
            <a:off x="885415" y="1474399"/>
            <a:ext cx="4903422" cy="4350454"/>
          </a:xfrm>
          <a:prstGeom prst="rect">
            <a:avLst/>
          </a:prstGeom>
          <a:noFill/>
          <a:ln>
            <a:noFill/>
          </a:ln>
        </p:spPr>
      </p:pic>
      <p:pic>
        <p:nvPicPr>
          <p:cNvPr id="329" name="Google Shape;329;p10"/>
          <p:cNvPicPr preferRelativeResize="0"/>
          <p:nvPr/>
        </p:nvPicPr>
        <p:blipFill rotWithShape="1">
          <a:blip r:embed="rId4">
            <a:alphaModFix/>
          </a:blip>
          <a:srcRect r="55136"/>
          <a:stretch/>
        </p:blipFill>
        <p:spPr>
          <a:xfrm>
            <a:off x="5794731" y="1496869"/>
            <a:ext cx="353114" cy="4350454"/>
          </a:xfrm>
          <a:prstGeom prst="rect">
            <a:avLst/>
          </a:prstGeom>
          <a:noFill/>
          <a:ln>
            <a:noFill/>
          </a:ln>
        </p:spPr>
      </p:pic>
      <p:sp>
        <p:nvSpPr>
          <p:cNvPr id="330" name="Google Shape;330;p10"/>
          <p:cNvSpPr txBox="1"/>
          <p:nvPr/>
        </p:nvSpPr>
        <p:spPr>
          <a:xfrm rot="-5400000">
            <a:off x="5511962" y="2914457"/>
            <a:ext cx="221272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800"/>
              <a:buFont typeface="Helvetica Neue"/>
              <a:buNone/>
            </a:pPr>
            <a:r>
              <a:rPr lang="en-US" sz="2800" b="0" i="0" u="none" strike="noStrike" cap="none" baseline="30000">
                <a:solidFill>
                  <a:srgbClr val="5E5E5E"/>
                </a:solidFill>
                <a:latin typeface="Helvetica Neue"/>
                <a:ea typeface="Helvetica Neue"/>
                <a:cs typeface="Helvetica Neue"/>
                <a:sym typeface="Helvetica Neue"/>
              </a:rPr>
              <a:t>o</a:t>
            </a:r>
            <a:r>
              <a:rPr lang="en-US" sz="2800" b="0" i="0" u="none" strike="noStrike" cap="none">
                <a:solidFill>
                  <a:srgbClr val="5E5E5E"/>
                </a:solidFill>
                <a:latin typeface="Helvetica Neue"/>
                <a:ea typeface="Helvetica Neue"/>
                <a:cs typeface="Helvetica Neue"/>
                <a:sym typeface="Helvetica Neue"/>
              </a:rPr>
              <a:t>C per decade</a:t>
            </a:r>
            <a:endParaRPr sz="2800" b="0" i="0" u="none" strike="noStrike" cap="none" baseline="30000">
              <a:solidFill>
                <a:srgbClr val="5E5E5E"/>
              </a:solidFill>
              <a:latin typeface="Helvetica Neue"/>
              <a:ea typeface="Helvetica Neue"/>
              <a:cs typeface="Helvetica Neue"/>
              <a:sym typeface="Helvetica Neue"/>
            </a:endParaRPr>
          </a:p>
        </p:txBody>
      </p:sp>
      <p:pic>
        <p:nvPicPr>
          <p:cNvPr id="331" name="Google Shape;331;p10"/>
          <p:cNvPicPr preferRelativeResize="0"/>
          <p:nvPr/>
        </p:nvPicPr>
        <p:blipFill rotWithShape="1">
          <a:blip r:embed="rId5">
            <a:alphaModFix/>
          </a:blip>
          <a:srcRect/>
          <a:stretch/>
        </p:blipFill>
        <p:spPr>
          <a:xfrm>
            <a:off x="1194662" y="6627168"/>
            <a:ext cx="4973798" cy="3740140"/>
          </a:xfrm>
          <a:prstGeom prst="rect">
            <a:avLst/>
          </a:prstGeom>
          <a:noFill/>
          <a:ln>
            <a:noFill/>
          </a:ln>
        </p:spPr>
      </p:pic>
      <p:pic>
        <p:nvPicPr>
          <p:cNvPr id="332" name="Google Shape;332;p10"/>
          <p:cNvPicPr preferRelativeResize="0"/>
          <p:nvPr/>
        </p:nvPicPr>
        <p:blipFill rotWithShape="1">
          <a:blip r:embed="rId6">
            <a:alphaModFix/>
          </a:blip>
          <a:srcRect/>
          <a:stretch/>
        </p:blipFill>
        <p:spPr>
          <a:xfrm>
            <a:off x="12766113" y="1538320"/>
            <a:ext cx="6075823" cy="4062324"/>
          </a:xfrm>
          <a:prstGeom prst="rect">
            <a:avLst/>
          </a:prstGeom>
          <a:noFill/>
          <a:ln>
            <a:noFill/>
          </a:ln>
        </p:spPr>
      </p:pic>
      <p:pic>
        <p:nvPicPr>
          <p:cNvPr id="333" name="Google Shape;333;p10"/>
          <p:cNvPicPr preferRelativeResize="0"/>
          <p:nvPr/>
        </p:nvPicPr>
        <p:blipFill rotWithShape="1">
          <a:blip r:embed="rId7">
            <a:alphaModFix/>
          </a:blip>
          <a:srcRect/>
          <a:stretch/>
        </p:blipFill>
        <p:spPr>
          <a:xfrm>
            <a:off x="12766113" y="6568873"/>
            <a:ext cx="4390428" cy="3856730"/>
          </a:xfrm>
          <a:prstGeom prst="rect">
            <a:avLst/>
          </a:prstGeom>
          <a:noFill/>
          <a:ln>
            <a:noFill/>
          </a:ln>
        </p:spPr>
      </p:pic>
      <p:sp>
        <p:nvSpPr>
          <p:cNvPr id="334" name="Google Shape;334;p10"/>
          <p:cNvSpPr txBox="1"/>
          <p:nvPr/>
        </p:nvSpPr>
        <p:spPr>
          <a:xfrm>
            <a:off x="7611365" y="1596147"/>
            <a:ext cx="3358458" cy="157992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venir"/>
              <a:buNone/>
            </a:pPr>
            <a:r>
              <a:rPr lang="en-US" sz="3200" b="1" i="0" u="none" strike="noStrike" cap="none" dirty="0">
                <a:solidFill>
                  <a:srgbClr val="5E5E5E"/>
                </a:solidFill>
                <a:latin typeface="Avenir"/>
                <a:ea typeface="Avenir"/>
                <a:cs typeface="Avenir"/>
                <a:sym typeface="Avenir"/>
              </a:rPr>
              <a:t>Rapid warming across much of the East Coast</a:t>
            </a:r>
            <a:endParaRPr sz="1400" b="0" i="0" u="none" strike="noStrike" cap="none" dirty="0">
              <a:solidFill>
                <a:srgbClr val="000000"/>
              </a:solidFill>
              <a:latin typeface="Arial"/>
              <a:ea typeface="Arial"/>
              <a:cs typeface="Arial"/>
              <a:sym typeface="Arial"/>
            </a:endParaRPr>
          </a:p>
        </p:txBody>
      </p:sp>
      <p:sp>
        <p:nvSpPr>
          <p:cNvPr id="335" name="Google Shape;335;p10"/>
          <p:cNvSpPr txBox="1"/>
          <p:nvPr/>
        </p:nvSpPr>
        <p:spPr>
          <a:xfrm>
            <a:off x="7564630" y="6627168"/>
            <a:ext cx="3358458" cy="3057247"/>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venir"/>
              <a:buNone/>
            </a:pPr>
            <a:r>
              <a:rPr lang="en-US" sz="3200" b="1" i="0" u="none" strike="noStrike" cap="none">
                <a:solidFill>
                  <a:srgbClr val="5E5E5E"/>
                </a:solidFill>
                <a:latin typeface="Avenir"/>
                <a:ea typeface="Avenir"/>
                <a:cs typeface="Avenir"/>
                <a:sym typeface="Avenir"/>
              </a:rPr>
              <a:t>Acidification in upper ocean, but impact on shell formers more connected to water saturation</a:t>
            </a:r>
            <a:endParaRPr sz="3200" b="1" i="0" u="none" strike="noStrike" cap="none">
              <a:solidFill>
                <a:srgbClr val="5E5E5E"/>
              </a:solidFill>
              <a:latin typeface="Avenir"/>
              <a:ea typeface="Avenir"/>
              <a:cs typeface="Avenir"/>
              <a:sym typeface="Avenir"/>
            </a:endParaRPr>
          </a:p>
        </p:txBody>
      </p:sp>
      <p:sp>
        <p:nvSpPr>
          <p:cNvPr id="336" name="Google Shape;336;p10"/>
          <p:cNvSpPr txBox="1"/>
          <p:nvPr/>
        </p:nvSpPr>
        <p:spPr>
          <a:xfrm>
            <a:off x="19308849" y="1647443"/>
            <a:ext cx="3358458" cy="3057247"/>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venir"/>
              <a:buNone/>
            </a:pPr>
            <a:r>
              <a:rPr lang="en-US" sz="3200" b="1" i="0" u="none" strike="noStrike" cap="none">
                <a:solidFill>
                  <a:srgbClr val="5E5E5E"/>
                </a:solidFill>
                <a:latin typeface="Avenir"/>
                <a:ea typeface="Avenir"/>
                <a:cs typeface="Avenir"/>
                <a:sym typeface="Avenir"/>
              </a:rPr>
              <a:t>Climate change affects net primary production, varies with latitude</a:t>
            </a:r>
            <a:endParaRPr sz="1400" b="0" i="0" u="none" strike="noStrike" cap="none">
              <a:solidFill>
                <a:srgbClr val="000000"/>
              </a:solidFill>
              <a:latin typeface="Arial"/>
              <a:ea typeface="Arial"/>
              <a:cs typeface="Arial"/>
              <a:sym typeface="Arial"/>
            </a:endParaRPr>
          </a:p>
        </p:txBody>
      </p:sp>
      <p:sp>
        <p:nvSpPr>
          <p:cNvPr id="337" name="Google Shape;337;p10"/>
          <p:cNvSpPr txBox="1"/>
          <p:nvPr/>
        </p:nvSpPr>
        <p:spPr>
          <a:xfrm>
            <a:off x="19295692" y="6424876"/>
            <a:ext cx="3358458" cy="2072362"/>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venir"/>
              <a:buNone/>
            </a:pPr>
            <a:r>
              <a:rPr lang="en-US" sz="3200" b="1" i="0" u="none" strike="noStrike" cap="none">
                <a:solidFill>
                  <a:srgbClr val="5E5E5E"/>
                </a:solidFill>
                <a:latin typeface="Avenir"/>
                <a:ea typeface="Avenir"/>
                <a:cs typeface="Avenir"/>
                <a:sym typeface="Avenir"/>
              </a:rPr>
              <a:t>Warming and stratification lead to widespread oxygen declines</a:t>
            </a:r>
            <a:endParaRPr sz="1400" b="0" i="0" u="none" strike="noStrike" cap="none">
              <a:solidFill>
                <a:srgbClr val="000000"/>
              </a:solidFill>
              <a:latin typeface="Arial"/>
              <a:ea typeface="Arial"/>
              <a:cs typeface="Arial"/>
              <a:sym typeface="Arial"/>
            </a:endParaRPr>
          </a:p>
        </p:txBody>
      </p:sp>
      <p:sp>
        <p:nvSpPr>
          <p:cNvPr id="338" name="Google Shape;338;p10"/>
          <p:cNvSpPr txBox="1"/>
          <p:nvPr/>
        </p:nvSpPr>
        <p:spPr>
          <a:xfrm>
            <a:off x="16262787" y="13076355"/>
            <a:ext cx="7838684" cy="471924"/>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none" strike="noStrike" cap="none">
                <a:solidFill>
                  <a:srgbClr val="5E5E5E"/>
                </a:solidFill>
                <a:latin typeface="Helvetica Neue"/>
                <a:ea typeface="Helvetica Neue"/>
                <a:cs typeface="Helvetica Neue"/>
                <a:sym typeface="Helvetica Neue"/>
              </a:rPr>
              <a:t>Slide extracts from Charlie Stock’s webinar presentation</a:t>
            </a:r>
            <a:endParaRPr sz="1400" b="0" i="0" u="none" strike="noStrike" cap="none">
              <a:solidFill>
                <a:srgbClr val="000000"/>
              </a:solidFill>
              <a:latin typeface="Arial"/>
              <a:ea typeface="Arial"/>
              <a:cs typeface="Arial"/>
              <a:sym typeface="Arial"/>
            </a:endParaRPr>
          </a:p>
        </p:txBody>
      </p:sp>
      <p:grpSp>
        <p:nvGrpSpPr>
          <p:cNvPr id="339" name="Google Shape;339;p10"/>
          <p:cNvGrpSpPr/>
          <p:nvPr/>
        </p:nvGrpSpPr>
        <p:grpSpPr>
          <a:xfrm>
            <a:off x="15972950" y="387845"/>
            <a:ext cx="7135528" cy="496580"/>
            <a:chOff x="15972950" y="387845"/>
            <a:chExt cx="7135528" cy="496580"/>
          </a:xfrm>
        </p:grpSpPr>
        <p:cxnSp>
          <p:nvCxnSpPr>
            <p:cNvPr id="340" name="Google Shape;340;p10"/>
            <p:cNvCxnSpPr/>
            <p:nvPr/>
          </p:nvCxnSpPr>
          <p:spPr>
            <a:xfrm>
              <a:off x="15972950" y="640509"/>
              <a:ext cx="7135528" cy="15316"/>
            </a:xfrm>
            <a:prstGeom prst="straightConnector1">
              <a:avLst/>
            </a:prstGeom>
            <a:noFill/>
            <a:ln w="63500" cap="flat" cmpd="sng">
              <a:solidFill>
                <a:schemeClr val="dk2"/>
              </a:solidFill>
              <a:prstDash val="solid"/>
              <a:round/>
              <a:headEnd type="oval" w="lg" len="lg"/>
              <a:tailEnd type="triangle" w="lg" len="lg"/>
            </a:ln>
          </p:spPr>
        </p:cxnSp>
        <p:sp>
          <p:nvSpPr>
            <p:cNvPr id="341" name="Google Shape;341;p10"/>
            <p:cNvSpPr/>
            <p:nvPr/>
          </p:nvSpPr>
          <p:spPr>
            <a:xfrm>
              <a:off x="16607676" y="427225"/>
              <a:ext cx="511220" cy="457200"/>
            </a:xfrm>
            <a:prstGeom prst="ellipse">
              <a:avLst/>
            </a:prstGeom>
            <a:solidFill>
              <a:schemeClr val="dk1"/>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42" name="Google Shape;342;p10"/>
            <p:cNvSpPr/>
            <p:nvPr/>
          </p:nvSpPr>
          <p:spPr>
            <a:xfrm>
              <a:off x="17638874" y="411908"/>
              <a:ext cx="511220" cy="457200"/>
            </a:xfrm>
            <a:prstGeom prst="ellipse">
              <a:avLst/>
            </a:prstGeom>
            <a:solidFill>
              <a:schemeClr val="dk1"/>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43" name="Google Shape;343;p10"/>
            <p:cNvSpPr/>
            <p:nvPr/>
          </p:nvSpPr>
          <p:spPr>
            <a:xfrm>
              <a:off x="18670072" y="399877"/>
              <a:ext cx="511220" cy="457200"/>
            </a:xfrm>
            <a:prstGeom prst="ellipse">
              <a:avLst/>
            </a:prstGeom>
            <a:solidFill>
              <a:schemeClr val="dk1"/>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44" name="Google Shape;344;p10"/>
            <p:cNvSpPr/>
            <p:nvPr/>
          </p:nvSpPr>
          <p:spPr>
            <a:xfrm>
              <a:off x="19701270" y="387845"/>
              <a:ext cx="511220" cy="457200"/>
            </a:xfrm>
            <a:prstGeom prst="ellipse">
              <a:avLst/>
            </a:prstGeom>
            <a:solidFill>
              <a:schemeClr val="dk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45" name="Google Shape;345;p10"/>
            <p:cNvSpPr/>
            <p:nvPr/>
          </p:nvSpPr>
          <p:spPr>
            <a:xfrm>
              <a:off x="20732468" y="427225"/>
              <a:ext cx="511220" cy="457200"/>
            </a:xfrm>
            <a:prstGeom prst="ellipse">
              <a:avLst/>
            </a:prstGeom>
            <a:solidFill>
              <a:schemeClr val="dk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346" name="Google Shape;346;p10"/>
            <p:cNvSpPr/>
            <p:nvPr/>
          </p:nvSpPr>
          <p:spPr>
            <a:xfrm>
              <a:off x="21763666" y="427225"/>
              <a:ext cx="511220" cy="457200"/>
            </a:xfrm>
            <a:prstGeom prst="ellipse">
              <a:avLst/>
            </a:prstGeom>
            <a:solidFill>
              <a:schemeClr val="dk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grpSp>
      <p:sp>
        <p:nvSpPr>
          <p:cNvPr id="347" name="Google Shape;347;p10"/>
          <p:cNvSpPr txBox="1"/>
          <p:nvPr/>
        </p:nvSpPr>
        <p:spPr>
          <a:xfrm>
            <a:off x="10969823" y="11012423"/>
            <a:ext cx="12552027" cy="595035"/>
          </a:xfrm>
          <a:prstGeom prst="rect">
            <a:avLst/>
          </a:prstGeom>
          <a:solidFill>
            <a:srgbClr val="BBD6EE"/>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3200" i="0" u="sng" strike="noStrike" cap="none">
                <a:solidFill>
                  <a:schemeClr val="hlink"/>
                </a:solidFill>
                <a:latin typeface="Avenir Next LT Pro" panose="020B0504020202020204" pitchFamily="34" charset="0"/>
                <a:ea typeface="Helvetica Neue"/>
                <a:cs typeface="Helvetica Neue"/>
                <a:sym typeface="Helvetica Neue"/>
                <a:hlinkClick r:id="rId8"/>
              </a:rPr>
              <a:t>Oceanographic Drivers of Change Webinar Briefing February 2022</a:t>
            </a:r>
            <a:endParaRPr sz="3200" i="0" u="none" strike="noStrike" cap="none">
              <a:solidFill>
                <a:srgbClr val="5E5E5E"/>
              </a:solidFill>
              <a:latin typeface="Avenir Next LT Pro" panose="020B0504020202020204" pitchFamily="34" charset="0"/>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1"/>
          <p:cNvSpPr txBox="1"/>
          <p:nvPr/>
        </p:nvSpPr>
        <p:spPr>
          <a:xfrm>
            <a:off x="320930" y="275879"/>
            <a:ext cx="15370174"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0" i="0" u="none" strike="noStrike" cap="none">
                <a:solidFill>
                  <a:srgbClr val="FFFFFF"/>
                </a:solidFill>
                <a:latin typeface="Avenir"/>
                <a:ea typeface="Avenir"/>
                <a:cs typeface="Avenir"/>
                <a:sym typeface="Avenir"/>
              </a:rPr>
              <a:t>Biological Drivers of Change</a:t>
            </a:r>
            <a:endParaRPr sz="5400" b="0" i="0" u="none" strike="noStrike" cap="none">
              <a:solidFill>
                <a:srgbClr val="FFFFFF"/>
              </a:solidFill>
              <a:latin typeface="Avenir"/>
              <a:ea typeface="Avenir"/>
              <a:cs typeface="Avenir"/>
              <a:sym typeface="Avenir"/>
            </a:endParaRPr>
          </a:p>
        </p:txBody>
      </p:sp>
      <p:pic>
        <p:nvPicPr>
          <p:cNvPr id="353" name="Google Shape;353;p11"/>
          <p:cNvPicPr preferRelativeResize="0"/>
          <p:nvPr/>
        </p:nvPicPr>
        <p:blipFill rotWithShape="1">
          <a:blip r:embed="rId3">
            <a:alphaModFix/>
          </a:blip>
          <a:srcRect/>
          <a:stretch/>
        </p:blipFill>
        <p:spPr>
          <a:xfrm>
            <a:off x="4164601" y="1676399"/>
            <a:ext cx="3689918" cy="3387233"/>
          </a:xfrm>
          <a:prstGeom prst="rect">
            <a:avLst/>
          </a:prstGeom>
          <a:noFill/>
          <a:ln>
            <a:noFill/>
          </a:ln>
        </p:spPr>
      </p:pic>
      <p:grpSp>
        <p:nvGrpSpPr>
          <p:cNvPr id="354" name="Google Shape;354;p11"/>
          <p:cNvGrpSpPr/>
          <p:nvPr/>
        </p:nvGrpSpPr>
        <p:grpSpPr>
          <a:xfrm>
            <a:off x="8207109" y="1676400"/>
            <a:ext cx="3621241" cy="3795911"/>
            <a:chOff x="8207109" y="1676400"/>
            <a:chExt cx="3967269" cy="3757323"/>
          </a:xfrm>
        </p:grpSpPr>
        <p:pic>
          <p:nvPicPr>
            <p:cNvPr id="355" name="Google Shape;355;p11"/>
            <p:cNvPicPr preferRelativeResize="0"/>
            <p:nvPr/>
          </p:nvPicPr>
          <p:blipFill rotWithShape="1">
            <a:blip r:embed="rId4">
              <a:alphaModFix/>
            </a:blip>
            <a:srcRect t="4287" r="46423" b="5462"/>
            <a:stretch/>
          </p:blipFill>
          <p:spPr>
            <a:xfrm>
              <a:off x="8207109" y="1676400"/>
              <a:ext cx="3880900" cy="3352800"/>
            </a:xfrm>
            <a:prstGeom prst="rect">
              <a:avLst/>
            </a:prstGeom>
            <a:noFill/>
            <a:ln>
              <a:noFill/>
            </a:ln>
          </p:spPr>
        </p:pic>
        <p:sp>
          <p:nvSpPr>
            <p:cNvPr id="356" name="Google Shape;356;p11"/>
            <p:cNvSpPr txBox="1"/>
            <p:nvPr/>
          </p:nvSpPr>
          <p:spPr>
            <a:xfrm>
              <a:off x="10407163" y="5064391"/>
              <a:ext cx="176721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1" u="none" strike="noStrike" cap="none">
                  <a:solidFill>
                    <a:srgbClr val="FFFFFF"/>
                  </a:solidFill>
                  <a:latin typeface="Calibri"/>
                  <a:ea typeface="Calibri"/>
                  <a:cs typeface="Calibri"/>
                  <a:sym typeface="Calibri"/>
                </a:rPr>
                <a:t>Dubik et al. 2019</a:t>
              </a:r>
              <a:endParaRPr sz="1400" b="0" i="0" u="none" strike="noStrike" cap="none">
                <a:solidFill>
                  <a:srgbClr val="000000"/>
                </a:solidFill>
                <a:latin typeface="Arial"/>
                <a:ea typeface="Arial"/>
                <a:cs typeface="Arial"/>
                <a:sym typeface="Arial"/>
              </a:endParaRPr>
            </a:p>
          </p:txBody>
        </p:sp>
      </p:grpSp>
      <p:grpSp>
        <p:nvGrpSpPr>
          <p:cNvPr id="357" name="Google Shape;357;p11"/>
          <p:cNvGrpSpPr/>
          <p:nvPr/>
        </p:nvGrpSpPr>
        <p:grpSpPr>
          <a:xfrm>
            <a:off x="71293" y="1676399"/>
            <a:ext cx="3736287" cy="3769689"/>
            <a:chOff x="71293" y="1676400"/>
            <a:chExt cx="4093308" cy="3731368"/>
          </a:xfrm>
        </p:grpSpPr>
        <p:pic>
          <p:nvPicPr>
            <p:cNvPr id="358" name="Google Shape;358;p11"/>
            <p:cNvPicPr preferRelativeResize="0"/>
            <p:nvPr/>
          </p:nvPicPr>
          <p:blipFill rotWithShape="1">
            <a:blip r:embed="rId5">
              <a:alphaModFix/>
            </a:blip>
            <a:srcRect/>
            <a:stretch/>
          </p:blipFill>
          <p:spPr>
            <a:xfrm>
              <a:off x="71293" y="1676400"/>
              <a:ext cx="4093308" cy="3352800"/>
            </a:xfrm>
            <a:prstGeom prst="rect">
              <a:avLst/>
            </a:prstGeom>
            <a:noFill/>
            <a:ln>
              <a:noFill/>
            </a:ln>
          </p:spPr>
        </p:pic>
        <p:sp>
          <p:nvSpPr>
            <p:cNvPr id="359" name="Google Shape;359;p11"/>
            <p:cNvSpPr txBox="1"/>
            <p:nvPr/>
          </p:nvSpPr>
          <p:spPr>
            <a:xfrm>
              <a:off x="71293" y="5038436"/>
              <a:ext cx="247747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1" u="none" strike="noStrike" cap="none">
                  <a:solidFill>
                    <a:srgbClr val="FFFFFF"/>
                  </a:solidFill>
                  <a:latin typeface="Calibri"/>
                  <a:ea typeface="Calibri"/>
                  <a:cs typeface="Calibri"/>
                  <a:sym typeface="Calibri"/>
                </a:rPr>
                <a:t>NOAA NEFSC</a:t>
              </a:r>
              <a:endParaRPr sz="1400" b="0" i="0" u="none" strike="noStrike" cap="none">
                <a:solidFill>
                  <a:srgbClr val="000000"/>
                </a:solidFill>
                <a:latin typeface="Arial"/>
                <a:ea typeface="Arial"/>
                <a:cs typeface="Arial"/>
                <a:sym typeface="Arial"/>
              </a:endParaRPr>
            </a:p>
          </p:txBody>
        </p:sp>
      </p:grpSp>
      <p:sp>
        <p:nvSpPr>
          <p:cNvPr id="360" name="Google Shape;360;p11"/>
          <p:cNvSpPr txBox="1"/>
          <p:nvPr/>
        </p:nvSpPr>
        <p:spPr>
          <a:xfrm>
            <a:off x="12742041" y="2224614"/>
            <a:ext cx="10901400" cy="17649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600"/>
              <a:buFont typeface="Avenir"/>
              <a:buNone/>
            </a:pPr>
            <a:r>
              <a:rPr lang="en-US" sz="3600" b="1" i="0" u="none" strike="noStrike" cap="none">
                <a:solidFill>
                  <a:srgbClr val="5E5E5E"/>
                </a:solidFill>
                <a:latin typeface="Avenir"/>
                <a:ea typeface="Avenir"/>
                <a:cs typeface="Avenir"/>
                <a:sym typeface="Avenir"/>
              </a:rPr>
              <a:t>Most species have shifted their distribution, often driven by temperature. We’ve also seen changes in migration timing. </a:t>
            </a:r>
            <a:endParaRPr sz="1400" b="0" i="0" u="none" strike="noStrike" cap="none">
              <a:solidFill>
                <a:srgbClr val="000000"/>
              </a:solidFill>
              <a:latin typeface="Arial"/>
              <a:ea typeface="Arial"/>
              <a:cs typeface="Arial"/>
              <a:sym typeface="Arial"/>
            </a:endParaRPr>
          </a:p>
        </p:txBody>
      </p:sp>
      <p:pic>
        <p:nvPicPr>
          <p:cNvPr id="361" name="Google Shape;361;p11"/>
          <p:cNvPicPr preferRelativeResize="0"/>
          <p:nvPr/>
        </p:nvPicPr>
        <p:blipFill rotWithShape="1">
          <a:blip r:embed="rId6">
            <a:alphaModFix/>
          </a:blip>
          <a:srcRect r="66786" b="9551"/>
          <a:stretch/>
        </p:blipFill>
        <p:spPr>
          <a:xfrm>
            <a:off x="71294" y="5596491"/>
            <a:ext cx="2846046" cy="3015003"/>
          </a:xfrm>
          <a:prstGeom prst="rect">
            <a:avLst/>
          </a:prstGeom>
          <a:noFill/>
          <a:ln>
            <a:noFill/>
          </a:ln>
        </p:spPr>
      </p:pic>
      <p:pic>
        <p:nvPicPr>
          <p:cNvPr id="362" name="Google Shape;362;p11"/>
          <p:cNvPicPr preferRelativeResize="0"/>
          <p:nvPr/>
        </p:nvPicPr>
        <p:blipFill rotWithShape="1">
          <a:blip r:embed="rId7">
            <a:alphaModFix/>
          </a:blip>
          <a:srcRect l="32955" r="33866"/>
          <a:stretch/>
        </p:blipFill>
        <p:spPr>
          <a:xfrm>
            <a:off x="3722952" y="5519461"/>
            <a:ext cx="3073646" cy="3603884"/>
          </a:xfrm>
          <a:prstGeom prst="rect">
            <a:avLst/>
          </a:prstGeom>
          <a:noFill/>
          <a:ln>
            <a:noFill/>
          </a:ln>
        </p:spPr>
      </p:pic>
      <p:pic>
        <p:nvPicPr>
          <p:cNvPr id="363" name="Google Shape;363;p11"/>
          <p:cNvPicPr preferRelativeResize="0"/>
          <p:nvPr/>
        </p:nvPicPr>
        <p:blipFill rotWithShape="1">
          <a:blip r:embed="rId8">
            <a:alphaModFix/>
          </a:blip>
          <a:srcRect l="65739" b="2034"/>
          <a:stretch/>
        </p:blipFill>
        <p:spPr>
          <a:xfrm>
            <a:off x="7652148" y="5356000"/>
            <a:ext cx="3320652" cy="3693676"/>
          </a:xfrm>
          <a:prstGeom prst="rect">
            <a:avLst/>
          </a:prstGeom>
          <a:noFill/>
          <a:ln>
            <a:noFill/>
          </a:ln>
        </p:spPr>
      </p:pic>
      <p:sp>
        <p:nvSpPr>
          <p:cNvPr id="364" name="Google Shape;364;p11"/>
          <p:cNvSpPr txBox="1"/>
          <p:nvPr/>
        </p:nvSpPr>
        <p:spPr>
          <a:xfrm>
            <a:off x="12742041" y="4453960"/>
            <a:ext cx="10901400" cy="28731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600"/>
              <a:buFont typeface="Avenir"/>
              <a:buNone/>
            </a:pPr>
            <a:r>
              <a:rPr lang="en-US" sz="3600" b="1" i="0" u="none" strike="noStrike" cap="none">
                <a:solidFill>
                  <a:srgbClr val="5E5E5E"/>
                </a:solidFill>
                <a:latin typeface="Avenir"/>
                <a:ea typeface="Avenir"/>
                <a:cs typeface="Avenir"/>
                <a:sym typeface="Avenir"/>
              </a:rPr>
              <a:t>Warming has influenced stock productivity, with larger influences on overfished populations. More significant responses in populations with faster life histories. Negative influences of species at the southern end of their range </a:t>
            </a:r>
            <a:endParaRPr sz="3600" b="1" i="0" u="none" strike="noStrike" cap="none">
              <a:solidFill>
                <a:srgbClr val="5E5E5E"/>
              </a:solidFill>
              <a:latin typeface="Avenir"/>
              <a:ea typeface="Avenir"/>
              <a:cs typeface="Avenir"/>
              <a:sym typeface="Avenir"/>
            </a:endParaRPr>
          </a:p>
        </p:txBody>
      </p:sp>
      <p:pic>
        <p:nvPicPr>
          <p:cNvPr id="365" name="Google Shape;365;p11"/>
          <p:cNvPicPr preferRelativeResize="0"/>
          <p:nvPr/>
        </p:nvPicPr>
        <p:blipFill rotWithShape="1">
          <a:blip r:embed="rId9">
            <a:alphaModFix/>
          </a:blip>
          <a:srcRect/>
          <a:stretch/>
        </p:blipFill>
        <p:spPr>
          <a:xfrm>
            <a:off x="428314" y="9373625"/>
            <a:ext cx="3736287" cy="2780356"/>
          </a:xfrm>
          <a:prstGeom prst="rect">
            <a:avLst/>
          </a:prstGeom>
          <a:noFill/>
          <a:ln>
            <a:noFill/>
          </a:ln>
        </p:spPr>
      </p:pic>
      <p:pic>
        <p:nvPicPr>
          <p:cNvPr id="366" name="Google Shape;366;p11"/>
          <p:cNvPicPr preferRelativeResize="0"/>
          <p:nvPr/>
        </p:nvPicPr>
        <p:blipFill rotWithShape="1">
          <a:blip r:embed="rId10">
            <a:alphaModFix/>
          </a:blip>
          <a:srcRect/>
          <a:stretch/>
        </p:blipFill>
        <p:spPr>
          <a:xfrm>
            <a:off x="4591644" y="9380280"/>
            <a:ext cx="5382086" cy="2773701"/>
          </a:xfrm>
          <a:prstGeom prst="rect">
            <a:avLst/>
          </a:prstGeom>
          <a:noFill/>
          <a:ln>
            <a:noFill/>
          </a:ln>
        </p:spPr>
      </p:pic>
      <p:sp>
        <p:nvSpPr>
          <p:cNvPr id="367" name="Google Shape;367;p11"/>
          <p:cNvSpPr txBox="1"/>
          <p:nvPr/>
        </p:nvSpPr>
        <p:spPr>
          <a:xfrm>
            <a:off x="12742054" y="7791819"/>
            <a:ext cx="10901400" cy="23190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600"/>
              <a:buFont typeface="Avenir"/>
              <a:buNone/>
            </a:pPr>
            <a:r>
              <a:rPr lang="en-US" sz="3600" b="1" i="0" u="none" strike="noStrike" cap="none">
                <a:solidFill>
                  <a:srgbClr val="5E5E5E"/>
                </a:solidFill>
                <a:latin typeface="Avenir"/>
                <a:ea typeface="Avenir"/>
                <a:cs typeface="Avenir"/>
                <a:sym typeface="Avenir"/>
              </a:rPr>
              <a:t>Many species body sizes getting smaller. Disease becoming more prevalent.  Combined effects of warming, acidification and hypoxia can be synergistic. </a:t>
            </a:r>
            <a:endParaRPr sz="1400" b="0" i="0" u="none" strike="noStrike" cap="none">
              <a:solidFill>
                <a:srgbClr val="000000"/>
              </a:solidFill>
              <a:latin typeface="Arial"/>
              <a:ea typeface="Arial"/>
              <a:cs typeface="Arial"/>
              <a:sym typeface="Arial"/>
            </a:endParaRPr>
          </a:p>
        </p:txBody>
      </p:sp>
      <p:sp>
        <p:nvSpPr>
          <p:cNvPr id="368" name="Google Shape;368;p11"/>
          <p:cNvSpPr txBox="1"/>
          <p:nvPr/>
        </p:nvSpPr>
        <p:spPr>
          <a:xfrm>
            <a:off x="16441369" y="13038334"/>
            <a:ext cx="7377019" cy="471924"/>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none" strike="noStrike" cap="none">
                <a:solidFill>
                  <a:srgbClr val="5E5E5E"/>
                </a:solidFill>
                <a:latin typeface="Helvetica Neue"/>
                <a:ea typeface="Helvetica Neue"/>
                <a:cs typeface="Helvetica Neue"/>
                <a:sym typeface="Helvetica Neue"/>
              </a:rPr>
              <a:t>Slide extracts from Janet Nye’s webinar presentation</a:t>
            </a:r>
            <a:endParaRPr sz="1400" b="0" i="0" u="none" strike="noStrike" cap="none">
              <a:solidFill>
                <a:srgbClr val="000000"/>
              </a:solidFill>
              <a:latin typeface="Arial"/>
              <a:ea typeface="Arial"/>
              <a:cs typeface="Arial"/>
              <a:sym typeface="Arial"/>
            </a:endParaRPr>
          </a:p>
        </p:txBody>
      </p:sp>
      <p:sp>
        <p:nvSpPr>
          <p:cNvPr id="369" name="Google Shape;369;p11"/>
          <p:cNvSpPr txBox="1"/>
          <p:nvPr/>
        </p:nvSpPr>
        <p:spPr>
          <a:xfrm>
            <a:off x="11753300" y="10951932"/>
            <a:ext cx="11768400" cy="595035"/>
          </a:xfrm>
          <a:prstGeom prst="rect">
            <a:avLst/>
          </a:prstGeom>
          <a:solidFill>
            <a:srgbClr val="BBD6EE"/>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3200" u="sng">
                <a:solidFill>
                  <a:schemeClr val="hlink"/>
                </a:solidFill>
                <a:latin typeface="Avenir Next LT Pro" panose="020B0504020202020204" pitchFamily="34" charset="0"/>
                <a:ea typeface="Helvetica Neue"/>
                <a:cs typeface="Helvetica Neue"/>
                <a:sym typeface="Helvetica Neue"/>
                <a:hlinkClick r:id="rId11"/>
              </a:rPr>
              <a:t>Biological </a:t>
            </a:r>
            <a:r>
              <a:rPr lang="en-US" sz="3200" i="0" u="sng" strike="noStrike" cap="none">
                <a:solidFill>
                  <a:schemeClr val="hlink"/>
                </a:solidFill>
                <a:latin typeface="Avenir Next LT Pro" panose="020B0504020202020204" pitchFamily="34" charset="0"/>
                <a:ea typeface="Helvetica Neue"/>
                <a:cs typeface="Helvetica Neue"/>
                <a:sym typeface="Helvetica Neue"/>
                <a:hlinkClick r:id="rId11"/>
              </a:rPr>
              <a:t>Drivers of Change Webinar Briefing February 2022</a:t>
            </a:r>
            <a:endParaRPr sz="3200" i="0" u="none" strike="noStrike" cap="none">
              <a:solidFill>
                <a:srgbClr val="5E5E5E"/>
              </a:solidFill>
              <a:latin typeface="Avenir Next LT Pro" panose="020B0504020202020204" pitchFamily="34" charset="0"/>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2"/>
          <p:cNvSpPr txBox="1"/>
          <p:nvPr/>
        </p:nvSpPr>
        <p:spPr>
          <a:xfrm>
            <a:off x="320930" y="275879"/>
            <a:ext cx="18228327"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0" i="0" u="none" strike="noStrike" cap="none">
                <a:solidFill>
                  <a:srgbClr val="FFFFFF"/>
                </a:solidFill>
                <a:latin typeface="Avenir"/>
                <a:ea typeface="Avenir"/>
                <a:cs typeface="Avenir"/>
                <a:sym typeface="Avenir"/>
              </a:rPr>
              <a:t>Social &amp; Economic Drivers of Change</a:t>
            </a:r>
            <a:endParaRPr sz="5400" b="0" i="0" u="none" strike="noStrike" cap="none">
              <a:solidFill>
                <a:srgbClr val="FFFFFF"/>
              </a:solidFill>
              <a:latin typeface="Avenir"/>
              <a:ea typeface="Avenir"/>
              <a:cs typeface="Avenir"/>
              <a:sym typeface="Avenir"/>
            </a:endParaRPr>
          </a:p>
        </p:txBody>
      </p:sp>
      <p:pic>
        <p:nvPicPr>
          <p:cNvPr id="375" name="Google Shape;375;p12" descr="Calendar&#10;&#10;Description automatically generated"/>
          <p:cNvPicPr preferRelativeResize="0"/>
          <p:nvPr/>
        </p:nvPicPr>
        <p:blipFill rotWithShape="1">
          <a:blip r:embed="rId3">
            <a:alphaModFix/>
          </a:blip>
          <a:srcRect/>
          <a:stretch/>
        </p:blipFill>
        <p:spPr>
          <a:xfrm>
            <a:off x="688468" y="1651251"/>
            <a:ext cx="4397433" cy="2518756"/>
          </a:xfrm>
          <a:prstGeom prst="rect">
            <a:avLst/>
          </a:prstGeom>
          <a:noFill/>
          <a:ln>
            <a:noFill/>
          </a:ln>
        </p:spPr>
      </p:pic>
      <p:pic>
        <p:nvPicPr>
          <p:cNvPr id="376" name="Google Shape;376;p12" descr="Graphical user interface&#10;&#10;Description automatically generated"/>
          <p:cNvPicPr preferRelativeResize="0"/>
          <p:nvPr/>
        </p:nvPicPr>
        <p:blipFill rotWithShape="1">
          <a:blip r:embed="rId4">
            <a:alphaModFix/>
          </a:blip>
          <a:srcRect/>
          <a:stretch/>
        </p:blipFill>
        <p:spPr>
          <a:xfrm>
            <a:off x="5581742" y="1651251"/>
            <a:ext cx="4395569" cy="2518756"/>
          </a:xfrm>
          <a:prstGeom prst="rect">
            <a:avLst/>
          </a:prstGeom>
          <a:noFill/>
          <a:ln>
            <a:noFill/>
          </a:ln>
        </p:spPr>
      </p:pic>
      <p:pic>
        <p:nvPicPr>
          <p:cNvPr id="377" name="Google Shape;377;p12"/>
          <p:cNvPicPr preferRelativeResize="0"/>
          <p:nvPr/>
        </p:nvPicPr>
        <p:blipFill rotWithShape="1">
          <a:blip r:embed="rId5">
            <a:alphaModFix/>
          </a:blip>
          <a:srcRect/>
          <a:stretch/>
        </p:blipFill>
        <p:spPr>
          <a:xfrm>
            <a:off x="10168352" y="1651251"/>
            <a:ext cx="2933701" cy="2509345"/>
          </a:xfrm>
          <a:prstGeom prst="rect">
            <a:avLst/>
          </a:prstGeom>
          <a:noFill/>
          <a:ln>
            <a:noFill/>
          </a:ln>
        </p:spPr>
      </p:pic>
      <p:pic>
        <p:nvPicPr>
          <p:cNvPr id="378" name="Google Shape;378;p12"/>
          <p:cNvPicPr preferRelativeResize="0"/>
          <p:nvPr/>
        </p:nvPicPr>
        <p:blipFill rotWithShape="1">
          <a:blip r:embed="rId6">
            <a:alphaModFix/>
          </a:blip>
          <a:srcRect/>
          <a:stretch/>
        </p:blipFill>
        <p:spPr>
          <a:xfrm>
            <a:off x="688468" y="4806369"/>
            <a:ext cx="5744105" cy="3526873"/>
          </a:xfrm>
          <a:prstGeom prst="rect">
            <a:avLst/>
          </a:prstGeom>
          <a:noFill/>
          <a:ln>
            <a:noFill/>
          </a:ln>
        </p:spPr>
      </p:pic>
      <p:sp>
        <p:nvSpPr>
          <p:cNvPr id="379" name="Google Shape;379;p12"/>
          <p:cNvSpPr txBox="1"/>
          <p:nvPr/>
        </p:nvSpPr>
        <p:spPr>
          <a:xfrm>
            <a:off x="13955342" y="1828700"/>
            <a:ext cx="9753600" cy="2062500"/>
          </a:xfrm>
          <a:prstGeom prst="rect">
            <a:avLst/>
          </a:prstGeom>
          <a:noFill/>
          <a:ln>
            <a:noFill/>
          </a:ln>
        </p:spPr>
        <p:txBody>
          <a:bodyPr spcFirstLastPara="1" wrap="square" lIns="91425" tIns="45700" rIns="91425" bIns="45700" anchor="t" anchorCtr="0">
            <a:spAutoFit/>
          </a:bodyPr>
          <a:lstStyle/>
          <a:p>
            <a:pPr marL="0" marR="0" lvl="1" indent="457200" algn="ctr" rtl="0">
              <a:lnSpc>
                <a:spcPct val="100000"/>
              </a:lnSpc>
              <a:spcBef>
                <a:spcPts val="0"/>
              </a:spcBef>
              <a:spcAft>
                <a:spcPts val="0"/>
              </a:spcAft>
              <a:buClr>
                <a:srgbClr val="5E5E5E"/>
              </a:buClr>
              <a:buSzPts val="3200"/>
              <a:buFont typeface="Avenir"/>
              <a:buNone/>
            </a:pPr>
            <a:r>
              <a:rPr lang="en-US" sz="3200" b="1" i="0" u="none" strike="noStrike" cap="none">
                <a:solidFill>
                  <a:srgbClr val="5E5E5E"/>
                </a:solidFill>
                <a:latin typeface="Avenir"/>
                <a:ea typeface="Avenir"/>
                <a:cs typeface="Avenir"/>
                <a:sym typeface="Avenir"/>
              </a:rPr>
              <a:t>Demand / market conditions are shaped by: changing consumer preferences; new technologies creating alternatives to wild-caught / local seafood;  international trade / supply chain issues</a:t>
            </a:r>
            <a:endParaRPr sz="4000" b="1" i="0" u="none" strike="noStrike" cap="none">
              <a:solidFill>
                <a:srgbClr val="5E5E5E"/>
              </a:solidFill>
              <a:latin typeface="Avenir"/>
              <a:ea typeface="Avenir"/>
              <a:cs typeface="Avenir"/>
              <a:sym typeface="Avenir"/>
            </a:endParaRPr>
          </a:p>
        </p:txBody>
      </p:sp>
      <p:graphicFrame>
        <p:nvGraphicFramePr>
          <p:cNvPr id="380" name="Google Shape;380;p12"/>
          <p:cNvGraphicFramePr/>
          <p:nvPr/>
        </p:nvGraphicFramePr>
        <p:xfrm>
          <a:off x="9570069" y="5256109"/>
          <a:ext cx="3000000" cy="3000000"/>
        </p:xfrm>
        <a:graphic>
          <a:graphicData uri="http://schemas.openxmlformats.org/drawingml/2006/chart">
            <c:chart xmlns:c="http://schemas.openxmlformats.org/drawingml/2006/chart" xmlns:r="http://schemas.openxmlformats.org/officeDocument/2006/relationships" r:id="rId7"/>
          </a:graphicData>
        </a:graphic>
      </p:graphicFrame>
      <p:sp>
        <p:nvSpPr>
          <p:cNvPr id="381" name="Google Shape;381;p12"/>
          <p:cNvSpPr txBox="1"/>
          <p:nvPr/>
        </p:nvSpPr>
        <p:spPr>
          <a:xfrm>
            <a:off x="14560076" y="7644615"/>
            <a:ext cx="8281500" cy="2062500"/>
          </a:xfrm>
          <a:prstGeom prst="rect">
            <a:avLst/>
          </a:prstGeom>
          <a:noFill/>
          <a:ln>
            <a:noFill/>
          </a:ln>
        </p:spPr>
        <p:txBody>
          <a:bodyPr spcFirstLastPara="1" wrap="square" lIns="91425" tIns="45700" rIns="91425" bIns="45700" anchor="t" anchorCtr="0">
            <a:spAutoFit/>
          </a:bodyPr>
          <a:lstStyle/>
          <a:p>
            <a:pPr marL="0" marR="0" lvl="1" indent="457200" algn="ctr" rtl="0">
              <a:lnSpc>
                <a:spcPct val="100000"/>
              </a:lnSpc>
              <a:spcBef>
                <a:spcPts val="0"/>
              </a:spcBef>
              <a:spcAft>
                <a:spcPts val="0"/>
              </a:spcAft>
              <a:buClr>
                <a:srgbClr val="5E5E5E"/>
              </a:buClr>
              <a:buSzPts val="3200"/>
              <a:buFont typeface="Avenir"/>
              <a:buNone/>
            </a:pPr>
            <a:r>
              <a:rPr lang="en-US" sz="3200" b="1" i="0" u="none" strike="noStrike" cap="none">
                <a:solidFill>
                  <a:srgbClr val="5E5E5E"/>
                </a:solidFill>
                <a:latin typeface="Avenir"/>
                <a:ea typeface="Avenir"/>
                <a:cs typeface="Avenir"/>
                <a:sym typeface="Avenir"/>
              </a:rPr>
              <a:t>Fuel costs, crew wages, distances to port, availability of support services likely to affect business viability and ability to adapt to changing conditions</a:t>
            </a:r>
            <a:endParaRPr sz="4000" b="1" i="0" u="none" strike="noStrike" cap="none">
              <a:solidFill>
                <a:srgbClr val="5E5E5E"/>
              </a:solidFill>
              <a:latin typeface="Avenir"/>
              <a:ea typeface="Avenir"/>
              <a:cs typeface="Avenir"/>
              <a:sym typeface="Avenir"/>
            </a:endParaRPr>
          </a:p>
        </p:txBody>
      </p:sp>
      <p:pic>
        <p:nvPicPr>
          <p:cNvPr id="382" name="Google Shape;382;p12" descr="10 Prettiest Coastal Towns in New England - New England Today"/>
          <p:cNvPicPr preferRelativeResize="0"/>
          <p:nvPr/>
        </p:nvPicPr>
        <p:blipFill rotWithShape="1">
          <a:blip r:embed="rId8">
            <a:alphaModFix/>
          </a:blip>
          <a:srcRect/>
          <a:stretch/>
        </p:blipFill>
        <p:spPr>
          <a:xfrm>
            <a:off x="6950972" y="4808218"/>
            <a:ext cx="5287535" cy="3525023"/>
          </a:xfrm>
          <a:prstGeom prst="rect">
            <a:avLst/>
          </a:prstGeom>
          <a:noFill/>
          <a:ln>
            <a:noFill/>
          </a:ln>
        </p:spPr>
      </p:pic>
      <p:sp>
        <p:nvSpPr>
          <p:cNvPr id="383" name="Google Shape;383;p12"/>
          <p:cNvSpPr txBox="1"/>
          <p:nvPr/>
        </p:nvSpPr>
        <p:spPr>
          <a:xfrm>
            <a:off x="13823900" y="4863372"/>
            <a:ext cx="9753600" cy="2062500"/>
          </a:xfrm>
          <a:prstGeom prst="rect">
            <a:avLst/>
          </a:prstGeom>
          <a:noFill/>
          <a:ln>
            <a:noFill/>
          </a:ln>
        </p:spPr>
        <p:txBody>
          <a:bodyPr spcFirstLastPara="1" wrap="square" lIns="91425" tIns="45700" rIns="91425" bIns="45700" anchor="t" anchorCtr="0">
            <a:spAutoFit/>
          </a:bodyPr>
          <a:lstStyle/>
          <a:p>
            <a:pPr marL="0" marR="0" lvl="1" indent="457200" algn="ctr" rtl="0">
              <a:lnSpc>
                <a:spcPct val="100000"/>
              </a:lnSpc>
              <a:spcBef>
                <a:spcPts val="0"/>
              </a:spcBef>
              <a:spcAft>
                <a:spcPts val="0"/>
              </a:spcAft>
              <a:buClr>
                <a:srgbClr val="5E5E5E"/>
              </a:buClr>
              <a:buSzPts val="3200"/>
              <a:buFont typeface="Avenir"/>
              <a:buNone/>
            </a:pPr>
            <a:r>
              <a:rPr lang="en-US" sz="3200" b="1" i="0" u="none" strike="noStrike" cap="none">
                <a:solidFill>
                  <a:srgbClr val="5E5E5E"/>
                </a:solidFill>
                <a:latin typeface="Avenir"/>
                <a:ea typeface="Avenir"/>
                <a:cs typeface="Avenir"/>
                <a:sym typeface="Avenir"/>
              </a:rPr>
              <a:t>Fisheries might also be affected by: commercial ocean activity (e.g. offshore wind) ; population growth in coastal towns; demand for scarce waterfront space;  various regulations</a:t>
            </a:r>
            <a:endParaRPr sz="4000" b="1" i="0" u="none" strike="noStrike" cap="none">
              <a:solidFill>
                <a:srgbClr val="5E5E5E"/>
              </a:solidFill>
              <a:latin typeface="Avenir"/>
              <a:ea typeface="Avenir"/>
              <a:cs typeface="Avenir"/>
              <a:sym typeface="Avenir"/>
            </a:endParaRPr>
          </a:p>
        </p:txBody>
      </p:sp>
      <p:pic>
        <p:nvPicPr>
          <p:cNvPr id="384" name="Google Shape;384;p12" descr="Clean Fueling Practices"/>
          <p:cNvPicPr preferRelativeResize="0"/>
          <p:nvPr/>
        </p:nvPicPr>
        <p:blipFill rotWithShape="1">
          <a:blip r:embed="rId9">
            <a:alphaModFix/>
          </a:blip>
          <a:srcRect/>
          <a:stretch/>
        </p:blipFill>
        <p:spPr>
          <a:xfrm>
            <a:off x="806395" y="8667982"/>
            <a:ext cx="4783518" cy="3182463"/>
          </a:xfrm>
          <a:prstGeom prst="rect">
            <a:avLst/>
          </a:prstGeom>
          <a:noFill/>
          <a:ln>
            <a:noFill/>
          </a:ln>
        </p:spPr>
      </p:pic>
      <p:pic>
        <p:nvPicPr>
          <p:cNvPr id="385" name="Google Shape;385;p12" descr="Collaborative research can save the New England groundfish industry"/>
          <p:cNvPicPr preferRelativeResize="0"/>
          <p:nvPr/>
        </p:nvPicPr>
        <p:blipFill rotWithShape="1">
          <a:blip r:embed="rId10">
            <a:alphaModFix/>
          </a:blip>
          <a:srcRect/>
          <a:stretch/>
        </p:blipFill>
        <p:spPr>
          <a:xfrm>
            <a:off x="5827074" y="8667982"/>
            <a:ext cx="6364926" cy="3182463"/>
          </a:xfrm>
          <a:prstGeom prst="rect">
            <a:avLst/>
          </a:prstGeom>
          <a:noFill/>
          <a:ln>
            <a:noFill/>
          </a:ln>
        </p:spPr>
      </p:pic>
      <p:sp>
        <p:nvSpPr>
          <p:cNvPr id="386" name="Google Shape;386;p12"/>
          <p:cNvSpPr txBox="1"/>
          <p:nvPr/>
        </p:nvSpPr>
        <p:spPr>
          <a:xfrm>
            <a:off x="15157350" y="13038325"/>
            <a:ext cx="8726700" cy="4719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none" strike="noStrike" cap="none">
                <a:solidFill>
                  <a:srgbClr val="5E5E5E"/>
                </a:solidFill>
                <a:latin typeface="Helvetica Neue"/>
                <a:ea typeface="Helvetica Neue"/>
                <a:cs typeface="Helvetica Neue"/>
                <a:sym typeface="Helvetica Neue"/>
              </a:rPr>
              <a:t>Slide extracts from Doug Lipton’s webinar presentation</a:t>
            </a:r>
            <a:endParaRPr sz="1400" b="0" i="0" u="none" strike="noStrike" cap="none">
              <a:solidFill>
                <a:srgbClr val="000000"/>
              </a:solidFill>
              <a:latin typeface="Arial"/>
              <a:ea typeface="Arial"/>
              <a:cs typeface="Arial"/>
              <a:sym typeface="Arial"/>
            </a:endParaRPr>
          </a:p>
        </p:txBody>
      </p:sp>
      <p:sp>
        <p:nvSpPr>
          <p:cNvPr id="387" name="Google Shape;387;p12"/>
          <p:cNvSpPr txBox="1"/>
          <p:nvPr/>
        </p:nvSpPr>
        <p:spPr>
          <a:xfrm>
            <a:off x="14384968" y="10579776"/>
            <a:ext cx="9323974" cy="1087477"/>
          </a:xfrm>
          <a:prstGeom prst="rect">
            <a:avLst/>
          </a:prstGeom>
          <a:solidFill>
            <a:srgbClr val="BBD6EE"/>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3200" u="sng" dirty="0">
                <a:solidFill>
                  <a:schemeClr val="hlink"/>
                </a:solidFill>
                <a:latin typeface="Avenir Next LT Pro" panose="020B0504020202020204" pitchFamily="34" charset="0"/>
                <a:ea typeface="Helvetica Neue"/>
                <a:cs typeface="Helvetica Neue"/>
                <a:sym typeface="Helvetica Neue"/>
                <a:hlinkClick r:id="rId11"/>
              </a:rPr>
              <a:t>Social &amp; Economic </a:t>
            </a:r>
            <a:r>
              <a:rPr lang="en-US" sz="3200" i="0" u="sng" strike="noStrike" cap="none" dirty="0">
                <a:solidFill>
                  <a:schemeClr val="hlink"/>
                </a:solidFill>
                <a:latin typeface="Avenir Next LT Pro" panose="020B0504020202020204" pitchFamily="34" charset="0"/>
                <a:ea typeface="Helvetica Neue"/>
                <a:cs typeface="Helvetica Neue"/>
                <a:sym typeface="Helvetica Neue"/>
                <a:hlinkClick r:id="rId11"/>
              </a:rPr>
              <a:t>Drivers of Change Webinar Briefing </a:t>
            </a:r>
            <a:r>
              <a:rPr lang="en-US" sz="3200" u="sng" dirty="0">
                <a:solidFill>
                  <a:schemeClr val="hlink"/>
                </a:solidFill>
                <a:latin typeface="Avenir Next LT Pro" panose="020B0504020202020204" pitchFamily="34" charset="0"/>
                <a:ea typeface="Helvetica Neue"/>
                <a:cs typeface="Helvetica Neue"/>
                <a:sym typeface="Helvetica Neue"/>
                <a:hlinkClick r:id="rId11"/>
              </a:rPr>
              <a:t>March </a:t>
            </a:r>
            <a:r>
              <a:rPr lang="en-US" sz="3200" i="0" u="sng" strike="noStrike" cap="none" dirty="0">
                <a:solidFill>
                  <a:schemeClr val="hlink"/>
                </a:solidFill>
                <a:latin typeface="Avenir Next LT Pro" panose="020B0504020202020204" pitchFamily="34" charset="0"/>
                <a:ea typeface="Helvetica Neue"/>
                <a:cs typeface="Helvetica Neue"/>
                <a:sym typeface="Helvetica Neue"/>
                <a:hlinkClick r:id="rId11"/>
              </a:rPr>
              <a:t>2022</a:t>
            </a:r>
            <a:endParaRPr sz="3200" i="0" u="none" strike="noStrike" cap="none" dirty="0">
              <a:solidFill>
                <a:srgbClr val="5E5E5E"/>
              </a:solidFill>
              <a:latin typeface="Avenir Next LT Pro" panose="020B0504020202020204" pitchFamily="34" charset="0"/>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3"/>
          <p:cNvSpPr txBox="1"/>
          <p:nvPr/>
        </p:nvSpPr>
        <p:spPr>
          <a:xfrm>
            <a:off x="320930" y="275879"/>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5E5E5E"/>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393" name="Google Shape;393;p13"/>
          <p:cNvSpPr/>
          <p:nvPr/>
        </p:nvSpPr>
        <p:spPr>
          <a:xfrm>
            <a:off x="7940842" y="9195161"/>
            <a:ext cx="34337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4400"/>
              <a:buFont typeface="Helvetica Neue"/>
              <a:buNone/>
            </a:pPr>
            <a:endParaRPr sz="4400" b="0" i="0" u="none" strike="noStrike" cap="none">
              <a:solidFill>
                <a:srgbClr val="FFFFFF"/>
              </a:solidFill>
              <a:latin typeface="Helvetica Neue"/>
              <a:ea typeface="Helvetica Neue"/>
              <a:cs typeface="Helvetica Neue"/>
              <a:sym typeface="Helvetica Neue"/>
            </a:endParaRPr>
          </a:p>
        </p:txBody>
      </p:sp>
      <p:sp>
        <p:nvSpPr>
          <p:cNvPr id="394" name="Google Shape;394;p13"/>
          <p:cNvSpPr txBox="1"/>
          <p:nvPr/>
        </p:nvSpPr>
        <p:spPr>
          <a:xfrm>
            <a:off x="320929" y="275878"/>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5E5E5E"/>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395" name="Google Shape;395;p13"/>
          <p:cNvSpPr txBox="1"/>
          <p:nvPr/>
        </p:nvSpPr>
        <p:spPr>
          <a:xfrm>
            <a:off x="152399" y="185935"/>
            <a:ext cx="239106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Step 3: Scenario Building Blocks</a:t>
            </a:r>
            <a:endParaRPr sz="5400" b="1" i="0" u="none" strike="noStrike" cap="none">
              <a:solidFill>
                <a:srgbClr val="FFFFFF"/>
              </a:solidFill>
              <a:latin typeface="Calibri"/>
              <a:ea typeface="Calibri"/>
              <a:cs typeface="Calibri"/>
              <a:sym typeface="Calibri"/>
            </a:endParaRPr>
          </a:p>
        </p:txBody>
      </p:sp>
      <p:sp>
        <p:nvSpPr>
          <p:cNvPr id="396" name="Google Shape;396;p13"/>
          <p:cNvSpPr/>
          <p:nvPr/>
        </p:nvSpPr>
        <p:spPr>
          <a:xfrm>
            <a:off x="9880026" y="2539453"/>
            <a:ext cx="4623947" cy="2851372"/>
          </a:xfrm>
          <a:prstGeom prst="rect">
            <a:avLst/>
          </a:prstGeom>
          <a:solidFill>
            <a:srgbClr val="F25B12"/>
          </a:solidFill>
          <a:ln w="25400" cap="flat" cmpd="sng">
            <a:solidFill>
              <a:srgbClr val="000000"/>
            </a:solidFill>
            <a:prstDash val="solid"/>
            <a:miter lim="0"/>
            <a:headEnd type="none" w="sm" len="sm"/>
            <a:tailEnd type="none" w="sm" len="sm"/>
          </a:ln>
          <a:effectLst>
            <a:outerShdw blurRad="38100" dist="25400" dir="5400000" algn="ctr" rotWithShape="0">
              <a:srgbClr val="808080">
                <a:alpha val="49411"/>
              </a:srgbClr>
            </a:outerShdw>
          </a:effectLst>
        </p:spPr>
        <p:txBody>
          <a:bodyPr spcFirstLastPara="1" wrap="square" lIns="28150" tIns="28150" rIns="28150" bIns="28150" anchor="ctr" anchorCtr="0">
            <a:noAutofit/>
          </a:bodyPr>
          <a:lstStyle/>
          <a:p>
            <a:pPr marL="126756" marR="0" lvl="0" indent="0" algn="ctr" rtl="0">
              <a:lnSpc>
                <a:spcPct val="100000"/>
              </a:lnSpc>
              <a:spcBef>
                <a:spcPts val="0"/>
              </a:spcBef>
              <a:spcAft>
                <a:spcPts val="0"/>
              </a:spcAft>
              <a:buClr>
                <a:srgbClr val="000000"/>
              </a:buClr>
              <a:buSzPts val="4800"/>
              <a:buFont typeface="Avenir"/>
              <a:buNone/>
            </a:pPr>
            <a:r>
              <a:rPr lang="en-US" sz="4800" b="0" i="0" u="none" strike="noStrike" cap="none">
                <a:solidFill>
                  <a:srgbClr val="000000"/>
                </a:solidFill>
                <a:latin typeface="Avenir"/>
                <a:ea typeface="Avenir"/>
                <a:cs typeface="Avenir"/>
                <a:sym typeface="Avenir"/>
              </a:rPr>
              <a:t>Critical Uncertainties</a:t>
            </a:r>
            <a:endParaRPr sz="2400" b="0" i="0" u="none" strike="noStrike" cap="none">
              <a:solidFill>
                <a:srgbClr val="5E5E5E"/>
              </a:solidFill>
              <a:latin typeface="Helvetica Neue"/>
              <a:ea typeface="Helvetica Neue"/>
              <a:cs typeface="Helvetica Neue"/>
              <a:sym typeface="Helvetica Neue"/>
            </a:endParaRPr>
          </a:p>
        </p:txBody>
      </p:sp>
      <p:sp>
        <p:nvSpPr>
          <p:cNvPr id="397" name="Google Shape;397;p13"/>
          <p:cNvSpPr/>
          <p:nvPr/>
        </p:nvSpPr>
        <p:spPr>
          <a:xfrm>
            <a:off x="18150094" y="2508768"/>
            <a:ext cx="4623947" cy="2851372"/>
          </a:xfrm>
          <a:prstGeom prst="rect">
            <a:avLst/>
          </a:prstGeom>
          <a:solidFill>
            <a:srgbClr val="FFC000"/>
          </a:solidFill>
          <a:ln w="25400" cap="flat" cmpd="sng">
            <a:solidFill>
              <a:srgbClr val="000000"/>
            </a:solidFill>
            <a:prstDash val="solid"/>
            <a:miter lim="0"/>
            <a:headEnd type="none" w="sm" len="sm"/>
            <a:tailEnd type="none" w="sm" len="sm"/>
          </a:ln>
          <a:effectLst>
            <a:outerShdw blurRad="38100" dist="25400" dir="5400000" algn="ctr" rotWithShape="0">
              <a:srgbClr val="808080">
                <a:alpha val="49411"/>
              </a:srgbClr>
            </a:outerShdw>
          </a:effectLst>
        </p:spPr>
        <p:txBody>
          <a:bodyPr spcFirstLastPara="1" wrap="square" lIns="28150" tIns="28150" rIns="28150" bIns="28150" anchor="ctr" anchorCtr="0">
            <a:noAutofit/>
          </a:bodyPr>
          <a:lstStyle/>
          <a:p>
            <a:pPr marL="126756" marR="0" lvl="0" indent="0" algn="ctr" rtl="0">
              <a:lnSpc>
                <a:spcPct val="100000"/>
              </a:lnSpc>
              <a:spcBef>
                <a:spcPts val="0"/>
              </a:spcBef>
              <a:spcAft>
                <a:spcPts val="0"/>
              </a:spcAft>
              <a:buClr>
                <a:srgbClr val="000000"/>
              </a:buClr>
              <a:buSzPts val="4800"/>
              <a:buFont typeface="Avenir"/>
              <a:buNone/>
            </a:pPr>
            <a:r>
              <a:rPr lang="en-US" sz="4800" b="0" i="0" u="none" strike="noStrike" cap="none">
                <a:solidFill>
                  <a:srgbClr val="000000"/>
                </a:solidFill>
                <a:latin typeface="Avenir"/>
                <a:ea typeface="Avenir"/>
                <a:cs typeface="Avenir"/>
                <a:sym typeface="Avenir"/>
              </a:rPr>
              <a:t>Wildcards</a:t>
            </a:r>
            <a:endParaRPr sz="2400" b="0" i="0" u="none" strike="noStrike" cap="none">
              <a:solidFill>
                <a:srgbClr val="5E5E5E"/>
              </a:solidFill>
              <a:latin typeface="Helvetica Neue"/>
              <a:ea typeface="Helvetica Neue"/>
              <a:cs typeface="Helvetica Neue"/>
              <a:sym typeface="Helvetica Neue"/>
            </a:endParaRPr>
          </a:p>
        </p:txBody>
      </p:sp>
      <p:sp>
        <p:nvSpPr>
          <p:cNvPr id="398" name="Google Shape;398;p13"/>
          <p:cNvSpPr/>
          <p:nvPr/>
        </p:nvSpPr>
        <p:spPr>
          <a:xfrm>
            <a:off x="1429650" y="2539453"/>
            <a:ext cx="4623947" cy="2851372"/>
          </a:xfrm>
          <a:prstGeom prst="rect">
            <a:avLst/>
          </a:prstGeom>
          <a:solidFill>
            <a:srgbClr val="002060"/>
          </a:solidFill>
          <a:ln w="25400" cap="flat" cmpd="sng">
            <a:solidFill>
              <a:srgbClr val="000000"/>
            </a:solidFill>
            <a:prstDash val="solid"/>
            <a:miter lim="0"/>
            <a:headEnd type="none" w="sm" len="sm"/>
            <a:tailEnd type="none" w="sm" len="sm"/>
          </a:ln>
          <a:effectLst>
            <a:outerShdw blurRad="38100" dist="25400" dir="5400000" algn="ctr" rotWithShape="0">
              <a:srgbClr val="808080">
                <a:alpha val="49411"/>
              </a:srgbClr>
            </a:outerShdw>
          </a:effectLst>
        </p:spPr>
        <p:txBody>
          <a:bodyPr spcFirstLastPara="1" wrap="square" lIns="28150" tIns="28150" rIns="28150" bIns="28150" anchor="ctr" anchorCtr="0">
            <a:noAutofit/>
          </a:bodyPr>
          <a:lstStyle/>
          <a:p>
            <a:pPr marL="126756" marR="0" lvl="0" indent="0" algn="ctr" rtl="0">
              <a:lnSpc>
                <a:spcPct val="100000"/>
              </a:lnSpc>
              <a:spcBef>
                <a:spcPts val="0"/>
              </a:spcBef>
              <a:spcAft>
                <a:spcPts val="0"/>
              </a:spcAft>
              <a:buClr>
                <a:schemeClr val="lt1"/>
              </a:buClr>
              <a:buSzPts val="4800"/>
              <a:buFont typeface="Avenir"/>
              <a:buNone/>
            </a:pPr>
            <a:r>
              <a:rPr lang="en-US" sz="4800" b="0" i="0" u="none" strike="noStrike" cap="none">
                <a:solidFill>
                  <a:schemeClr val="lt1"/>
                </a:solidFill>
                <a:latin typeface="Avenir"/>
                <a:ea typeface="Avenir"/>
                <a:cs typeface="Avenir"/>
                <a:sym typeface="Avenir"/>
              </a:rPr>
              <a:t>Pre-determined Elements</a:t>
            </a:r>
            <a:endParaRPr sz="2400" b="0" i="0" u="none" strike="noStrike" cap="none">
              <a:solidFill>
                <a:srgbClr val="5E5E5E"/>
              </a:solidFill>
              <a:latin typeface="Helvetica Neue"/>
              <a:ea typeface="Helvetica Neue"/>
              <a:cs typeface="Helvetica Neue"/>
              <a:sym typeface="Helvetica Neue"/>
            </a:endParaRPr>
          </a:p>
        </p:txBody>
      </p:sp>
      <p:sp>
        <p:nvSpPr>
          <p:cNvPr id="399" name="Google Shape;399;p13"/>
          <p:cNvSpPr txBox="1"/>
          <p:nvPr/>
        </p:nvSpPr>
        <p:spPr>
          <a:xfrm>
            <a:off x="1429650" y="5889691"/>
            <a:ext cx="5440679" cy="3774702"/>
          </a:xfrm>
          <a:prstGeom prst="rect">
            <a:avLst/>
          </a:prstGeom>
          <a:noFill/>
          <a:ln>
            <a:noFill/>
          </a:ln>
        </p:spPr>
        <p:txBody>
          <a:bodyPr spcFirstLastPara="1" wrap="square" lIns="80575" tIns="40275" rIns="80575" bIns="40275" anchor="t" anchorCtr="0">
            <a:spAutoFit/>
          </a:bodyPr>
          <a:lstStyle/>
          <a:p>
            <a:pPr marL="0" marR="0" lvl="0" indent="0" algn="l" rtl="0">
              <a:lnSpc>
                <a:spcPct val="100000"/>
              </a:lnSpc>
              <a:spcBef>
                <a:spcPts val="0"/>
              </a:spcBef>
              <a:spcAft>
                <a:spcPts val="0"/>
              </a:spcAft>
              <a:buClr>
                <a:srgbClr val="000000"/>
              </a:buClr>
              <a:buSzPts val="4800"/>
              <a:buFont typeface="Avenir"/>
              <a:buNone/>
            </a:pPr>
            <a:r>
              <a:rPr lang="en-US" sz="4800" b="0" i="0" u="none" strike="noStrike" cap="none">
                <a:solidFill>
                  <a:srgbClr val="000000"/>
                </a:solidFill>
                <a:latin typeface="Avenir"/>
                <a:ea typeface="Avenir"/>
                <a:cs typeface="Avenir"/>
                <a:sym typeface="Avenir"/>
              </a:rPr>
              <a:t>Factors or forces that are ‘locked-in’ and confidently predictable over the time horizon</a:t>
            </a:r>
            <a:endParaRPr sz="2400" b="0" i="0" u="none" strike="noStrike" cap="none">
              <a:solidFill>
                <a:srgbClr val="5E5E5E"/>
              </a:solidFill>
              <a:latin typeface="Helvetica Neue"/>
              <a:ea typeface="Helvetica Neue"/>
              <a:cs typeface="Helvetica Neue"/>
              <a:sym typeface="Helvetica Neue"/>
            </a:endParaRPr>
          </a:p>
        </p:txBody>
      </p:sp>
      <p:sp>
        <p:nvSpPr>
          <p:cNvPr id="400" name="Google Shape;400;p13"/>
          <p:cNvSpPr txBox="1"/>
          <p:nvPr/>
        </p:nvSpPr>
        <p:spPr>
          <a:xfrm>
            <a:off x="18272388" y="5889691"/>
            <a:ext cx="5477493" cy="5251983"/>
          </a:xfrm>
          <a:prstGeom prst="rect">
            <a:avLst/>
          </a:prstGeom>
          <a:noFill/>
          <a:ln>
            <a:noFill/>
          </a:ln>
        </p:spPr>
        <p:txBody>
          <a:bodyPr spcFirstLastPara="1" wrap="square" lIns="80575" tIns="40275" rIns="80575" bIns="40275" anchor="t" anchorCtr="0">
            <a:spAutoFit/>
          </a:bodyPr>
          <a:lstStyle/>
          <a:p>
            <a:pPr marL="0" marR="0" lvl="0" indent="0" algn="l" rtl="0">
              <a:lnSpc>
                <a:spcPct val="100000"/>
              </a:lnSpc>
              <a:spcBef>
                <a:spcPts val="0"/>
              </a:spcBef>
              <a:spcAft>
                <a:spcPts val="0"/>
              </a:spcAft>
              <a:buClr>
                <a:srgbClr val="000000"/>
              </a:buClr>
              <a:buSzPts val="4800"/>
              <a:buFont typeface="Avenir"/>
              <a:buNone/>
            </a:pPr>
            <a:r>
              <a:rPr lang="en-US" sz="4800" b="0" i="0" u="none" strike="noStrike" cap="none">
                <a:solidFill>
                  <a:srgbClr val="000000"/>
                </a:solidFill>
                <a:latin typeface="Avenir"/>
                <a:ea typeface="Avenir"/>
                <a:cs typeface="Avenir"/>
                <a:sym typeface="Avenir"/>
              </a:rPr>
              <a:t>Low probability events and developments that could impact the future in significant ways in the time horizon</a:t>
            </a:r>
            <a:endParaRPr sz="2400" b="0" i="0" u="none" strike="noStrike" cap="none">
              <a:solidFill>
                <a:srgbClr val="5E5E5E"/>
              </a:solidFill>
              <a:latin typeface="Helvetica Neue"/>
              <a:ea typeface="Helvetica Neue"/>
              <a:cs typeface="Helvetica Neue"/>
              <a:sym typeface="Helvetica Neue"/>
            </a:endParaRPr>
          </a:p>
        </p:txBody>
      </p:sp>
      <p:sp>
        <p:nvSpPr>
          <p:cNvPr id="401" name="Google Shape;401;p13"/>
          <p:cNvSpPr txBox="1"/>
          <p:nvPr/>
        </p:nvSpPr>
        <p:spPr>
          <a:xfrm>
            <a:off x="9852234" y="5889691"/>
            <a:ext cx="5438249" cy="4513319"/>
          </a:xfrm>
          <a:prstGeom prst="rect">
            <a:avLst/>
          </a:prstGeom>
          <a:noFill/>
          <a:ln>
            <a:noFill/>
          </a:ln>
        </p:spPr>
        <p:txBody>
          <a:bodyPr spcFirstLastPara="1" wrap="square" lIns="80575" tIns="40275" rIns="80575" bIns="40275" anchor="t" anchorCtr="0">
            <a:spAutoFit/>
          </a:bodyPr>
          <a:lstStyle/>
          <a:p>
            <a:pPr marL="0" marR="0" lvl="0" indent="0" algn="l" rtl="0">
              <a:lnSpc>
                <a:spcPct val="100000"/>
              </a:lnSpc>
              <a:spcBef>
                <a:spcPts val="0"/>
              </a:spcBef>
              <a:spcAft>
                <a:spcPts val="0"/>
              </a:spcAft>
              <a:buClr>
                <a:srgbClr val="000000"/>
              </a:buClr>
              <a:buSzPts val="4800"/>
              <a:buFont typeface="Avenir"/>
              <a:buNone/>
            </a:pPr>
            <a:r>
              <a:rPr lang="en-US" sz="4800" b="0" i="0" u="none" strike="noStrike" cap="none">
                <a:solidFill>
                  <a:srgbClr val="000000"/>
                </a:solidFill>
                <a:latin typeface="Avenir"/>
                <a:ea typeface="Avenir"/>
                <a:cs typeface="Avenir"/>
                <a:sym typeface="Avenir"/>
              </a:rPr>
              <a:t>Important forces that have the potential to move in alternative directions over the time horizon</a:t>
            </a:r>
            <a:endParaRPr sz="2400" b="0" i="0" u="none" strike="noStrike" cap="none">
              <a:solidFill>
                <a:srgbClr val="5E5E5E"/>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4"/>
          <p:cNvSpPr txBox="1"/>
          <p:nvPr/>
        </p:nvSpPr>
        <p:spPr>
          <a:xfrm>
            <a:off x="320930" y="275879"/>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07" name="Google Shape;407;p14"/>
          <p:cNvSpPr/>
          <p:nvPr/>
        </p:nvSpPr>
        <p:spPr>
          <a:xfrm>
            <a:off x="7940842" y="10297817"/>
            <a:ext cx="34337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4400"/>
              <a:buFont typeface="Helvetica Neue"/>
              <a:buNone/>
            </a:pPr>
            <a:endParaRPr sz="4400" b="0" i="0" u="none" strike="noStrike" cap="none">
              <a:solidFill>
                <a:srgbClr val="FFFFFF"/>
              </a:solidFill>
              <a:latin typeface="Helvetica Neue"/>
              <a:ea typeface="Helvetica Neue"/>
              <a:cs typeface="Helvetica Neue"/>
              <a:sym typeface="Helvetica Neue"/>
            </a:endParaRPr>
          </a:p>
        </p:txBody>
      </p:sp>
      <p:sp>
        <p:nvSpPr>
          <p:cNvPr id="408" name="Google Shape;408;p14"/>
          <p:cNvSpPr txBox="1"/>
          <p:nvPr/>
        </p:nvSpPr>
        <p:spPr>
          <a:xfrm>
            <a:off x="320929" y="275878"/>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09" name="Google Shape;409;p14"/>
          <p:cNvSpPr txBox="1"/>
          <p:nvPr/>
        </p:nvSpPr>
        <p:spPr>
          <a:xfrm>
            <a:off x="152399" y="185935"/>
            <a:ext cx="239106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Predetermined Elements</a:t>
            </a:r>
            <a:endParaRPr sz="5400" b="1" i="0" u="none" strike="noStrike" cap="none">
              <a:solidFill>
                <a:srgbClr val="FFFFFF"/>
              </a:solidFill>
              <a:latin typeface="Calibri"/>
              <a:ea typeface="Calibri"/>
              <a:cs typeface="Calibri"/>
              <a:sym typeface="Calibri"/>
            </a:endParaRPr>
          </a:p>
        </p:txBody>
      </p:sp>
      <p:sp>
        <p:nvSpPr>
          <p:cNvPr id="410" name="Google Shape;410;p14"/>
          <p:cNvSpPr txBox="1"/>
          <p:nvPr/>
        </p:nvSpPr>
        <p:spPr>
          <a:xfrm>
            <a:off x="1686288" y="1351778"/>
            <a:ext cx="20842821" cy="9335889"/>
          </a:xfrm>
          <a:prstGeom prst="rect">
            <a:avLst/>
          </a:prstGeom>
          <a:noFill/>
          <a:ln>
            <a:noFill/>
          </a:ln>
        </p:spPr>
        <p:txBody>
          <a:bodyPr spcFirstLastPara="1" wrap="square" lIns="50800" tIns="50800" rIns="50800" bIns="50800" anchor="ctr" anchorCtr="0">
            <a:spAutoFit/>
          </a:bodyPr>
          <a:lstStyle/>
          <a:p>
            <a:pPr marL="11430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Ocean temperatures continue to warm, affecting marine species biology &amp; distribution </a:t>
            </a:r>
            <a:endParaRPr dirty="0"/>
          </a:p>
          <a:p>
            <a:pPr marL="11430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Regions exhibit differences in seasonal temperature changes</a:t>
            </a:r>
            <a:endParaRPr dirty="0"/>
          </a:p>
          <a:p>
            <a:pPr marL="11430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Primary production changes differently in different regions </a:t>
            </a:r>
            <a:endParaRPr dirty="0"/>
          </a:p>
          <a:p>
            <a:pPr marL="11430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Sea levels rise</a:t>
            </a:r>
            <a:endParaRPr dirty="0"/>
          </a:p>
          <a:p>
            <a:pPr marL="11430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Changing ocean uses create more competition for fisheries</a:t>
            </a:r>
            <a:endParaRPr dirty="0"/>
          </a:p>
          <a:p>
            <a:pPr marL="11430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Coastal population grows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5"/>
          <p:cNvSpPr txBox="1"/>
          <p:nvPr/>
        </p:nvSpPr>
        <p:spPr>
          <a:xfrm>
            <a:off x="320930" y="275879"/>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16" name="Google Shape;416;p15"/>
          <p:cNvSpPr/>
          <p:nvPr/>
        </p:nvSpPr>
        <p:spPr>
          <a:xfrm>
            <a:off x="7940842" y="10297817"/>
            <a:ext cx="34337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4400"/>
              <a:buFont typeface="Helvetica Neue"/>
              <a:buNone/>
            </a:pPr>
            <a:endParaRPr sz="4400" b="0" i="0" u="none" strike="noStrike" cap="none">
              <a:solidFill>
                <a:srgbClr val="FFFFFF"/>
              </a:solidFill>
              <a:latin typeface="Helvetica Neue"/>
              <a:ea typeface="Helvetica Neue"/>
              <a:cs typeface="Helvetica Neue"/>
              <a:sym typeface="Helvetica Neue"/>
            </a:endParaRPr>
          </a:p>
        </p:txBody>
      </p:sp>
      <p:sp>
        <p:nvSpPr>
          <p:cNvPr id="417" name="Google Shape;417;p15"/>
          <p:cNvSpPr txBox="1"/>
          <p:nvPr/>
        </p:nvSpPr>
        <p:spPr>
          <a:xfrm>
            <a:off x="320929" y="275878"/>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18" name="Google Shape;418;p15"/>
          <p:cNvSpPr txBox="1"/>
          <p:nvPr/>
        </p:nvSpPr>
        <p:spPr>
          <a:xfrm>
            <a:off x="152399" y="185935"/>
            <a:ext cx="239106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Wildcards</a:t>
            </a:r>
            <a:endParaRPr sz="5400" b="1" i="0" u="none" strike="noStrike" cap="none">
              <a:solidFill>
                <a:srgbClr val="FFFFFF"/>
              </a:solidFill>
              <a:latin typeface="Calibri"/>
              <a:ea typeface="Calibri"/>
              <a:cs typeface="Calibri"/>
              <a:sym typeface="Calibri"/>
            </a:endParaRPr>
          </a:p>
        </p:txBody>
      </p:sp>
      <p:sp>
        <p:nvSpPr>
          <p:cNvPr id="419" name="Google Shape;419;p15"/>
          <p:cNvSpPr txBox="1"/>
          <p:nvPr/>
        </p:nvSpPr>
        <p:spPr>
          <a:xfrm>
            <a:off x="2487168" y="2533764"/>
            <a:ext cx="20189952" cy="7489230"/>
          </a:xfrm>
          <a:prstGeom prst="rect">
            <a:avLst/>
          </a:prstGeom>
          <a:noFill/>
          <a:ln>
            <a:noFill/>
          </a:ln>
        </p:spPr>
        <p:txBody>
          <a:bodyPr spcFirstLastPara="1" wrap="square" lIns="50800" tIns="50800" rIns="50800" bIns="50800" anchor="ctr" anchorCtr="0">
            <a:spAutoFit/>
          </a:bodyPr>
          <a:lstStyle/>
          <a:p>
            <a:pPr marL="12954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Changes in ocean current systems</a:t>
            </a:r>
            <a:endParaRPr sz="6000" b="0" i="0" u="none" strike="noStrike" cap="none" dirty="0">
              <a:solidFill>
                <a:srgbClr val="5E5E5E"/>
              </a:solidFill>
              <a:latin typeface="Helvetica Neue"/>
              <a:ea typeface="Helvetica Neue"/>
              <a:cs typeface="Helvetica Neue"/>
              <a:sym typeface="Helvetica Neue"/>
            </a:endParaRPr>
          </a:p>
          <a:p>
            <a:pPr marL="12954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Series of extreme marine heatwaves</a:t>
            </a:r>
            <a:endParaRPr sz="6000" b="0" i="0" u="none" strike="noStrike" cap="none" dirty="0">
              <a:solidFill>
                <a:srgbClr val="5E5E5E"/>
              </a:solidFill>
              <a:latin typeface="Helvetica Neue"/>
              <a:ea typeface="Helvetica Neue"/>
              <a:cs typeface="Helvetica Neue"/>
              <a:sym typeface="Helvetica Neue"/>
            </a:endParaRPr>
          </a:p>
          <a:p>
            <a:pPr marL="12954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Series of Harmful Algal Blooms</a:t>
            </a:r>
            <a:endParaRPr sz="6000" b="0" i="0" u="none" strike="noStrike" cap="none" dirty="0">
              <a:solidFill>
                <a:srgbClr val="5E5E5E"/>
              </a:solidFill>
              <a:latin typeface="Helvetica Neue"/>
              <a:ea typeface="Helvetica Neue"/>
              <a:cs typeface="Helvetica Neue"/>
              <a:sym typeface="Helvetica Neue"/>
            </a:endParaRPr>
          </a:p>
          <a:p>
            <a:pPr marL="12954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Regime shifts caused by losses of critical food resource or changes in food web dynamics</a:t>
            </a:r>
            <a:endParaRPr sz="6000" b="0" i="0" u="none" strike="noStrike" cap="none" dirty="0">
              <a:solidFill>
                <a:srgbClr val="5E5E5E"/>
              </a:solidFill>
              <a:latin typeface="Helvetica Neue"/>
              <a:ea typeface="Helvetica Neue"/>
              <a:cs typeface="Helvetica Neue"/>
              <a:sym typeface="Helvetica Neue"/>
            </a:endParaRPr>
          </a:p>
          <a:p>
            <a:pPr marL="12954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Extreme market disruption (e.g. trade war, more pandemics) </a:t>
            </a:r>
            <a:endParaRPr sz="6000" b="0" i="0" u="none" strike="noStrike" cap="none" dirty="0">
              <a:solidFill>
                <a:srgbClr val="5E5E5E"/>
              </a:solidFill>
              <a:latin typeface="Helvetica Neue"/>
              <a:ea typeface="Helvetica Neue"/>
              <a:cs typeface="Helvetica Neue"/>
              <a:sym typeface="Helvetica Neue"/>
            </a:endParaRPr>
          </a:p>
          <a:p>
            <a:pPr marL="1295400" marR="0" lvl="0" indent="-1143000" algn="l" rtl="0">
              <a:lnSpc>
                <a:spcPct val="100000"/>
              </a:lnSpc>
              <a:spcBef>
                <a:spcPts val="0"/>
              </a:spcBef>
              <a:spcAft>
                <a:spcPts val="0"/>
              </a:spcAft>
              <a:buClr>
                <a:srgbClr val="5E5E5E"/>
              </a:buClr>
              <a:buSzPts val="6000"/>
              <a:buFont typeface="Helvetica Neue"/>
              <a:buAutoNum type="arabicPeriod"/>
            </a:pPr>
            <a:r>
              <a:rPr lang="en-US" sz="6000" b="0" i="0" u="none" strike="noStrike" cap="none" dirty="0">
                <a:solidFill>
                  <a:srgbClr val="5E5E5E"/>
                </a:solidFill>
                <a:latin typeface="Avenir"/>
                <a:ea typeface="Avenir"/>
                <a:cs typeface="Avenir"/>
                <a:sym typeface="Avenir"/>
              </a:rPr>
              <a:t>Devastating hurricane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6"/>
          <p:cNvSpPr txBox="1"/>
          <p:nvPr/>
        </p:nvSpPr>
        <p:spPr>
          <a:xfrm>
            <a:off x="320930" y="275879"/>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25" name="Google Shape;425;p16"/>
          <p:cNvSpPr/>
          <p:nvPr/>
        </p:nvSpPr>
        <p:spPr>
          <a:xfrm>
            <a:off x="7940842" y="10297817"/>
            <a:ext cx="34337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4400"/>
              <a:buFont typeface="Helvetica Neue"/>
              <a:buNone/>
            </a:pPr>
            <a:endParaRPr sz="4400" b="0" i="0" u="none" strike="noStrike" cap="none">
              <a:solidFill>
                <a:srgbClr val="FFFFFF"/>
              </a:solidFill>
              <a:latin typeface="Helvetica Neue"/>
              <a:ea typeface="Helvetica Neue"/>
              <a:cs typeface="Helvetica Neue"/>
              <a:sym typeface="Helvetica Neue"/>
            </a:endParaRPr>
          </a:p>
        </p:txBody>
      </p:sp>
      <p:sp>
        <p:nvSpPr>
          <p:cNvPr id="426" name="Google Shape;426;p16"/>
          <p:cNvSpPr txBox="1"/>
          <p:nvPr/>
        </p:nvSpPr>
        <p:spPr>
          <a:xfrm>
            <a:off x="320929" y="275878"/>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27" name="Google Shape;427;p16"/>
          <p:cNvSpPr txBox="1"/>
          <p:nvPr/>
        </p:nvSpPr>
        <p:spPr>
          <a:xfrm>
            <a:off x="497074" y="115577"/>
            <a:ext cx="239106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Critical Uncertainties</a:t>
            </a:r>
            <a:endParaRPr sz="5400" b="1" i="0" u="none" strike="noStrike" cap="none">
              <a:solidFill>
                <a:srgbClr val="FFFFFF"/>
              </a:solidFill>
              <a:latin typeface="Calibri"/>
              <a:ea typeface="Calibri"/>
              <a:cs typeface="Calibri"/>
              <a:sym typeface="Calibri"/>
            </a:endParaRPr>
          </a:p>
        </p:txBody>
      </p:sp>
      <p:sp>
        <p:nvSpPr>
          <p:cNvPr id="428" name="Google Shape;428;p16"/>
          <p:cNvSpPr txBox="1"/>
          <p:nvPr/>
        </p:nvSpPr>
        <p:spPr>
          <a:xfrm>
            <a:off x="1733297" y="1663809"/>
            <a:ext cx="167786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0000"/>
              </a:buClr>
              <a:buSzPts val="4400"/>
              <a:buFont typeface="Helvetica Neue"/>
              <a:buNone/>
            </a:pPr>
            <a:r>
              <a:rPr lang="en-US" sz="4400" b="1" i="0" u="none" strike="noStrike" cap="none">
                <a:solidFill>
                  <a:srgbClr val="FF0000"/>
                </a:solidFill>
                <a:latin typeface="Helvetica Neue"/>
                <a:ea typeface="Helvetica Neue"/>
                <a:cs typeface="Helvetica Neue"/>
                <a:sym typeface="Helvetica Neue"/>
              </a:rPr>
              <a:t>What might happen by 2042?   Physical/Climate Uncertainties </a:t>
            </a:r>
            <a:endParaRPr/>
          </a:p>
        </p:txBody>
      </p:sp>
      <p:graphicFrame>
        <p:nvGraphicFramePr>
          <p:cNvPr id="429" name="Google Shape;429;p16"/>
          <p:cNvGraphicFramePr/>
          <p:nvPr/>
        </p:nvGraphicFramePr>
        <p:xfrm>
          <a:off x="497086" y="2897851"/>
          <a:ext cx="22728675" cy="6911340"/>
        </p:xfrm>
        <a:graphic>
          <a:graphicData uri="http://schemas.openxmlformats.org/drawingml/2006/table">
            <a:tbl>
              <a:tblPr firstRow="1" firstCol="1" bandRow="1">
                <a:noFill/>
                <a:tableStyleId>{FE83FFDD-820C-4B62-8828-8B94F0C72E05}</a:tableStyleId>
              </a:tblPr>
              <a:tblGrid>
                <a:gridCol w="6182975">
                  <a:extLst>
                    <a:ext uri="{9D8B030D-6E8A-4147-A177-3AD203B41FA5}">
                      <a16:colId xmlns:a16="http://schemas.microsoft.com/office/drawing/2014/main" val="20000"/>
                    </a:ext>
                  </a:extLst>
                </a:gridCol>
                <a:gridCol w="1891875">
                  <a:extLst>
                    <a:ext uri="{9D8B030D-6E8A-4147-A177-3AD203B41FA5}">
                      <a16:colId xmlns:a16="http://schemas.microsoft.com/office/drawing/2014/main" val="20001"/>
                    </a:ext>
                  </a:extLst>
                </a:gridCol>
                <a:gridCol w="7605300">
                  <a:extLst>
                    <a:ext uri="{9D8B030D-6E8A-4147-A177-3AD203B41FA5}">
                      <a16:colId xmlns:a16="http://schemas.microsoft.com/office/drawing/2014/main" val="20002"/>
                    </a:ext>
                  </a:extLst>
                </a:gridCol>
                <a:gridCol w="1551325">
                  <a:extLst>
                    <a:ext uri="{9D8B030D-6E8A-4147-A177-3AD203B41FA5}">
                      <a16:colId xmlns:a16="http://schemas.microsoft.com/office/drawing/2014/main" val="20003"/>
                    </a:ext>
                  </a:extLst>
                </a:gridCol>
                <a:gridCol w="5497200">
                  <a:extLst>
                    <a:ext uri="{9D8B030D-6E8A-4147-A177-3AD203B41FA5}">
                      <a16:colId xmlns:a16="http://schemas.microsoft.com/office/drawing/2014/main" val="20004"/>
                    </a:ext>
                  </a:extLst>
                </a:gridCol>
              </a:tblGrid>
              <a:tr h="762000">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 Rapid warming in the NW Atlantic</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rial"/>
                        <a:buNone/>
                      </a:pPr>
                      <a:r>
                        <a:rPr lang="en-US" sz="3200" b="1" u="none" strike="noStrike" cap="none">
                          <a:latin typeface="Avenir"/>
                          <a:ea typeface="Avenir"/>
                          <a:cs typeface="Avenir"/>
                          <a:sym typeface="Avenir"/>
                        </a:rPr>
                        <a:t>1. Rates  of ocean warming?</a:t>
                      </a:r>
                      <a:endParaRPr sz="3200" b="1" u="none" strike="noStrike" cap="none">
                        <a:solidFill>
                          <a:srgbClr val="2F2F2F"/>
                        </a:solidFill>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AMOC swings toward a cooler state, stalling warming trend</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0"/>
                  </a:ext>
                </a:extLst>
              </a:tr>
              <a:tr h="762000">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Major effects</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rial"/>
                        <a:buNone/>
                      </a:pPr>
                      <a:r>
                        <a:rPr lang="en-US" sz="3200" b="1" u="none" strike="noStrike" cap="none">
                          <a:latin typeface="Avenir"/>
                          <a:ea typeface="Avenir"/>
                          <a:cs typeface="Avenir"/>
                          <a:sym typeface="Avenir"/>
                        </a:rPr>
                        <a:t>2. Impact of saturation of calcium carbonate on shell-formation?</a:t>
                      </a:r>
                      <a:endParaRPr sz="3200" b="1" u="none" strike="noStrike" cap="none">
                        <a:solidFill>
                          <a:srgbClr val="2F2F2F"/>
                        </a:solidFill>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Minor effects</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1"/>
                  </a:ext>
                </a:extLst>
              </a:tr>
              <a:tr h="762000">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dirty="0">
                          <a:latin typeface="Avenir"/>
                          <a:ea typeface="Avenir"/>
                          <a:cs typeface="Avenir"/>
                          <a:sym typeface="Avenir"/>
                        </a:rPr>
                        <a:t>Minor changes</a:t>
                      </a:r>
                      <a:endParaRPr sz="3200" u="none" strike="noStrike" cap="none" dirty="0">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rial"/>
                        <a:buNone/>
                      </a:pPr>
                      <a:r>
                        <a:rPr lang="en-US" sz="3200" b="1" u="none" strike="noStrike" cap="none">
                          <a:latin typeface="Avenir"/>
                          <a:ea typeface="Avenir"/>
                          <a:cs typeface="Avenir"/>
                          <a:sym typeface="Avenir"/>
                        </a:rPr>
                        <a:t>3. Extent of changes in the Cold Pool?</a:t>
                      </a:r>
                      <a:endParaRPr sz="3200" b="1" u="none" strike="noStrike" cap="none">
                        <a:solidFill>
                          <a:srgbClr val="2F2F2F"/>
                        </a:solidFill>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Significant reduction in size and duration</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2"/>
                  </a:ext>
                </a:extLst>
              </a:tr>
              <a:tr h="762000">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Become stronger but less frequent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Helvetica Neue"/>
                        <a:buNone/>
                      </a:pPr>
                      <a:r>
                        <a:rPr lang="en-US" sz="3200" b="1" u="none" strike="noStrike" cap="none">
                          <a:latin typeface="Avenir"/>
                          <a:ea typeface="Avenir"/>
                          <a:cs typeface="Avenir"/>
                          <a:sym typeface="Avenir"/>
                        </a:rPr>
                        <a:t>4. Storm frequency and intensity?</a:t>
                      </a:r>
                      <a:endParaRPr/>
                    </a:p>
                    <a:p>
                      <a:pPr marL="0" marR="0" lvl="0" indent="0" algn="ctr" rtl="0">
                        <a:lnSpc>
                          <a:spcPct val="100000"/>
                        </a:lnSpc>
                        <a:spcBef>
                          <a:spcPts val="0"/>
                        </a:spcBef>
                        <a:spcAft>
                          <a:spcPts val="0"/>
                        </a:spcAft>
                        <a:buClr>
                          <a:schemeClr val="dk1"/>
                        </a:buClr>
                        <a:buSzPts val="3200"/>
                        <a:buFont typeface="Helvetica Neue"/>
                        <a:buNone/>
                      </a:pPr>
                      <a:r>
                        <a:rPr lang="en-US" sz="3200" b="1" u="none" strike="noStrike" cap="none">
                          <a:latin typeface="Avenir"/>
                          <a:ea typeface="Avenir"/>
                          <a:cs typeface="Avenir"/>
                          <a:sym typeface="Avenir"/>
                        </a:rPr>
                        <a:t>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Become much stronger and more frequent</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3"/>
                  </a:ext>
                </a:extLst>
              </a:tr>
              <a:tr h="762000">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Impacts limited to specific locations / times &amp; some positive effects</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Helvetica Neue"/>
                        <a:buNone/>
                      </a:pPr>
                      <a:r>
                        <a:rPr lang="en-US" sz="3200" b="1" u="none" strike="noStrike" cap="none">
                          <a:latin typeface="Avenir"/>
                          <a:ea typeface="Avenir"/>
                          <a:cs typeface="Avenir"/>
                          <a:sym typeface="Avenir"/>
                        </a:rPr>
                        <a:t>5. Impacts of sea level rise?</a:t>
                      </a:r>
                      <a:endParaRPr sz="3200" b="1" u="none" strike="noStrike" cap="none">
                        <a:solidFill>
                          <a:srgbClr val="2F2F2F"/>
                        </a:solidFill>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Causes significant impacts to many facilities &amp; habitats</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4"/>
                  </a:ext>
                </a:extLst>
              </a:tr>
              <a:tr h="762000">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 </a:t>
                      </a:r>
                      <a:endParaRPr/>
                    </a:p>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Low, decreasing impact</a:t>
                      </a:r>
                      <a:endParaRPr/>
                    </a:p>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Helvetica Neue"/>
                        <a:buNone/>
                      </a:pPr>
                      <a:r>
                        <a:rPr lang="en-US" sz="3200" b="1" u="none" strike="noStrike" cap="none">
                          <a:latin typeface="Avenir"/>
                          <a:ea typeface="Avenir"/>
                          <a:cs typeface="Avenir"/>
                          <a:sym typeface="Avenir"/>
                        </a:rPr>
                        <a:t>6. Pollution &amp; nutrient run-off in estuaries?</a:t>
                      </a:r>
                      <a:endParaRPr/>
                    </a:p>
                    <a:p>
                      <a:pPr marL="0" marR="0" lvl="0" indent="0" algn="ctr" rtl="0">
                        <a:lnSpc>
                          <a:spcPct val="100000"/>
                        </a:lnSpc>
                        <a:spcBef>
                          <a:spcPts val="0"/>
                        </a:spcBef>
                        <a:spcAft>
                          <a:spcPts val="0"/>
                        </a:spcAft>
                        <a:buClr>
                          <a:schemeClr val="dk1"/>
                        </a:buClr>
                        <a:buSzPts val="3200"/>
                        <a:buFont typeface="Helvetica Neue"/>
                        <a:buNone/>
                      </a:pPr>
                      <a:r>
                        <a:rPr lang="en-US" sz="3200" b="1" u="none" strike="noStrike" cap="none">
                          <a:latin typeface="Avenir"/>
                          <a:ea typeface="Avenir"/>
                          <a:cs typeface="Avenir"/>
                          <a:sym typeface="Avenir"/>
                        </a:rPr>
                        <a:t>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3200"/>
                        <a:buFont typeface="Avenir"/>
                        <a:buNone/>
                      </a:pPr>
                      <a:r>
                        <a:rPr lang="en-US" sz="3200" u="none" strike="noStrike" cap="none" dirty="0">
                          <a:latin typeface="Avenir"/>
                          <a:ea typeface="Avenir"/>
                          <a:cs typeface="Avenir"/>
                          <a:sym typeface="Avenir"/>
                        </a:rPr>
                        <a:t>High, increasing impact</a:t>
                      </a:r>
                      <a:endParaRPr dirty="0"/>
                    </a:p>
                    <a:p>
                      <a:pPr marL="0" marR="0" lvl="0" indent="0" algn="ctr" rtl="0">
                        <a:lnSpc>
                          <a:spcPct val="100000"/>
                        </a:lnSpc>
                        <a:spcBef>
                          <a:spcPts val="0"/>
                        </a:spcBef>
                        <a:spcAft>
                          <a:spcPts val="0"/>
                        </a:spcAft>
                        <a:buClr>
                          <a:schemeClr val="dk1"/>
                        </a:buClr>
                        <a:buSzPts val="3200"/>
                        <a:buFont typeface="Avenir"/>
                        <a:buNone/>
                      </a:pPr>
                      <a:r>
                        <a:rPr lang="en-US" sz="3200" u="none" strike="noStrike" cap="none" dirty="0">
                          <a:latin typeface="Avenir"/>
                          <a:ea typeface="Avenir"/>
                          <a:cs typeface="Avenir"/>
                          <a:sym typeface="Avenir"/>
                        </a:rPr>
                        <a:t> </a:t>
                      </a:r>
                      <a:endParaRPr sz="3200" u="none" strike="noStrike" cap="none" dirty="0">
                        <a:latin typeface="Avenir"/>
                        <a:ea typeface="Avenir"/>
                        <a:cs typeface="Avenir"/>
                        <a:sym typeface="Avenir"/>
                      </a:endParaRPr>
                    </a:p>
                  </a:txBody>
                  <a:tcPr marL="95250" marR="95250" marT="47625" marB="47625"/>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7"/>
          <p:cNvSpPr txBox="1"/>
          <p:nvPr/>
        </p:nvSpPr>
        <p:spPr>
          <a:xfrm>
            <a:off x="320930" y="275879"/>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35" name="Google Shape;435;p17"/>
          <p:cNvSpPr/>
          <p:nvPr/>
        </p:nvSpPr>
        <p:spPr>
          <a:xfrm>
            <a:off x="7940842" y="10297817"/>
            <a:ext cx="34337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4400"/>
              <a:buFont typeface="Helvetica Neue"/>
              <a:buNone/>
            </a:pPr>
            <a:endParaRPr sz="4400" b="0" i="0" u="none" strike="noStrike" cap="none">
              <a:solidFill>
                <a:srgbClr val="FFFFFF"/>
              </a:solidFill>
              <a:latin typeface="Helvetica Neue"/>
              <a:ea typeface="Helvetica Neue"/>
              <a:cs typeface="Helvetica Neue"/>
              <a:sym typeface="Helvetica Neue"/>
            </a:endParaRPr>
          </a:p>
        </p:txBody>
      </p:sp>
      <p:sp>
        <p:nvSpPr>
          <p:cNvPr id="436" name="Google Shape;436;p17"/>
          <p:cNvSpPr txBox="1"/>
          <p:nvPr/>
        </p:nvSpPr>
        <p:spPr>
          <a:xfrm>
            <a:off x="320929" y="275878"/>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37" name="Google Shape;437;p17"/>
          <p:cNvSpPr txBox="1"/>
          <p:nvPr/>
        </p:nvSpPr>
        <p:spPr>
          <a:xfrm>
            <a:off x="152399" y="275877"/>
            <a:ext cx="239106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Critical Uncertainties</a:t>
            </a:r>
            <a:endParaRPr sz="5400" b="1" i="0" u="none" strike="noStrike" cap="none">
              <a:solidFill>
                <a:srgbClr val="FFFFFF"/>
              </a:solidFill>
              <a:latin typeface="Calibri"/>
              <a:ea typeface="Calibri"/>
              <a:cs typeface="Calibri"/>
              <a:sym typeface="Calibri"/>
            </a:endParaRPr>
          </a:p>
        </p:txBody>
      </p:sp>
      <p:sp>
        <p:nvSpPr>
          <p:cNvPr id="438" name="Google Shape;438;p17"/>
          <p:cNvSpPr txBox="1"/>
          <p:nvPr/>
        </p:nvSpPr>
        <p:spPr>
          <a:xfrm>
            <a:off x="3136402" y="1534122"/>
            <a:ext cx="14904721"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0000"/>
              </a:buClr>
              <a:buSzPts val="4400"/>
              <a:buFont typeface="Helvetica Neue"/>
              <a:buNone/>
            </a:pPr>
            <a:r>
              <a:rPr lang="en-US" sz="4400" b="1" i="0" u="none" strike="noStrike" cap="none">
                <a:solidFill>
                  <a:srgbClr val="FF0000"/>
                </a:solidFill>
                <a:latin typeface="Helvetica Neue"/>
                <a:ea typeface="Helvetica Neue"/>
                <a:cs typeface="Helvetica Neue"/>
                <a:sym typeface="Helvetica Neue"/>
              </a:rPr>
              <a:t>What might happen by 2042?  Biological Uncertainties </a:t>
            </a:r>
            <a:endParaRPr/>
          </a:p>
        </p:txBody>
      </p:sp>
      <p:graphicFrame>
        <p:nvGraphicFramePr>
          <p:cNvPr id="439" name="Google Shape;439;p17"/>
          <p:cNvGraphicFramePr/>
          <p:nvPr>
            <p:extLst>
              <p:ext uri="{D42A27DB-BD31-4B8C-83A1-F6EECF244321}">
                <p14:modId xmlns:p14="http://schemas.microsoft.com/office/powerpoint/2010/main" val="710651806"/>
              </p:ext>
            </p:extLst>
          </p:nvPr>
        </p:nvGraphicFramePr>
        <p:xfrm>
          <a:off x="1206500" y="2638168"/>
          <a:ext cx="21971000" cy="8743950"/>
        </p:xfrm>
        <a:graphic>
          <a:graphicData uri="http://schemas.openxmlformats.org/drawingml/2006/table">
            <a:tbl>
              <a:tblPr firstRow="1" firstCol="1" bandRow="1">
                <a:noFill/>
                <a:tableStyleId>{FE83FFDD-820C-4B62-8828-8B94F0C72E05}</a:tableStyleId>
              </a:tblPr>
              <a:tblGrid>
                <a:gridCol w="6108700">
                  <a:extLst>
                    <a:ext uri="{9D8B030D-6E8A-4147-A177-3AD203B41FA5}">
                      <a16:colId xmlns:a16="http://schemas.microsoft.com/office/drawing/2014/main" val="20000"/>
                    </a:ext>
                  </a:extLst>
                </a:gridCol>
                <a:gridCol w="987550">
                  <a:extLst>
                    <a:ext uri="{9D8B030D-6E8A-4147-A177-3AD203B41FA5}">
                      <a16:colId xmlns:a16="http://schemas.microsoft.com/office/drawing/2014/main" val="20001"/>
                    </a:ext>
                  </a:extLst>
                </a:gridCol>
                <a:gridCol w="7790700">
                  <a:extLst>
                    <a:ext uri="{9D8B030D-6E8A-4147-A177-3AD203B41FA5}">
                      <a16:colId xmlns:a16="http://schemas.microsoft.com/office/drawing/2014/main" val="20002"/>
                    </a:ext>
                  </a:extLst>
                </a:gridCol>
                <a:gridCol w="1060700">
                  <a:extLst>
                    <a:ext uri="{9D8B030D-6E8A-4147-A177-3AD203B41FA5}">
                      <a16:colId xmlns:a16="http://schemas.microsoft.com/office/drawing/2014/main" val="20003"/>
                    </a:ext>
                  </a:extLst>
                </a:gridCol>
                <a:gridCol w="6023350">
                  <a:extLst>
                    <a:ext uri="{9D8B030D-6E8A-4147-A177-3AD203B41FA5}">
                      <a16:colId xmlns:a16="http://schemas.microsoft.com/office/drawing/2014/main" val="20004"/>
                    </a:ext>
                  </a:extLst>
                </a:gridCol>
              </a:tblGrid>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Varies by species &amp; region – hard to generalize and identify</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7. Evidence of range expansion / contraction?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More evident, pronounced and consistent</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0"/>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Limited evidence of movement or unpredictable direction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8. Direction of species movements?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Mostly northwards / deeper waters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1"/>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Limited, minor</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9. Extent of range expansion / contraction?</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Extensive, major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2"/>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dirty="0">
                          <a:latin typeface="Avenir"/>
                          <a:ea typeface="Avenir"/>
                          <a:cs typeface="Avenir"/>
                          <a:sym typeface="Avenir"/>
                        </a:rPr>
                        <a:t>Low - species movement is not replaced by other emerging fisheries in the area </a:t>
                      </a:r>
                      <a:endParaRPr sz="3200" u="none" strike="noStrike" cap="none" dirty="0">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dirty="0">
                          <a:latin typeface="Avenir"/>
                          <a:ea typeface="Avenir"/>
                          <a:cs typeface="Avenir"/>
                          <a:sym typeface="Avenir"/>
                        </a:rPr>
                        <a:t>10. Replacement of moving species?</a:t>
                      </a:r>
                      <a:endParaRPr sz="3200" b="1" u="none" strike="noStrike" cap="none" dirty="0">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High - most species movement is replaced by other emerging fisheries in the area</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3"/>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Mostly maintained, worst effects on overfished populations</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11. Stock production?</a:t>
                      </a:r>
                      <a:endParaRPr sz="3200" b="1" u="none" strike="noStrike" cap="none">
                        <a:latin typeface="Avenir"/>
                        <a:ea typeface="Avenir"/>
                        <a:cs typeface="Avenir"/>
                        <a:sym typeface="Avenir"/>
                      </a:endParaRPr>
                    </a:p>
                    <a:p>
                      <a:pPr marL="228600" marR="0" lvl="0" indent="0" algn="ctr" rtl="0">
                        <a:lnSpc>
                          <a:spcPct val="100000"/>
                        </a:lnSpc>
                        <a:spcBef>
                          <a:spcPts val="0"/>
                        </a:spcBef>
                        <a:spcAft>
                          <a:spcPts val="0"/>
                        </a:spcAft>
                        <a:buClr>
                          <a:schemeClr val="dk1"/>
                        </a:buClr>
                        <a:buSzPts val="3200"/>
                        <a:buFont typeface="Avenir"/>
                        <a:buNone/>
                      </a:pPr>
                      <a:r>
                        <a:rPr lang="en-US" sz="3200" b="1" u="none" strike="noStrike" cap="none">
                          <a:latin typeface="Avenir"/>
                          <a:ea typeface="Avenir"/>
                          <a:cs typeface="Avenir"/>
                          <a:sym typeface="Avenir"/>
                        </a:rPr>
                        <a:t>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Declines markedly across many populations</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4"/>
                  </a:ext>
                </a:extLst>
              </a:tr>
              <a:tr h="19885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Maintained  / as now</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12. Disease prevalence?</a:t>
                      </a:r>
                      <a:r>
                        <a:rPr lang="en-US" sz="3200" b="1" u="none" strike="noStrike" cap="none">
                          <a:latin typeface="Avenir"/>
                          <a:ea typeface="Avenir"/>
                          <a:cs typeface="Avenir"/>
                          <a:sym typeface="Avenir"/>
                        </a:rPr>
                        <a:t>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Much higher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5"/>
                  </a:ext>
                </a:extLst>
              </a:tr>
              <a:tr h="5226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Low</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13. Extent of predation on key species?</a:t>
                      </a:r>
                      <a:endParaRPr/>
                    </a:p>
                    <a:p>
                      <a:pPr marL="228600" marR="0" lvl="0" indent="0" algn="ctr" rtl="0">
                        <a:lnSpc>
                          <a:spcPct val="100000"/>
                        </a:lnSpc>
                        <a:spcBef>
                          <a:spcPts val="0"/>
                        </a:spcBef>
                        <a:spcAft>
                          <a:spcPts val="0"/>
                        </a:spcAft>
                        <a:buClr>
                          <a:schemeClr val="dk1"/>
                        </a:buClr>
                        <a:buSzPts val="3200"/>
                        <a:buFont typeface="Helvetica Neue"/>
                        <a:buNone/>
                      </a:pP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High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6"/>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Minor, occasional, generally manageable impacts</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14. Impact of fishery interactions with protected resources or choke species?</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dirty="0">
                          <a:latin typeface="Avenir"/>
                          <a:ea typeface="Avenir"/>
                          <a:cs typeface="Avenir"/>
                          <a:sym typeface="Avenir"/>
                        </a:rPr>
                        <a:t>Major, ongoing impacts</a:t>
                      </a:r>
                      <a:endParaRPr sz="3200" u="none" strike="noStrike" cap="none" dirty="0">
                        <a:latin typeface="Avenir"/>
                        <a:ea typeface="Avenir"/>
                        <a:cs typeface="Avenir"/>
                        <a:sym typeface="Avenir"/>
                      </a:endParaRPr>
                    </a:p>
                  </a:txBody>
                  <a:tcPr marL="95250" marR="95250" marT="47625" marB="47625"/>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8"/>
          <p:cNvSpPr txBox="1"/>
          <p:nvPr/>
        </p:nvSpPr>
        <p:spPr>
          <a:xfrm>
            <a:off x="320930" y="275879"/>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45" name="Google Shape;445;p18"/>
          <p:cNvSpPr/>
          <p:nvPr/>
        </p:nvSpPr>
        <p:spPr>
          <a:xfrm>
            <a:off x="7940842" y="10297817"/>
            <a:ext cx="3433732"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4400"/>
              <a:buFont typeface="Helvetica Neue"/>
              <a:buNone/>
            </a:pPr>
            <a:endParaRPr sz="4400" b="0" i="0" u="none" strike="noStrike" cap="none">
              <a:solidFill>
                <a:srgbClr val="FFFFFF"/>
              </a:solidFill>
              <a:latin typeface="Helvetica Neue"/>
              <a:ea typeface="Helvetica Neue"/>
              <a:cs typeface="Helvetica Neue"/>
              <a:sym typeface="Helvetica Neue"/>
            </a:endParaRPr>
          </a:p>
        </p:txBody>
      </p:sp>
      <p:sp>
        <p:nvSpPr>
          <p:cNvPr id="446" name="Google Shape;446;p18"/>
          <p:cNvSpPr txBox="1"/>
          <p:nvPr/>
        </p:nvSpPr>
        <p:spPr>
          <a:xfrm>
            <a:off x="320929" y="275878"/>
            <a:ext cx="19603365" cy="933589"/>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endParaRPr sz="5400" b="0" i="0" u="none" strike="noStrike" cap="none">
              <a:solidFill>
                <a:srgbClr val="FFFFFF"/>
              </a:solidFill>
              <a:latin typeface="Avenir"/>
              <a:ea typeface="Avenir"/>
              <a:cs typeface="Avenir"/>
              <a:sym typeface="Avenir"/>
            </a:endParaRPr>
          </a:p>
        </p:txBody>
      </p:sp>
      <p:sp>
        <p:nvSpPr>
          <p:cNvPr id="447" name="Google Shape;447;p18"/>
          <p:cNvSpPr txBox="1"/>
          <p:nvPr/>
        </p:nvSpPr>
        <p:spPr>
          <a:xfrm>
            <a:off x="152399" y="275877"/>
            <a:ext cx="239106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Critical Uncertainties</a:t>
            </a:r>
            <a:endParaRPr sz="5400" b="1" i="0" u="none" strike="noStrike" cap="none">
              <a:solidFill>
                <a:srgbClr val="FFFFFF"/>
              </a:solidFill>
              <a:latin typeface="Calibri"/>
              <a:ea typeface="Calibri"/>
              <a:cs typeface="Calibri"/>
              <a:sym typeface="Calibri"/>
            </a:endParaRPr>
          </a:p>
        </p:txBody>
      </p:sp>
      <p:sp>
        <p:nvSpPr>
          <p:cNvPr id="448" name="Google Shape;448;p18"/>
          <p:cNvSpPr txBox="1"/>
          <p:nvPr/>
        </p:nvSpPr>
        <p:spPr>
          <a:xfrm>
            <a:off x="2371879" y="1614946"/>
            <a:ext cx="17140911" cy="779701"/>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0000"/>
              </a:buClr>
              <a:buSzPts val="4400"/>
              <a:buFont typeface="Helvetica Neue"/>
              <a:buNone/>
            </a:pPr>
            <a:r>
              <a:rPr lang="en-US" sz="4400" b="1" i="0" u="none" strike="noStrike" cap="none">
                <a:solidFill>
                  <a:srgbClr val="FF0000"/>
                </a:solidFill>
                <a:latin typeface="Helvetica Neue"/>
                <a:ea typeface="Helvetica Neue"/>
                <a:cs typeface="Helvetica Neue"/>
                <a:sym typeface="Helvetica Neue"/>
              </a:rPr>
              <a:t>What might happen by 2042?  Social &amp; Economic Uncertainties </a:t>
            </a:r>
            <a:endParaRPr/>
          </a:p>
        </p:txBody>
      </p:sp>
      <p:graphicFrame>
        <p:nvGraphicFramePr>
          <p:cNvPr id="449" name="Google Shape;449;p18"/>
          <p:cNvGraphicFramePr/>
          <p:nvPr/>
        </p:nvGraphicFramePr>
        <p:xfrm>
          <a:off x="1206500" y="2934194"/>
          <a:ext cx="21971000" cy="7459980"/>
        </p:xfrm>
        <a:graphic>
          <a:graphicData uri="http://schemas.openxmlformats.org/drawingml/2006/table">
            <a:tbl>
              <a:tblPr firstRow="1" firstCol="1" bandRow="1">
                <a:noFill/>
                <a:tableStyleId>{FE83FFDD-820C-4B62-8828-8B94F0C72E05}</a:tableStyleId>
              </a:tblPr>
              <a:tblGrid>
                <a:gridCol w="6218425">
                  <a:extLst>
                    <a:ext uri="{9D8B030D-6E8A-4147-A177-3AD203B41FA5}">
                      <a16:colId xmlns:a16="http://schemas.microsoft.com/office/drawing/2014/main" val="20000"/>
                    </a:ext>
                  </a:extLst>
                </a:gridCol>
                <a:gridCol w="1024125">
                  <a:extLst>
                    <a:ext uri="{9D8B030D-6E8A-4147-A177-3AD203B41FA5}">
                      <a16:colId xmlns:a16="http://schemas.microsoft.com/office/drawing/2014/main" val="20001"/>
                    </a:ext>
                  </a:extLst>
                </a:gridCol>
                <a:gridCol w="8083300">
                  <a:extLst>
                    <a:ext uri="{9D8B030D-6E8A-4147-A177-3AD203B41FA5}">
                      <a16:colId xmlns:a16="http://schemas.microsoft.com/office/drawing/2014/main" val="20002"/>
                    </a:ext>
                  </a:extLst>
                </a:gridCol>
                <a:gridCol w="1060700">
                  <a:extLst>
                    <a:ext uri="{9D8B030D-6E8A-4147-A177-3AD203B41FA5}">
                      <a16:colId xmlns:a16="http://schemas.microsoft.com/office/drawing/2014/main" val="20003"/>
                    </a:ext>
                  </a:extLst>
                </a:gridCol>
                <a:gridCol w="5584450">
                  <a:extLst>
                    <a:ext uri="{9D8B030D-6E8A-4147-A177-3AD203B41FA5}">
                      <a16:colId xmlns:a16="http://schemas.microsoft.com/office/drawing/2014/main" val="20004"/>
                    </a:ext>
                  </a:extLst>
                </a:gridCol>
              </a:tblGrid>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Moderate tech advances, used by few</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15. Development and use of technology to support fisheries?</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Widely available, used extensively (e.g. gear, tracking, vessels etc.)</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0"/>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Declining market and lower prices as market is saturated / highly competitive (e.g. aquaculture, lab-grown fish)</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16. Consumer preferences for wild caught and local seafood?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Growing market and higher prices as wild caught / local becomes a premium market</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1"/>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Marginal or positive effects on species distributions / research efforts etc.</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17. Impact of offshore wind installations?</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Mostly damaging effects on species distributions / research efforts etc. </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2"/>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Costs are contained creating profitable opportunities for most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18. Fishing &amp; related industry viability?</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Costs rise more quickly than revenues for most operators</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3"/>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Limited coastal armoring as ‘living shoreline’ alternatives become popular</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19. Extent and impact of coastal armoring?</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Significant, with widespread effect on habitats</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4"/>
                  </a:ext>
                </a:extLst>
              </a:tr>
              <a:tr h="762000">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Leads to damaging competition and less prosperous fishing communities  </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3200"/>
                        <a:buFont typeface="Avenir"/>
                        <a:buNone/>
                      </a:pPr>
                      <a:r>
                        <a:rPr lang="en-US" sz="3200" u="none" strike="noStrike" cap="none">
                          <a:latin typeface="Avenir"/>
                          <a:ea typeface="Avenir"/>
                          <a:cs typeface="Avenir"/>
                          <a:sym typeface="Avenir"/>
                        </a:rPr>
                        <a:t> </a:t>
                      </a: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228600" marR="0" lvl="0" indent="0" algn="ctr" rtl="0">
                        <a:lnSpc>
                          <a:spcPct val="100000"/>
                        </a:lnSpc>
                        <a:spcBef>
                          <a:spcPts val="0"/>
                        </a:spcBef>
                        <a:spcAft>
                          <a:spcPts val="0"/>
                        </a:spcAft>
                        <a:buClr>
                          <a:schemeClr val="dk1"/>
                        </a:buClr>
                        <a:buSzPts val="2800"/>
                        <a:buFont typeface="Avenir"/>
                        <a:buNone/>
                      </a:pPr>
                      <a:r>
                        <a:rPr lang="en-US" sz="2800" b="1" u="none" strike="noStrike" cap="none">
                          <a:latin typeface="Avenir"/>
                          <a:ea typeface="Avenir"/>
                          <a:cs typeface="Avenir"/>
                          <a:sym typeface="Avenir"/>
                        </a:rPr>
                        <a:t>20. Impact of alternative ocean uses, other coastal developments on fishing communities?</a:t>
                      </a:r>
                      <a:endParaRPr sz="3200" b="1" u="none" strike="noStrike" cap="none">
                        <a:latin typeface="Avenir"/>
                        <a:ea typeface="Avenir"/>
                        <a:cs typeface="Avenir"/>
                        <a:sym typeface="Avenir"/>
                      </a:endParaRPr>
                    </a:p>
                    <a:p>
                      <a:pPr marL="38100" marR="0" lvl="0" indent="0" algn="ctr" rtl="0">
                        <a:lnSpc>
                          <a:spcPct val="100000"/>
                        </a:lnSpc>
                        <a:spcBef>
                          <a:spcPts val="0"/>
                        </a:spcBef>
                        <a:spcAft>
                          <a:spcPts val="0"/>
                        </a:spcAft>
                        <a:buClr>
                          <a:schemeClr val="dk1"/>
                        </a:buClr>
                        <a:buSzPts val="3200"/>
                        <a:buFont typeface="Avenir"/>
                        <a:buNone/>
                      </a:pPr>
                      <a:r>
                        <a:rPr lang="en-US" sz="3200" b="1" u="none" strike="noStrike" cap="none">
                          <a:latin typeface="Avenir"/>
                          <a:ea typeface="Avenir"/>
                          <a:cs typeface="Avenir"/>
                          <a:sym typeface="Avenir"/>
                        </a:rPr>
                        <a:t> </a:t>
                      </a:r>
                      <a:endParaRPr sz="3200" b="1"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a:t>
                      </a:r>
                      <a:endParaRPr sz="3200" u="none" strike="noStrike" cap="none">
                        <a:latin typeface="Avenir"/>
                        <a:ea typeface="Avenir"/>
                        <a:cs typeface="Avenir"/>
                        <a:sym typeface="Avenir"/>
                      </a:endParaRPr>
                    </a:p>
                  </a:txBody>
                  <a:tcPr marL="95250" marR="95250" marT="47625" marB="47625"/>
                </a:tc>
                <a:tc>
                  <a:txBody>
                    <a:bodyPr/>
                    <a:lstStyle/>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Leads to more prosperous coastal and fishing communities </a:t>
                      </a:r>
                      <a:endParaRPr sz="3200" u="none" strike="noStrike" cap="none">
                        <a:latin typeface="Avenir"/>
                        <a:ea typeface="Avenir"/>
                        <a:cs typeface="Avenir"/>
                        <a:sym typeface="Avenir"/>
                      </a:endParaRPr>
                    </a:p>
                    <a:p>
                      <a:pPr marL="0" marR="0" lvl="0" indent="0" algn="ctr" rtl="0">
                        <a:lnSpc>
                          <a:spcPct val="100000"/>
                        </a:lnSpc>
                        <a:spcBef>
                          <a:spcPts val="0"/>
                        </a:spcBef>
                        <a:spcAft>
                          <a:spcPts val="0"/>
                        </a:spcAft>
                        <a:buClr>
                          <a:schemeClr val="dk1"/>
                        </a:buClr>
                        <a:buSzPts val="2800"/>
                        <a:buFont typeface="Avenir"/>
                        <a:buNone/>
                      </a:pPr>
                      <a:r>
                        <a:rPr lang="en-US" sz="2800" u="none" strike="noStrike" cap="none">
                          <a:latin typeface="Avenir"/>
                          <a:ea typeface="Avenir"/>
                          <a:cs typeface="Avenir"/>
                          <a:sym typeface="Avenir"/>
                        </a:rPr>
                        <a:t> </a:t>
                      </a:r>
                      <a:endParaRPr sz="3200" u="none" strike="noStrike" cap="none">
                        <a:latin typeface="Avenir"/>
                        <a:ea typeface="Avenir"/>
                        <a:cs typeface="Avenir"/>
                        <a:sym typeface="Avenir"/>
                      </a:endParaRPr>
                    </a:p>
                  </a:txBody>
                  <a:tcPr marL="95250" marR="95250" marT="47625" marB="47625"/>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9"/>
          <p:cNvSpPr txBox="1"/>
          <p:nvPr/>
        </p:nvSpPr>
        <p:spPr>
          <a:xfrm>
            <a:off x="320920" y="275875"/>
            <a:ext cx="219384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Key Uncertainties</a:t>
            </a:r>
            <a:endParaRPr sz="5400" b="1" i="0" u="none" strike="noStrike" cap="none">
              <a:solidFill>
                <a:srgbClr val="FFFFFF"/>
              </a:solidFill>
              <a:latin typeface="Calibri"/>
              <a:ea typeface="Calibri"/>
              <a:cs typeface="Calibri"/>
              <a:sym typeface="Calibri"/>
            </a:endParaRPr>
          </a:p>
        </p:txBody>
      </p:sp>
      <p:sp>
        <p:nvSpPr>
          <p:cNvPr id="455" name="Google Shape;455;p19"/>
          <p:cNvSpPr/>
          <p:nvPr/>
        </p:nvSpPr>
        <p:spPr>
          <a:xfrm>
            <a:off x="6797072" y="1955330"/>
            <a:ext cx="10846676" cy="1182013"/>
          </a:xfrm>
          <a:prstGeom prst="leftRightArrow">
            <a:avLst>
              <a:gd name="adj1" fmla="val 50000"/>
              <a:gd name="adj2" fmla="val 50000"/>
            </a:avLst>
          </a:prstGeom>
          <a:solidFill>
            <a:schemeClr val="bg1">
              <a:lumMod val="65000"/>
            </a:scheme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r>
              <a:rPr lang="en-US" sz="3200" b="1" i="0" u="none" strike="noStrike" cap="none">
                <a:solidFill>
                  <a:schemeClr val="bg1"/>
                </a:solidFill>
                <a:latin typeface="Helvetica Neue"/>
                <a:ea typeface="Helvetica Neue"/>
                <a:cs typeface="Helvetica Neue"/>
                <a:sym typeface="Helvetica Neue"/>
              </a:rPr>
              <a:t>Levels/health of stock productivity</a:t>
            </a:r>
            <a:endParaRPr sz="2400" b="1" i="0" u="none" strike="noStrike" cap="none">
              <a:solidFill>
                <a:schemeClr val="bg1"/>
              </a:solidFill>
              <a:latin typeface="Helvetica Neue"/>
              <a:ea typeface="Helvetica Neue"/>
              <a:cs typeface="Helvetica Neue"/>
              <a:sym typeface="Helvetica Neue"/>
            </a:endParaRPr>
          </a:p>
        </p:txBody>
      </p:sp>
      <p:sp>
        <p:nvSpPr>
          <p:cNvPr id="456" name="Google Shape;456;p19"/>
          <p:cNvSpPr txBox="1"/>
          <p:nvPr/>
        </p:nvSpPr>
        <p:spPr>
          <a:xfrm>
            <a:off x="2187195" y="1722790"/>
            <a:ext cx="4041171" cy="2072362"/>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dirty="0">
                <a:solidFill>
                  <a:schemeClr val="tx2">
                    <a:lumMod val="10000"/>
                  </a:schemeClr>
                </a:solidFill>
                <a:latin typeface="Helvetica Neue"/>
                <a:ea typeface="Helvetica Neue"/>
                <a:cs typeface="Helvetica Neue"/>
                <a:sym typeface="Helvetica Neue"/>
              </a:rPr>
              <a:t>Stock production/</a:t>
            </a:r>
            <a:endParaRPr sz="2400" b="0" i="0" u="none" strike="noStrike" cap="none" dirty="0">
              <a:solidFill>
                <a:schemeClr val="tx2">
                  <a:lumMod val="10000"/>
                </a:schemeClr>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dirty="0">
                <a:solidFill>
                  <a:schemeClr val="tx2">
                    <a:lumMod val="10000"/>
                  </a:schemeClr>
                </a:solidFill>
                <a:latin typeface="Helvetica Neue"/>
                <a:ea typeface="Helvetica Neue"/>
                <a:cs typeface="Helvetica Neue"/>
                <a:sym typeface="Helvetica Neue"/>
              </a:rPr>
              <a:t>Habitat/</a:t>
            </a:r>
            <a:endParaRPr sz="2400" b="0" i="0" u="none" strike="noStrike" cap="none" dirty="0">
              <a:solidFill>
                <a:schemeClr val="tx2">
                  <a:lumMod val="10000"/>
                </a:schemeClr>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dirty="0">
                <a:solidFill>
                  <a:schemeClr val="tx2">
                    <a:lumMod val="10000"/>
                  </a:schemeClr>
                </a:solidFill>
                <a:latin typeface="Helvetica Neue"/>
                <a:ea typeface="Helvetica Neue"/>
                <a:cs typeface="Helvetica Neue"/>
                <a:sym typeface="Helvetica Neue"/>
              </a:rPr>
              <a:t>Replacement species</a:t>
            </a:r>
            <a:endParaRPr sz="3200" b="0" i="0" u="none" strike="noStrike" cap="none" dirty="0">
              <a:solidFill>
                <a:schemeClr val="tx2">
                  <a:lumMod val="10000"/>
                </a:schemeClr>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00"/>
              <a:buFont typeface="Helvetica Neue"/>
              <a:buNone/>
            </a:pPr>
            <a:r>
              <a:rPr lang="en-US" sz="3200" b="1" i="0" u="none" strike="noStrike" cap="none" dirty="0">
                <a:solidFill>
                  <a:schemeClr val="tx2">
                    <a:lumMod val="10000"/>
                  </a:schemeClr>
                </a:solidFill>
                <a:latin typeface="Helvetica Neue"/>
                <a:ea typeface="Helvetica Neue"/>
                <a:cs typeface="Helvetica Neue"/>
                <a:sym typeface="Helvetica Neue"/>
              </a:rPr>
              <a:t>Declining</a:t>
            </a:r>
            <a:endParaRPr sz="2400" b="0" i="0" u="none" strike="noStrike" cap="none" dirty="0">
              <a:solidFill>
                <a:schemeClr val="tx2">
                  <a:lumMod val="10000"/>
                </a:schemeClr>
              </a:solidFill>
              <a:latin typeface="Helvetica Neue"/>
              <a:ea typeface="Helvetica Neue"/>
              <a:cs typeface="Helvetica Neue"/>
              <a:sym typeface="Helvetica Neue"/>
            </a:endParaRPr>
          </a:p>
        </p:txBody>
      </p:sp>
      <p:sp>
        <p:nvSpPr>
          <p:cNvPr id="457" name="Google Shape;457;p19"/>
          <p:cNvSpPr txBox="1"/>
          <p:nvPr/>
        </p:nvSpPr>
        <p:spPr>
          <a:xfrm>
            <a:off x="18212455" y="1585595"/>
            <a:ext cx="4041171" cy="2072362"/>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Stock production/</a:t>
            </a:r>
            <a:endParaRPr sz="2400" b="0" i="0" u="none" strike="noStrike" cap="none">
              <a:solidFill>
                <a:schemeClr val="tx2">
                  <a:lumMod val="10000"/>
                </a:schemeClr>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Habitat/</a:t>
            </a:r>
            <a:endParaRPr sz="2400" b="0" i="0" u="none" strike="noStrike" cap="none">
              <a:solidFill>
                <a:schemeClr val="tx2">
                  <a:lumMod val="10000"/>
                </a:schemeClr>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Replacement species</a:t>
            </a:r>
            <a:endParaRPr sz="3200" b="0" i="0" u="none" strike="noStrike" cap="none">
              <a:solidFill>
                <a:schemeClr val="tx2">
                  <a:lumMod val="10000"/>
                </a:schemeClr>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3200"/>
              <a:buFont typeface="Helvetica Neue"/>
              <a:buNone/>
            </a:pPr>
            <a:r>
              <a:rPr lang="en-US" sz="3200" b="1" i="0" u="none" strike="noStrike" cap="none">
                <a:solidFill>
                  <a:schemeClr val="tx2">
                    <a:lumMod val="10000"/>
                  </a:schemeClr>
                </a:solidFill>
                <a:latin typeface="Helvetica Neue"/>
                <a:ea typeface="Helvetica Neue"/>
                <a:cs typeface="Helvetica Neue"/>
                <a:sym typeface="Helvetica Neue"/>
              </a:rPr>
              <a:t>Maintained</a:t>
            </a:r>
            <a:endParaRPr sz="2400" b="0" i="0" u="none" strike="noStrike" cap="none">
              <a:solidFill>
                <a:schemeClr val="tx2">
                  <a:lumMod val="10000"/>
                </a:schemeClr>
              </a:solidFill>
              <a:latin typeface="Helvetica Neue"/>
              <a:ea typeface="Helvetica Neue"/>
              <a:cs typeface="Helvetica Neue"/>
              <a:sym typeface="Helvetica Neue"/>
            </a:endParaRPr>
          </a:p>
        </p:txBody>
      </p:sp>
      <p:sp>
        <p:nvSpPr>
          <p:cNvPr id="458" name="Google Shape;458;p19"/>
          <p:cNvSpPr/>
          <p:nvPr/>
        </p:nvSpPr>
        <p:spPr>
          <a:xfrm>
            <a:off x="6797072" y="4977054"/>
            <a:ext cx="10846676" cy="1182013"/>
          </a:xfrm>
          <a:prstGeom prst="leftRightArrow">
            <a:avLst>
              <a:gd name="adj1" fmla="val 50000"/>
              <a:gd name="adj2" fmla="val 50000"/>
            </a:avLst>
          </a:prstGeom>
          <a:solidFill>
            <a:schemeClr val="bg1">
              <a:lumMod val="65000"/>
            </a:scheme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r>
              <a:rPr lang="en-US" sz="3200" b="1" i="0" u="none" strike="noStrike" cap="none">
                <a:solidFill>
                  <a:schemeClr val="bg1"/>
                </a:solidFill>
                <a:latin typeface="Helvetica Neue"/>
                <a:ea typeface="Helvetica Neue"/>
                <a:cs typeface="Helvetica Neue"/>
                <a:sym typeface="Helvetica Neue"/>
              </a:rPr>
              <a:t>Patterns of distribution</a:t>
            </a:r>
            <a:endParaRPr sz="2400" b="1" i="0" u="none" strike="noStrike" cap="none">
              <a:solidFill>
                <a:schemeClr val="bg1"/>
              </a:solidFill>
              <a:latin typeface="Helvetica Neue"/>
              <a:ea typeface="Helvetica Neue"/>
              <a:cs typeface="Helvetica Neue"/>
              <a:sym typeface="Helvetica Neue"/>
            </a:endParaRPr>
          </a:p>
        </p:txBody>
      </p:sp>
      <p:sp>
        <p:nvSpPr>
          <p:cNvPr id="459" name="Google Shape;459;p19"/>
          <p:cNvSpPr txBox="1"/>
          <p:nvPr/>
        </p:nvSpPr>
        <p:spPr>
          <a:xfrm>
            <a:off x="19125366" y="5270542"/>
            <a:ext cx="2215350"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Coast-wide</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0" name="Google Shape;460;p19"/>
          <p:cNvSpPr txBox="1"/>
          <p:nvPr/>
        </p:nvSpPr>
        <p:spPr>
          <a:xfrm>
            <a:off x="2988918" y="5270541"/>
            <a:ext cx="1703993"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Regional</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1" name="Google Shape;461;p19"/>
          <p:cNvSpPr/>
          <p:nvPr/>
        </p:nvSpPr>
        <p:spPr>
          <a:xfrm>
            <a:off x="6797072" y="6374921"/>
            <a:ext cx="10846676" cy="1182013"/>
          </a:xfrm>
          <a:prstGeom prst="leftRightArrow">
            <a:avLst>
              <a:gd name="adj1" fmla="val 50000"/>
              <a:gd name="adj2" fmla="val 50000"/>
            </a:avLst>
          </a:prstGeom>
          <a:solidFill>
            <a:schemeClr val="bg1">
              <a:lumMod val="65000"/>
            </a:scheme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r>
              <a:rPr lang="en-US" sz="3200" b="1" i="0" u="none" strike="noStrike" cap="none">
                <a:solidFill>
                  <a:schemeClr val="bg1"/>
                </a:solidFill>
                <a:latin typeface="Helvetica Neue"/>
                <a:ea typeface="Helvetica Neue"/>
                <a:cs typeface="Helvetica Neue"/>
                <a:sym typeface="Helvetica Neue"/>
              </a:rPr>
              <a:t>Patterns of distribution etc.</a:t>
            </a:r>
            <a:endParaRPr sz="2400" b="1" i="0" u="none" strike="noStrike" cap="none">
              <a:solidFill>
                <a:schemeClr val="bg1"/>
              </a:solidFill>
              <a:latin typeface="Helvetica Neue"/>
              <a:ea typeface="Helvetica Neue"/>
              <a:cs typeface="Helvetica Neue"/>
              <a:sym typeface="Helvetica Neue"/>
            </a:endParaRPr>
          </a:p>
        </p:txBody>
      </p:sp>
      <p:sp>
        <p:nvSpPr>
          <p:cNvPr id="462" name="Google Shape;462;p19"/>
          <p:cNvSpPr txBox="1"/>
          <p:nvPr/>
        </p:nvSpPr>
        <p:spPr>
          <a:xfrm>
            <a:off x="18483368" y="6560482"/>
            <a:ext cx="3499356"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Mostly predictable</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3" name="Google Shape;463;p19"/>
          <p:cNvSpPr txBox="1"/>
          <p:nvPr/>
        </p:nvSpPr>
        <p:spPr>
          <a:xfrm>
            <a:off x="2262301" y="6668409"/>
            <a:ext cx="2685030"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Unpredictable</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4" name="Google Shape;464;p19"/>
          <p:cNvSpPr/>
          <p:nvPr/>
        </p:nvSpPr>
        <p:spPr>
          <a:xfrm>
            <a:off x="6797072" y="7947022"/>
            <a:ext cx="10846676" cy="1182013"/>
          </a:xfrm>
          <a:prstGeom prst="leftRightArrow">
            <a:avLst>
              <a:gd name="adj1" fmla="val 50000"/>
              <a:gd name="adj2" fmla="val 50000"/>
            </a:avLst>
          </a:prstGeom>
          <a:solidFill>
            <a:schemeClr val="bg1">
              <a:lumMod val="65000"/>
            </a:scheme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r>
              <a:rPr lang="en-US" sz="3200" b="1" i="0" u="none" strike="noStrike" cap="none">
                <a:solidFill>
                  <a:schemeClr val="bg1"/>
                </a:solidFill>
                <a:latin typeface="Helvetica Neue"/>
                <a:ea typeface="Helvetica Neue"/>
                <a:cs typeface="Helvetica Neue"/>
                <a:sym typeface="Helvetica Neue"/>
              </a:rPr>
              <a:t>Science ability to assess change</a:t>
            </a:r>
            <a:endParaRPr sz="2400" b="1" i="0" u="none" strike="noStrike" cap="none">
              <a:solidFill>
                <a:schemeClr val="bg1"/>
              </a:solidFill>
              <a:latin typeface="Helvetica Neue"/>
              <a:ea typeface="Helvetica Neue"/>
              <a:cs typeface="Helvetica Neue"/>
              <a:sym typeface="Helvetica Neue"/>
            </a:endParaRPr>
          </a:p>
        </p:txBody>
      </p:sp>
      <p:sp>
        <p:nvSpPr>
          <p:cNvPr id="465" name="Google Shape;465;p19"/>
          <p:cNvSpPr txBox="1"/>
          <p:nvPr/>
        </p:nvSpPr>
        <p:spPr>
          <a:xfrm>
            <a:off x="18206854" y="8173067"/>
            <a:ext cx="4052392"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Adequate / improving</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6" name="Google Shape;466;p19"/>
          <p:cNvSpPr txBox="1"/>
          <p:nvPr/>
        </p:nvSpPr>
        <p:spPr>
          <a:xfrm>
            <a:off x="1324549" y="8240510"/>
            <a:ext cx="4560544"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Limited / unable to cope</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7" name="Google Shape;467;p19"/>
          <p:cNvSpPr/>
          <p:nvPr/>
        </p:nvSpPr>
        <p:spPr>
          <a:xfrm>
            <a:off x="6768662" y="10578657"/>
            <a:ext cx="10846676" cy="1182013"/>
          </a:xfrm>
          <a:prstGeom prst="leftRightArrow">
            <a:avLst>
              <a:gd name="adj1" fmla="val 50000"/>
              <a:gd name="adj2" fmla="val 50000"/>
            </a:avLst>
          </a:prstGeom>
          <a:solidFill>
            <a:schemeClr val="bg1">
              <a:lumMod val="65000"/>
            </a:schemeClr>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3200"/>
              <a:buFont typeface="Helvetica Neue"/>
              <a:buNone/>
            </a:pPr>
            <a:r>
              <a:rPr lang="en-US" sz="3200" b="1" i="0" u="none" strike="noStrike" cap="none">
                <a:solidFill>
                  <a:schemeClr val="bg1"/>
                </a:solidFill>
                <a:latin typeface="Helvetica Neue"/>
                <a:ea typeface="Helvetica Neue"/>
                <a:cs typeface="Helvetica Neue"/>
                <a:sym typeface="Helvetica Neue"/>
              </a:rPr>
              <a:t>Industry / Player Adaptability</a:t>
            </a:r>
            <a:endParaRPr sz="3200" b="1" i="0" u="none" strike="noStrike" cap="none">
              <a:solidFill>
                <a:schemeClr val="bg1"/>
              </a:solidFill>
              <a:latin typeface="Helvetica Neue"/>
              <a:ea typeface="Helvetica Neue"/>
              <a:cs typeface="Helvetica Neue"/>
              <a:sym typeface="Helvetica Neue"/>
            </a:endParaRPr>
          </a:p>
        </p:txBody>
      </p:sp>
      <p:sp>
        <p:nvSpPr>
          <p:cNvPr id="468" name="Google Shape;468;p19"/>
          <p:cNvSpPr txBox="1"/>
          <p:nvPr/>
        </p:nvSpPr>
        <p:spPr>
          <a:xfrm>
            <a:off x="19086905" y="10872145"/>
            <a:ext cx="2292295"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Mostly High</a:t>
            </a:r>
            <a:endParaRPr sz="3200" b="1" i="0" u="none" strike="noStrike" cap="none">
              <a:solidFill>
                <a:schemeClr val="tx2">
                  <a:lumMod val="10000"/>
                </a:schemeClr>
              </a:solidFill>
              <a:latin typeface="Helvetica Neue"/>
              <a:ea typeface="Helvetica Neue"/>
              <a:cs typeface="Helvetica Neue"/>
              <a:sym typeface="Helvetica Neue"/>
            </a:endParaRPr>
          </a:p>
        </p:txBody>
      </p:sp>
      <p:sp>
        <p:nvSpPr>
          <p:cNvPr id="469" name="Google Shape;469;p19"/>
          <p:cNvSpPr txBox="1"/>
          <p:nvPr/>
        </p:nvSpPr>
        <p:spPr>
          <a:xfrm>
            <a:off x="2623213" y="10907820"/>
            <a:ext cx="2215351" cy="595035"/>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chemeClr val="tx2">
                    <a:lumMod val="10000"/>
                  </a:schemeClr>
                </a:solidFill>
                <a:latin typeface="Helvetica Neue"/>
                <a:ea typeface="Helvetica Neue"/>
                <a:cs typeface="Helvetica Neue"/>
                <a:sym typeface="Helvetica Neue"/>
              </a:rPr>
              <a:t>Mostly Low</a:t>
            </a:r>
            <a:endParaRPr sz="3200" b="1" i="0" u="none" strike="noStrike" cap="none">
              <a:solidFill>
                <a:schemeClr val="tx2">
                  <a:lumMod val="10000"/>
                </a:schemeClr>
              </a:solidFill>
              <a:latin typeface="Helvetica Neue"/>
              <a:ea typeface="Helvetica Neue"/>
              <a:cs typeface="Helvetica Neue"/>
              <a:sym typeface="Helvetica Neue"/>
            </a:endParaRPr>
          </a:p>
        </p:txBody>
      </p:sp>
      <p:cxnSp>
        <p:nvCxnSpPr>
          <p:cNvPr id="470" name="Google Shape;470;p19"/>
          <p:cNvCxnSpPr/>
          <p:nvPr/>
        </p:nvCxnSpPr>
        <p:spPr>
          <a:xfrm rot="10800000" flipH="1">
            <a:off x="1521850" y="4430850"/>
            <a:ext cx="20959200" cy="38400"/>
          </a:xfrm>
          <a:prstGeom prst="straightConnector1">
            <a:avLst/>
          </a:prstGeom>
          <a:noFill/>
          <a:ln w="9525" cap="flat" cmpd="sng">
            <a:solidFill>
              <a:schemeClr val="dk2"/>
            </a:solidFill>
            <a:prstDash val="dot"/>
            <a:round/>
            <a:headEnd type="none" w="med" len="med"/>
            <a:tailEnd type="none" w="med" len="med"/>
          </a:ln>
        </p:spPr>
      </p:cxnSp>
      <p:cxnSp>
        <p:nvCxnSpPr>
          <p:cNvPr id="471" name="Google Shape;471;p19"/>
          <p:cNvCxnSpPr/>
          <p:nvPr/>
        </p:nvCxnSpPr>
        <p:spPr>
          <a:xfrm rot="10800000" flipH="1">
            <a:off x="1740813" y="9999225"/>
            <a:ext cx="20959200" cy="384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
          <p:cNvSpPr txBox="1"/>
          <p:nvPr/>
        </p:nvSpPr>
        <p:spPr>
          <a:xfrm>
            <a:off x="320930" y="275879"/>
            <a:ext cx="160164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Scenario Planning Toolkit: Background</a:t>
            </a:r>
            <a:endParaRPr sz="5400" b="1" i="0" u="none" strike="noStrike" cap="none">
              <a:solidFill>
                <a:srgbClr val="FFFFFF"/>
              </a:solidFill>
              <a:latin typeface="Calibri"/>
              <a:ea typeface="Calibri"/>
              <a:cs typeface="Calibri"/>
              <a:sym typeface="Calibri"/>
            </a:endParaRPr>
          </a:p>
        </p:txBody>
      </p:sp>
      <p:sp>
        <p:nvSpPr>
          <p:cNvPr id="238" name="Google Shape;238;p2"/>
          <p:cNvSpPr txBox="1"/>
          <p:nvPr/>
        </p:nvSpPr>
        <p:spPr>
          <a:xfrm>
            <a:off x="461175" y="1519025"/>
            <a:ext cx="22556100" cy="111852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a:solidFill>
                  <a:srgbClr val="5E5E5E"/>
                </a:solidFill>
                <a:latin typeface="Calibri"/>
                <a:ea typeface="Calibri"/>
                <a:cs typeface="Calibri"/>
                <a:sym typeface="Calibri"/>
              </a:rPr>
              <a:t>Scenario planning is a tool used by organizations to prepare for a future of uncertainty.</a:t>
            </a:r>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a:solidFill>
                  <a:srgbClr val="5E5E5E"/>
                </a:solidFill>
                <a:latin typeface="Calibri"/>
                <a:ea typeface="Calibri"/>
                <a:cs typeface="Calibri"/>
                <a:sym typeface="Calibri"/>
              </a:rPr>
              <a:t>From 2021-2023, several East Coast fishery management organizations collaborated in a scenario planning process involving several hundred stakeholders. The objective was to explore how fisheries and governance would have to change to prepare for an era of climate change. The results of that exercise </a:t>
            </a:r>
            <a:r>
              <a:rPr lang="en-US" sz="4000">
                <a:solidFill>
                  <a:srgbClr val="5E5E5E"/>
                </a:solidFill>
                <a:latin typeface="Calibri"/>
                <a:ea typeface="Calibri"/>
                <a:cs typeface="Calibri"/>
                <a:sym typeface="Calibri"/>
              </a:rPr>
              <a:t>are highlighted on</a:t>
            </a:r>
            <a:r>
              <a:rPr lang="en-US" sz="4000" b="0" i="0" u="none" strike="noStrike" cap="none">
                <a:solidFill>
                  <a:srgbClr val="5E5E5E"/>
                </a:solidFill>
                <a:latin typeface="Calibri"/>
                <a:ea typeface="Calibri"/>
                <a:cs typeface="Calibri"/>
                <a:sym typeface="Calibri"/>
              </a:rPr>
              <a:t> the </a:t>
            </a:r>
            <a:r>
              <a:rPr lang="en-US" sz="4000" u="sng">
                <a:solidFill>
                  <a:schemeClr val="hlink"/>
                </a:solidFill>
                <a:latin typeface="Calibri"/>
                <a:ea typeface="Calibri"/>
                <a:cs typeface="Calibri"/>
                <a:sym typeface="Calibri"/>
                <a:hlinkClick r:id="rId3"/>
              </a:rPr>
              <a:t>East Coast Climate Change Scenario Planning webpage</a:t>
            </a:r>
            <a:r>
              <a:rPr lang="en-US" sz="4000">
                <a:solidFill>
                  <a:srgbClr val="5E5E5E"/>
                </a:solidFill>
                <a:latin typeface="Calibri"/>
                <a:ea typeface="Calibri"/>
                <a:cs typeface="Calibri"/>
                <a:sym typeface="Calibri"/>
              </a:rPr>
              <a:t>, and are described in more detail in the </a:t>
            </a:r>
            <a:r>
              <a:rPr lang="en-US" sz="4000" u="sng">
                <a:solidFill>
                  <a:schemeClr val="hlink"/>
                </a:solidFill>
                <a:latin typeface="Calibri"/>
                <a:ea typeface="Calibri"/>
                <a:cs typeface="Calibri"/>
                <a:sym typeface="Calibri"/>
                <a:hlinkClick r:id="rId4"/>
              </a:rPr>
              <a:t>East Coast Climate Change Scenario Planning Summit Repo</a:t>
            </a:r>
            <a:r>
              <a:rPr lang="en-US" sz="4000" u="sng">
                <a:solidFill>
                  <a:schemeClr val="hlink"/>
                </a:solidFill>
                <a:latin typeface="Calibri"/>
                <a:ea typeface="Calibri"/>
                <a:cs typeface="Calibri"/>
                <a:sym typeface="Calibri"/>
                <a:hlinkClick r:id="rId4"/>
              </a:rPr>
              <a:t>rt</a:t>
            </a:r>
            <a:r>
              <a:rPr lang="en-US" sz="4000">
                <a:solidFill>
                  <a:srgbClr val="5E5E5E"/>
                </a:solidFill>
                <a:latin typeface="Calibri"/>
                <a:ea typeface="Calibri"/>
                <a:cs typeface="Calibri"/>
                <a:sym typeface="Calibri"/>
              </a:rPr>
              <a:t> and </a:t>
            </a:r>
            <a:r>
              <a:rPr lang="en-US" sz="4000" u="sng">
                <a:solidFill>
                  <a:schemeClr val="hlink"/>
                </a:solidFill>
                <a:latin typeface="Calibri"/>
                <a:ea typeface="Calibri"/>
                <a:cs typeface="Calibri"/>
                <a:sym typeface="Calibri"/>
                <a:hlinkClick r:id="rId5"/>
              </a:rPr>
              <a:t>Potential Action Menu</a:t>
            </a:r>
            <a:r>
              <a:rPr lang="en-US" sz="4000">
                <a:solidFill>
                  <a:srgbClr val="5E5E5E"/>
                </a:solidFill>
                <a:latin typeface="Calibri"/>
                <a:ea typeface="Calibri"/>
                <a:cs typeface="Calibri"/>
                <a:sym typeface="Calibri"/>
              </a:rPr>
              <a:t> linked on that page. </a:t>
            </a:r>
            <a:endParaRPr sz="400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endParaRPr sz="400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a:solidFill>
                  <a:srgbClr val="5E5E5E"/>
                </a:solidFill>
                <a:latin typeface="Calibri"/>
                <a:ea typeface="Calibri"/>
                <a:cs typeface="Calibri"/>
                <a:sym typeface="Calibri"/>
              </a:rPr>
              <a:t>The process was valuable for fishery managers – and it can be replicated by and for other other stakeholder groups who want to explore how climate change (and other factors) might affect their future. It doesn’t need to take 2 years! You can hold a helpful scenario conversation in a 1 or 2 day session, or even a meeting lasting a couple of hours. </a:t>
            </a:r>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a:solidFill>
                  <a:srgbClr val="5E5E5E"/>
                </a:solidFill>
                <a:latin typeface="Calibri"/>
                <a:ea typeface="Calibri"/>
                <a:cs typeface="Calibri"/>
                <a:sym typeface="Calibri"/>
              </a:rPr>
              <a:t>This toolkit is designed to be used by any East Coast fishery stakeholder. It briefly summarizes the ECSP scenario work and offers suggestions for how other groups can use the material to have valuable conversations about the challenges of climate change. </a:t>
            </a:r>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a:solidFill>
                  <a:srgbClr val="5E5E5E"/>
                </a:solidFill>
                <a:latin typeface="Calibri"/>
                <a:ea typeface="Calibri"/>
                <a:cs typeface="Calibri"/>
                <a:sym typeface="Calibri"/>
              </a:rPr>
              <a:t> </a:t>
            </a:r>
            <a:endParaRPr sz="4000" b="0" i="0" u="none" strike="noStrike" cap="none">
              <a:solidFill>
                <a:srgbClr val="5E5E5E"/>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0"/>
          <p:cNvSpPr txBox="1"/>
          <p:nvPr/>
        </p:nvSpPr>
        <p:spPr>
          <a:xfrm>
            <a:off x="290766" y="265380"/>
            <a:ext cx="219384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Step 4: Scenario Framework</a:t>
            </a:r>
            <a:endParaRPr sz="5400" b="1" i="0" u="none" strike="noStrike" cap="none">
              <a:solidFill>
                <a:srgbClr val="FFFFFF"/>
              </a:solidFill>
              <a:latin typeface="Calibri"/>
              <a:ea typeface="Calibri"/>
              <a:cs typeface="Calibri"/>
              <a:sym typeface="Calibri"/>
            </a:endParaRPr>
          </a:p>
        </p:txBody>
      </p:sp>
      <p:pic>
        <p:nvPicPr>
          <p:cNvPr id="479" name="Google Shape;479;p20"/>
          <p:cNvPicPr preferRelativeResize="0"/>
          <p:nvPr/>
        </p:nvPicPr>
        <p:blipFill rotWithShape="1">
          <a:blip r:embed="rId3">
            <a:alphaModFix/>
          </a:blip>
          <a:srcRect/>
          <a:stretch/>
        </p:blipFill>
        <p:spPr>
          <a:xfrm>
            <a:off x="2885598" y="2076221"/>
            <a:ext cx="18612803" cy="91342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1"/>
          <p:cNvSpPr txBox="1"/>
          <p:nvPr/>
        </p:nvSpPr>
        <p:spPr>
          <a:xfrm>
            <a:off x="290766" y="265380"/>
            <a:ext cx="219384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Step 4: Scenario Framework</a:t>
            </a:r>
            <a:endParaRPr sz="5400" b="1" i="0" u="none" strike="noStrike" cap="none">
              <a:solidFill>
                <a:srgbClr val="FFFFFF"/>
              </a:solidFill>
              <a:latin typeface="Calibri"/>
              <a:ea typeface="Calibri"/>
              <a:cs typeface="Calibri"/>
              <a:sym typeface="Calibri"/>
            </a:endParaRPr>
          </a:p>
        </p:txBody>
      </p:sp>
      <p:sp>
        <p:nvSpPr>
          <p:cNvPr id="487" name="Google Shape;487;p21"/>
          <p:cNvSpPr/>
          <p:nvPr/>
        </p:nvSpPr>
        <p:spPr>
          <a:xfrm>
            <a:off x="4507868" y="5572386"/>
            <a:ext cx="14851940" cy="2159441"/>
          </a:xfrm>
          <a:custGeom>
            <a:avLst/>
            <a:gdLst/>
            <a:ahLst/>
            <a:cxnLst/>
            <a:rect l="l" t="t" r="r" b="b"/>
            <a:pathLst>
              <a:path w="12245975" h="1780540" extrusionOk="0">
                <a:moveTo>
                  <a:pt x="11355685" y="0"/>
                </a:moveTo>
                <a:lnTo>
                  <a:pt x="11355685" y="445127"/>
                </a:lnTo>
                <a:lnTo>
                  <a:pt x="890234" y="445127"/>
                </a:lnTo>
                <a:lnTo>
                  <a:pt x="890234" y="0"/>
                </a:lnTo>
                <a:lnTo>
                  <a:pt x="0" y="890245"/>
                </a:lnTo>
                <a:lnTo>
                  <a:pt x="890234" y="1780469"/>
                </a:lnTo>
                <a:lnTo>
                  <a:pt x="890234" y="1335352"/>
                </a:lnTo>
                <a:lnTo>
                  <a:pt x="11355685" y="1335352"/>
                </a:lnTo>
                <a:lnTo>
                  <a:pt x="11355685" y="1780469"/>
                </a:lnTo>
                <a:lnTo>
                  <a:pt x="12245909" y="890245"/>
                </a:lnTo>
                <a:lnTo>
                  <a:pt x="11355685" y="0"/>
                </a:lnTo>
                <a:close/>
              </a:path>
            </a:pathLst>
          </a:custGeom>
          <a:solidFill>
            <a:srgbClr val="C0C0C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E5E5E"/>
              </a:buClr>
              <a:buSzPts val="2911"/>
              <a:buFont typeface="Helvetica Neue"/>
              <a:buNone/>
            </a:pPr>
            <a:endParaRPr sz="2911" b="0" i="0" u="none" strike="noStrike" cap="none">
              <a:solidFill>
                <a:srgbClr val="5E5E5E"/>
              </a:solidFill>
              <a:latin typeface="Helvetica Neue"/>
              <a:ea typeface="Helvetica Neue"/>
              <a:cs typeface="Helvetica Neue"/>
              <a:sym typeface="Helvetica Neue"/>
            </a:endParaRPr>
          </a:p>
        </p:txBody>
      </p:sp>
      <p:sp>
        <p:nvSpPr>
          <p:cNvPr id="488" name="Google Shape;488;p21"/>
          <p:cNvSpPr txBox="1"/>
          <p:nvPr/>
        </p:nvSpPr>
        <p:spPr>
          <a:xfrm>
            <a:off x="5627705" y="6350680"/>
            <a:ext cx="5434500" cy="508800"/>
          </a:xfrm>
          <a:prstGeom prst="rect">
            <a:avLst/>
          </a:prstGeom>
          <a:noFill/>
          <a:ln>
            <a:noFill/>
          </a:ln>
        </p:spPr>
        <p:txBody>
          <a:bodyPr spcFirstLastPara="1" wrap="square" lIns="0" tIns="13850" rIns="0" bIns="0" anchor="t" anchorCtr="0">
            <a:spAutoFit/>
          </a:bodyPr>
          <a:lstStyle/>
          <a:p>
            <a:pPr marL="15402" marR="0" lvl="0" indent="0" algn="ctr" rtl="0">
              <a:lnSpc>
                <a:spcPct val="100000"/>
              </a:lnSpc>
              <a:spcBef>
                <a:spcPts val="0"/>
              </a:spcBef>
              <a:spcAft>
                <a:spcPts val="0"/>
              </a:spcAft>
              <a:buClr>
                <a:srgbClr val="FFFFFF"/>
              </a:buClr>
              <a:buSzPts val="3214"/>
              <a:buFont typeface="Arial"/>
              <a:buNone/>
            </a:pPr>
            <a:r>
              <a:rPr lang="en-US" sz="3214" b="0" i="0" u="none" strike="noStrike" cap="none">
                <a:solidFill>
                  <a:srgbClr val="FFFFFF"/>
                </a:solidFill>
                <a:latin typeface="Arial"/>
                <a:ea typeface="Arial"/>
                <a:cs typeface="Arial"/>
                <a:sym typeface="Arial"/>
              </a:rPr>
              <a:t>Predictability of conditions /</a:t>
            </a:r>
            <a:endParaRPr sz="3214" b="0" i="0" u="none" strike="noStrike" cap="none">
              <a:solidFill>
                <a:srgbClr val="5E5E5E"/>
              </a:solidFill>
              <a:latin typeface="Arial"/>
              <a:ea typeface="Arial"/>
              <a:cs typeface="Arial"/>
              <a:sym typeface="Arial"/>
            </a:endParaRPr>
          </a:p>
        </p:txBody>
      </p:sp>
      <p:sp>
        <p:nvSpPr>
          <p:cNvPr id="489" name="Google Shape;489;p21"/>
          <p:cNvSpPr txBox="1"/>
          <p:nvPr/>
        </p:nvSpPr>
        <p:spPr>
          <a:xfrm>
            <a:off x="11977630" y="6350680"/>
            <a:ext cx="6997800" cy="508800"/>
          </a:xfrm>
          <a:prstGeom prst="rect">
            <a:avLst/>
          </a:prstGeom>
          <a:noFill/>
          <a:ln>
            <a:noFill/>
          </a:ln>
        </p:spPr>
        <p:txBody>
          <a:bodyPr spcFirstLastPara="1" wrap="square" lIns="0" tIns="13850" rIns="0" bIns="0" anchor="t" anchorCtr="0">
            <a:spAutoFit/>
          </a:bodyPr>
          <a:lstStyle/>
          <a:p>
            <a:pPr marL="15402" marR="0" lvl="0" indent="0" algn="ctr" rtl="0">
              <a:lnSpc>
                <a:spcPct val="100000"/>
              </a:lnSpc>
              <a:spcBef>
                <a:spcPts val="0"/>
              </a:spcBef>
              <a:spcAft>
                <a:spcPts val="0"/>
              </a:spcAft>
              <a:buClr>
                <a:srgbClr val="FFFFFF"/>
              </a:buClr>
              <a:buSzPts val="3214"/>
              <a:buFont typeface="Arial"/>
              <a:buNone/>
            </a:pPr>
            <a:r>
              <a:rPr lang="en-US" sz="3214" b="0" i="0" u="none" strike="noStrike" cap="none">
                <a:solidFill>
                  <a:srgbClr val="FFFFFF"/>
                </a:solidFill>
                <a:latin typeface="Arial"/>
                <a:ea typeface="Arial"/>
                <a:cs typeface="Arial"/>
                <a:sym typeface="Arial"/>
              </a:rPr>
              <a:t>ability of science to assess by 2040</a:t>
            </a:r>
            <a:endParaRPr sz="3214" b="0" i="0" u="none" strike="noStrike" cap="none">
              <a:solidFill>
                <a:srgbClr val="5E5E5E"/>
              </a:solidFill>
              <a:latin typeface="Arial"/>
              <a:ea typeface="Arial"/>
              <a:cs typeface="Arial"/>
              <a:sym typeface="Arial"/>
            </a:endParaRPr>
          </a:p>
        </p:txBody>
      </p:sp>
      <p:sp>
        <p:nvSpPr>
          <p:cNvPr id="490" name="Google Shape;490;p21"/>
          <p:cNvSpPr/>
          <p:nvPr/>
        </p:nvSpPr>
        <p:spPr>
          <a:xfrm>
            <a:off x="10356421" y="2670587"/>
            <a:ext cx="2160982" cy="8248498"/>
          </a:xfrm>
          <a:custGeom>
            <a:avLst/>
            <a:gdLst/>
            <a:ahLst/>
            <a:cxnLst/>
            <a:rect l="l" t="t" r="r" b="b"/>
            <a:pathLst>
              <a:path w="1781809" h="6604634" extrusionOk="0">
                <a:moveTo>
                  <a:pt x="890862" y="0"/>
                </a:moveTo>
                <a:lnTo>
                  <a:pt x="0" y="890862"/>
                </a:lnTo>
                <a:lnTo>
                  <a:pt x="445431" y="890862"/>
                </a:lnTo>
                <a:lnTo>
                  <a:pt x="445431" y="5713333"/>
                </a:lnTo>
                <a:lnTo>
                  <a:pt x="0" y="5713333"/>
                </a:lnTo>
                <a:lnTo>
                  <a:pt x="890862" y="6604196"/>
                </a:lnTo>
                <a:lnTo>
                  <a:pt x="1781725" y="5713333"/>
                </a:lnTo>
                <a:lnTo>
                  <a:pt x="1336294" y="5713333"/>
                </a:lnTo>
                <a:lnTo>
                  <a:pt x="1336294" y="890862"/>
                </a:lnTo>
                <a:lnTo>
                  <a:pt x="1781725" y="890862"/>
                </a:lnTo>
                <a:lnTo>
                  <a:pt x="890862" y="0"/>
                </a:lnTo>
                <a:close/>
              </a:path>
            </a:pathLst>
          </a:custGeom>
          <a:solidFill>
            <a:srgbClr val="C0C0C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E5E5E"/>
              </a:buClr>
              <a:buSzPts val="2911"/>
              <a:buFont typeface="Helvetica Neue"/>
              <a:buNone/>
            </a:pPr>
            <a:endParaRPr sz="2911" b="0" i="0" u="none" strike="noStrike" cap="none">
              <a:solidFill>
                <a:srgbClr val="5E5E5E"/>
              </a:solidFill>
              <a:latin typeface="Helvetica Neue"/>
              <a:ea typeface="Helvetica Neue"/>
              <a:cs typeface="Helvetica Neue"/>
              <a:sym typeface="Helvetica Neue"/>
            </a:endParaRPr>
          </a:p>
        </p:txBody>
      </p:sp>
      <p:sp>
        <p:nvSpPr>
          <p:cNvPr id="491" name="Google Shape;491;p21"/>
          <p:cNvSpPr txBox="1"/>
          <p:nvPr/>
        </p:nvSpPr>
        <p:spPr>
          <a:xfrm rot="5400000">
            <a:off x="7864755" y="6542406"/>
            <a:ext cx="7148700" cy="494700"/>
          </a:xfrm>
          <a:prstGeom prst="rect">
            <a:avLst/>
          </a:prstGeom>
          <a:noFill/>
          <a:ln>
            <a:noFill/>
          </a:ln>
        </p:spPr>
        <p:txBody>
          <a:bodyPr spcFirstLastPara="1" wrap="square" lIns="0" tIns="0" rIns="0" bIns="0" anchor="t" anchorCtr="0">
            <a:spAutoFit/>
          </a:bodyPr>
          <a:lstStyle/>
          <a:p>
            <a:pPr marL="15402" marR="0" lvl="0" indent="0" algn="ctr" rtl="0">
              <a:lnSpc>
                <a:spcPct val="113970"/>
              </a:lnSpc>
              <a:spcBef>
                <a:spcPts val="0"/>
              </a:spcBef>
              <a:spcAft>
                <a:spcPts val="0"/>
              </a:spcAft>
              <a:buClr>
                <a:srgbClr val="FFFFFF"/>
              </a:buClr>
              <a:buSzPts val="3214"/>
              <a:buFont typeface="Arial"/>
              <a:buNone/>
            </a:pPr>
            <a:r>
              <a:rPr lang="en-US" sz="3214" b="0" i="0" u="none" strike="noStrike" cap="none">
                <a:solidFill>
                  <a:srgbClr val="FFFFFF"/>
                </a:solidFill>
                <a:latin typeface="Arial"/>
                <a:ea typeface="Arial"/>
                <a:cs typeface="Arial"/>
                <a:sym typeface="Arial"/>
              </a:rPr>
              <a:t>Stock productivity &amp; replacement</a:t>
            </a:r>
            <a:endParaRPr sz="3214" b="0" i="0" u="none" strike="noStrike" cap="none">
              <a:solidFill>
                <a:srgbClr val="5E5E5E"/>
              </a:solidFill>
              <a:latin typeface="Arial"/>
              <a:ea typeface="Arial"/>
              <a:cs typeface="Arial"/>
              <a:sym typeface="Arial"/>
            </a:endParaRPr>
          </a:p>
        </p:txBody>
      </p:sp>
      <p:sp>
        <p:nvSpPr>
          <p:cNvPr id="492" name="Google Shape;492;p21"/>
          <p:cNvSpPr txBox="1"/>
          <p:nvPr/>
        </p:nvSpPr>
        <p:spPr>
          <a:xfrm>
            <a:off x="10049868" y="1492380"/>
            <a:ext cx="2774100" cy="1117200"/>
          </a:xfrm>
          <a:prstGeom prst="rect">
            <a:avLst/>
          </a:prstGeom>
          <a:noFill/>
          <a:ln>
            <a:noFill/>
          </a:ln>
        </p:spPr>
        <p:txBody>
          <a:bodyPr spcFirstLastPara="1" wrap="square" lIns="0" tIns="32325" rIns="0" bIns="0" anchor="t" anchorCtr="0">
            <a:spAutoFit/>
          </a:bodyPr>
          <a:lstStyle/>
          <a:p>
            <a:pPr marL="15402" marR="6161" lvl="0" indent="403547" algn="ctr" rtl="0">
              <a:lnSpc>
                <a:spcPct val="119228"/>
              </a:lnSpc>
              <a:spcBef>
                <a:spcPts val="0"/>
              </a:spcBef>
              <a:spcAft>
                <a:spcPts val="0"/>
              </a:spcAft>
              <a:buClr>
                <a:srgbClr val="5E5E5E"/>
              </a:buClr>
              <a:buSzPts val="3214"/>
              <a:buFont typeface="Arial"/>
              <a:buNone/>
            </a:pPr>
            <a:r>
              <a:rPr lang="en-US" sz="3214" b="0" i="0" u="none" strike="noStrike" cap="none">
                <a:solidFill>
                  <a:srgbClr val="5E5E5E"/>
                </a:solidFill>
                <a:latin typeface="Arial"/>
                <a:ea typeface="Arial"/>
                <a:cs typeface="Arial"/>
                <a:sym typeface="Arial"/>
              </a:rPr>
              <a:t>Mostly maintained</a:t>
            </a:r>
            <a:endParaRPr sz="3214" b="0" i="0" u="none" strike="noStrike" cap="none">
              <a:solidFill>
                <a:srgbClr val="5E5E5E"/>
              </a:solidFill>
              <a:latin typeface="Arial"/>
              <a:ea typeface="Arial"/>
              <a:cs typeface="Arial"/>
              <a:sym typeface="Arial"/>
            </a:endParaRPr>
          </a:p>
        </p:txBody>
      </p:sp>
      <p:sp>
        <p:nvSpPr>
          <p:cNvPr id="493" name="Google Shape;493;p21"/>
          <p:cNvSpPr txBox="1"/>
          <p:nvPr/>
        </p:nvSpPr>
        <p:spPr>
          <a:xfrm>
            <a:off x="9990204" y="11119995"/>
            <a:ext cx="2918100" cy="1003500"/>
          </a:xfrm>
          <a:prstGeom prst="rect">
            <a:avLst/>
          </a:prstGeom>
          <a:noFill/>
          <a:ln>
            <a:noFill/>
          </a:ln>
        </p:spPr>
        <p:txBody>
          <a:bodyPr spcFirstLastPara="1" wrap="square" lIns="0" tIns="13850" rIns="0" bIns="0" anchor="t" anchorCtr="0">
            <a:spAutoFit/>
          </a:bodyPr>
          <a:lstStyle/>
          <a:p>
            <a:pPr marL="15402" marR="0" lvl="0" indent="0" algn="ctr" rtl="0">
              <a:lnSpc>
                <a:spcPct val="100000"/>
              </a:lnSpc>
              <a:spcBef>
                <a:spcPts val="0"/>
              </a:spcBef>
              <a:spcAft>
                <a:spcPts val="0"/>
              </a:spcAft>
              <a:buClr>
                <a:srgbClr val="5E5E5E"/>
              </a:buClr>
              <a:buSzPts val="3214"/>
              <a:buFont typeface="Arial"/>
              <a:buNone/>
            </a:pPr>
            <a:r>
              <a:rPr lang="en-US" sz="3214" b="0" i="0" u="none" strike="noStrike" cap="none">
                <a:solidFill>
                  <a:srgbClr val="5E5E5E"/>
                </a:solidFill>
                <a:latin typeface="Arial"/>
                <a:ea typeface="Arial"/>
                <a:cs typeface="Arial"/>
                <a:sym typeface="Arial"/>
              </a:rPr>
              <a:t>Mostly declining</a:t>
            </a:r>
            <a:endParaRPr sz="3214" b="0" i="0" u="none" strike="noStrike" cap="none">
              <a:solidFill>
                <a:srgbClr val="5E5E5E"/>
              </a:solidFill>
              <a:latin typeface="Arial"/>
              <a:ea typeface="Arial"/>
              <a:cs typeface="Arial"/>
              <a:sym typeface="Arial"/>
            </a:endParaRPr>
          </a:p>
        </p:txBody>
      </p:sp>
      <p:sp>
        <p:nvSpPr>
          <p:cNvPr id="494" name="Google Shape;494;p21"/>
          <p:cNvSpPr txBox="1"/>
          <p:nvPr/>
        </p:nvSpPr>
        <p:spPr>
          <a:xfrm>
            <a:off x="21160551" y="5804066"/>
            <a:ext cx="2898766" cy="1981912"/>
          </a:xfrm>
          <a:prstGeom prst="rect">
            <a:avLst/>
          </a:prstGeom>
          <a:noFill/>
          <a:ln>
            <a:noFill/>
          </a:ln>
        </p:spPr>
        <p:txBody>
          <a:bodyPr spcFirstLastPara="1" wrap="square" lIns="0" tIns="32325" rIns="0" bIns="0" anchor="t" anchorCtr="0">
            <a:spAutoFit/>
          </a:bodyPr>
          <a:lstStyle/>
          <a:p>
            <a:pPr marL="15402" marR="6161" lvl="0" indent="2310" algn="ctr" rtl="0">
              <a:lnSpc>
                <a:spcPct val="119228"/>
              </a:lnSpc>
              <a:spcBef>
                <a:spcPts val="0"/>
              </a:spcBef>
              <a:spcAft>
                <a:spcPts val="0"/>
              </a:spcAft>
              <a:buClr>
                <a:srgbClr val="5E5E5E"/>
              </a:buClr>
              <a:buSzPts val="3214"/>
              <a:buFont typeface="Arial"/>
              <a:buNone/>
            </a:pPr>
            <a:r>
              <a:rPr lang="en-US" sz="3214" b="0" i="0" u="none" strike="noStrike" cap="none">
                <a:solidFill>
                  <a:srgbClr val="5E5E5E"/>
                </a:solidFill>
                <a:latin typeface="Arial"/>
                <a:ea typeface="Arial"/>
                <a:cs typeface="Arial"/>
                <a:sym typeface="Arial"/>
              </a:rPr>
              <a:t>Predictable changes &amp; conditions, high ability to assess</a:t>
            </a:r>
            <a:endParaRPr sz="3214" b="0" i="0" u="none" strike="noStrike" cap="none">
              <a:solidFill>
                <a:srgbClr val="5E5E5E"/>
              </a:solidFill>
              <a:latin typeface="Arial"/>
              <a:ea typeface="Arial"/>
              <a:cs typeface="Arial"/>
              <a:sym typeface="Arial"/>
            </a:endParaRPr>
          </a:p>
        </p:txBody>
      </p:sp>
      <p:sp>
        <p:nvSpPr>
          <p:cNvPr id="495" name="Google Shape;495;p21"/>
          <p:cNvSpPr txBox="1"/>
          <p:nvPr/>
        </p:nvSpPr>
        <p:spPr>
          <a:xfrm>
            <a:off x="557698" y="5312821"/>
            <a:ext cx="2898766" cy="1994821"/>
          </a:xfrm>
          <a:prstGeom prst="rect">
            <a:avLst/>
          </a:prstGeom>
          <a:noFill/>
          <a:ln>
            <a:noFill/>
          </a:ln>
        </p:spPr>
        <p:txBody>
          <a:bodyPr spcFirstLastPara="1" wrap="square" lIns="0" tIns="16150" rIns="0" bIns="0" anchor="t" anchorCtr="0">
            <a:spAutoFit/>
          </a:bodyPr>
          <a:lstStyle/>
          <a:p>
            <a:pPr marL="14632" marR="6161" lvl="0" indent="3080" algn="ctr" rtl="0">
              <a:lnSpc>
                <a:spcPct val="99500"/>
              </a:lnSpc>
              <a:spcBef>
                <a:spcPts val="0"/>
              </a:spcBef>
              <a:spcAft>
                <a:spcPts val="0"/>
              </a:spcAft>
              <a:buClr>
                <a:srgbClr val="5E5E5E"/>
              </a:buClr>
              <a:buSzPts val="3214"/>
              <a:buFont typeface="Arial"/>
              <a:buNone/>
            </a:pPr>
            <a:r>
              <a:rPr lang="en-US" sz="3214" b="0" i="0" u="none" strike="noStrike" cap="none">
                <a:solidFill>
                  <a:srgbClr val="5E5E5E"/>
                </a:solidFill>
                <a:latin typeface="Arial"/>
                <a:ea typeface="Arial"/>
                <a:cs typeface="Arial"/>
                <a:sym typeface="Arial"/>
              </a:rPr>
              <a:t>Unpredictable changes &amp; conditions, low ability to assess</a:t>
            </a:r>
            <a:endParaRPr sz="3214" b="0" i="0" u="none" strike="noStrike" cap="none">
              <a:solidFill>
                <a:srgbClr val="5E5E5E"/>
              </a:solidFill>
              <a:latin typeface="Arial"/>
              <a:ea typeface="Arial"/>
              <a:cs typeface="Arial"/>
              <a:sym typeface="Arial"/>
            </a:endParaRPr>
          </a:p>
        </p:txBody>
      </p:sp>
      <p:sp>
        <p:nvSpPr>
          <p:cNvPr id="496" name="Google Shape;496;p21"/>
          <p:cNvSpPr txBox="1"/>
          <p:nvPr/>
        </p:nvSpPr>
        <p:spPr>
          <a:xfrm>
            <a:off x="1627595" y="3284300"/>
            <a:ext cx="6928082" cy="846879"/>
          </a:xfrm>
          <a:prstGeom prst="rect">
            <a:avLst/>
          </a:prstGeom>
          <a:noFill/>
          <a:ln>
            <a:noFill/>
          </a:ln>
        </p:spPr>
        <p:txBody>
          <a:bodyPr spcFirstLastPara="1" wrap="square" lIns="0" tIns="16150" rIns="0" bIns="0" anchor="t" anchorCtr="0">
            <a:spAutoFit/>
          </a:bodyPr>
          <a:lstStyle/>
          <a:p>
            <a:pPr marL="14632" marR="6161" lvl="0" indent="5391" algn="ctr" rtl="0">
              <a:lnSpc>
                <a:spcPct val="99900"/>
              </a:lnSpc>
              <a:spcBef>
                <a:spcPts val="0"/>
              </a:spcBef>
              <a:spcAft>
                <a:spcPts val="0"/>
              </a:spcAft>
              <a:buClr>
                <a:srgbClr val="6F2F9F"/>
              </a:buClr>
              <a:buSzPts val="5397"/>
              <a:buFont typeface="Arial"/>
              <a:buNone/>
            </a:pPr>
            <a:r>
              <a:rPr lang="en-US" sz="5397" b="1" i="0" u="none" strike="noStrike" cap="none">
                <a:solidFill>
                  <a:srgbClr val="6F2F9F"/>
                </a:solidFill>
                <a:latin typeface="Arial"/>
                <a:ea typeface="Arial"/>
                <a:cs typeface="Arial"/>
                <a:sym typeface="Arial"/>
              </a:rPr>
              <a:t>Ocean Pioneers</a:t>
            </a:r>
            <a:endParaRPr sz="3214" b="0" i="0" u="none" strike="noStrike" cap="none">
              <a:solidFill>
                <a:srgbClr val="5E5E5E"/>
              </a:solidFill>
              <a:latin typeface="Arial"/>
              <a:ea typeface="Arial"/>
              <a:cs typeface="Arial"/>
              <a:sym typeface="Arial"/>
            </a:endParaRPr>
          </a:p>
        </p:txBody>
      </p:sp>
      <p:sp>
        <p:nvSpPr>
          <p:cNvPr id="497" name="Google Shape;497;p21"/>
          <p:cNvSpPr txBox="1"/>
          <p:nvPr/>
        </p:nvSpPr>
        <p:spPr>
          <a:xfrm>
            <a:off x="537880" y="8905172"/>
            <a:ext cx="8401176" cy="1677427"/>
          </a:xfrm>
          <a:prstGeom prst="rect">
            <a:avLst/>
          </a:prstGeom>
          <a:noFill/>
          <a:ln>
            <a:noFill/>
          </a:ln>
        </p:spPr>
        <p:txBody>
          <a:bodyPr spcFirstLastPara="1" wrap="square" lIns="0" tIns="16150" rIns="0" bIns="0" anchor="t" anchorCtr="0">
            <a:spAutoFit/>
          </a:bodyPr>
          <a:lstStyle/>
          <a:p>
            <a:pPr marL="14632" marR="6161" lvl="0" indent="5391" algn="ctr" rtl="0">
              <a:lnSpc>
                <a:spcPct val="99900"/>
              </a:lnSpc>
              <a:spcBef>
                <a:spcPts val="0"/>
              </a:spcBef>
              <a:spcAft>
                <a:spcPts val="0"/>
              </a:spcAft>
              <a:buClr>
                <a:srgbClr val="2D7015"/>
              </a:buClr>
              <a:buSzPts val="5397"/>
              <a:buFont typeface="Arial"/>
              <a:buNone/>
            </a:pPr>
            <a:r>
              <a:rPr lang="en-US" sz="5397" b="1" i="0" u="none" strike="noStrike" cap="none">
                <a:solidFill>
                  <a:srgbClr val="2D7015"/>
                </a:solidFill>
                <a:latin typeface="Arial"/>
                <a:ea typeface="Arial"/>
                <a:cs typeface="Arial"/>
                <a:sym typeface="Arial"/>
              </a:rPr>
              <a:t>Compound Stress	Fractures</a:t>
            </a:r>
            <a:endParaRPr sz="3214" b="0" i="0" u="none" strike="noStrike" cap="none">
              <a:solidFill>
                <a:srgbClr val="5E5E5E"/>
              </a:solidFill>
              <a:latin typeface="Arial"/>
              <a:ea typeface="Arial"/>
              <a:cs typeface="Arial"/>
              <a:sym typeface="Arial"/>
            </a:endParaRPr>
          </a:p>
        </p:txBody>
      </p:sp>
      <p:sp>
        <p:nvSpPr>
          <p:cNvPr id="498" name="Google Shape;498;p21"/>
          <p:cNvSpPr txBox="1"/>
          <p:nvPr/>
        </p:nvSpPr>
        <p:spPr>
          <a:xfrm>
            <a:off x="13660264" y="3077608"/>
            <a:ext cx="7500288" cy="846879"/>
          </a:xfrm>
          <a:prstGeom prst="rect">
            <a:avLst/>
          </a:prstGeom>
          <a:noFill/>
          <a:ln>
            <a:noFill/>
          </a:ln>
        </p:spPr>
        <p:txBody>
          <a:bodyPr spcFirstLastPara="1" wrap="square" lIns="0" tIns="16150" rIns="0" bIns="0" anchor="t" anchorCtr="0">
            <a:spAutoFit/>
          </a:bodyPr>
          <a:lstStyle/>
          <a:p>
            <a:pPr marL="15402" marR="6161" lvl="0" indent="0" algn="ctr" rtl="0">
              <a:lnSpc>
                <a:spcPct val="99900"/>
              </a:lnSpc>
              <a:spcBef>
                <a:spcPts val="0"/>
              </a:spcBef>
              <a:spcAft>
                <a:spcPts val="0"/>
              </a:spcAft>
              <a:buClr>
                <a:srgbClr val="D6A116"/>
              </a:buClr>
              <a:buSzPts val="5397"/>
              <a:buFont typeface="Arial"/>
              <a:buNone/>
            </a:pPr>
            <a:r>
              <a:rPr lang="en-US" sz="5397" b="1" i="0" u="none" strike="noStrike" cap="none">
                <a:solidFill>
                  <a:srgbClr val="D6A116"/>
                </a:solidFill>
                <a:latin typeface="Arial"/>
                <a:ea typeface="Arial"/>
                <a:cs typeface="Arial"/>
                <a:sym typeface="Arial"/>
              </a:rPr>
              <a:t>Checks &amp; Balance</a:t>
            </a:r>
            <a:endParaRPr sz="3214" b="0" i="0" u="none" strike="noStrike" cap="none">
              <a:solidFill>
                <a:srgbClr val="5E5E5E"/>
              </a:solidFill>
              <a:latin typeface="Arial"/>
              <a:ea typeface="Arial"/>
              <a:cs typeface="Arial"/>
              <a:sym typeface="Arial"/>
            </a:endParaRPr>
          </a:p>
        </p:txBody>
      </p:sp>
      <p:sp>
        <p:nvSpPr>
          <p:cNvPr id="499" name="Google Shape;499;p21"/>
          <p:cNvSpPr txBox="1"/>
          <p:nvPr/>
        </p:nvSpPr>
        <p:spPr>
          <a:xfrm>
            <a:off x="13157847" y="9663953"/>
            <a:ext cx="8036309" cy="846879"/>
          </a:xfrm>
          <a:prstGeom prst="rect">
            <a:avLst/>
          </a:prstGeom>
          <a:noFill/>
          <a:ln>
            <a:noFill/>
          </a:ln>
        </p:spPr>
        <p:txBody>
          <a:bodyPr spcFirstLastPara="1" wrap="square" lIns="0" tIns="16150" rIns="0" bIns="0" anchor="t" anchorCtr="0">
            <a:spAutoFit/>
          </a:bodyPr>
          <a:lstStyle/>
          <a:p>
            <a:pPr marL="14632" marR="6161" lvl="0" indent="2310" algn="ctr" rtl="0">
              <a:lnSpc>
                <a:spcPct val="99900"/>
              </a:lnSpc>
              <a:spcBef>
                <a:spcPts val="0"/>
              </a:spcBef>
              <a:spcAft>
                <a:spcPts val="0"/>
              </a:spcAft>
              <a:buClr>
                <a:srgbClr val="006FC0"/>
              </a:buClr>
              <a:buSzPts val="5397"/>
              <a:buFont typeface="Arial"/>
              <a:buNone/>
            </a:pPr>
            <a:r>
              <a:rPr lang="en-US" sz="5397" b="1" i="0" u="none" strike="noStrike" cap="none">
                <a:solidFill>
                  <a:srgbClr val="006FC0"/>
                </a:solidFill>
                <a:latin typeface="Arial"/>
                <a:ea typeface="Arial"/>
                <a:cs typeface="Arial"/>
                <a:sym typeface="Arial"/>
              </a:rPr>
              <a:t>Sweet &amp; Sour</a:t>
            </a:r>
            <a:endParaRPr sz="3214" b="0" i="0" u="none" strike="noStrike" cap="none">
              <a:solidFill>
                <a:srgbClr val="5E5E5E"/>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22"/>
          <p:cNvSpPr txBox="1"/>
          <p:nvPr/>
        </p:nvSpPr>
        <p:spPr>
          <a:xfrm>
            <a:off x="477371" y="247115"/>
            <a:ext cx="18703800" cy="938700"/>
          </a:xfrm>
          <a:prstGeom prst="rect">
            <a:avLst/>
          </a:prstGeom>
          <a:noFill/>
          <a:ln>
            <a:noFill/>
          </a:ln>
        </p:spPr>
        <p:txBody>
          <a:bodyPr spcFirstLastPara="1" wrap="square" lIns="50775" tIns="50775" rIns="50775" bIns="50775" anchor="t" anchorCtr="0">
            <a:spAutoFit/>
          </a:bodyPr>
          <a:lstStyle/>
          <a:p>
            <a:pPr marL="0" marR="0" lvl="0" indent="0" algn="l" rtl="0">
              <a:lnSpc>
                <a:spcPct val="100000"/>
              </a:lnSpc>
              <a:spcBef>
                <a:spcPts val="0"/>
              </a:spcBef>
              <a:spcAft>
                <a:spcPts val="0"/>
              </a:spcAft>
              <a:buClr>
                <a:srgbClr val="FFFFFF"/>
              </a:buClr>
              <a:buSzPts val="4397"/>
              <a:buFont typeface="Avenir"/>
              <a:buNone/>
            </a:pPr>
            <a:r>
              <a:rPr lang="en-US" sz="5433" b="1" i="0" u="none" strike="noStrike" cap="none">
                <a:solidFill>
                  <a:srgbClr val="FFFFFF"/>
                </a:solidFill>
                <a:latin typeface="Calibri"/>
                <a:ea typeface="Calibri"/>
                <a:cs typeface="Calibri"/>
                <a:sym typeface="Calibri"/>
              </a:rPr>
              <a:t>Step 5: Scenario Details - Criteria for Good Scenarios</a:t>
            </a:r>
            <a:endParaRPr sz="5433" b="1" i="0" u="none" strike="noStrike" cap="none">
              <a:solidFill>
                <a:srgbClr val="FFFFFF"/>
              </a:solidFill>
              <a:latin typeface="Calibri"/>
              <a:ea typeface="Calibri"/>
              <a:cs typeface="Calibri"/>
              <a:sym typeface="Calibri"/>
            </a:endParaRPr>
          </a:p>
        </p:txBody>
      </p:sp>
      <p:sp>
        <p:nvSpPr>
          <p:cNvPr id="505" name="Google Shape;505;p22"/>
          <p:cNvSpPr/>
          <p:nvPr/>
        </p:nvSpPr>
        <p:spPr>
          <a:xfrm>
            <a:off x="1382334" y="2253661"/>
            <a:ext cx="4837169" cy="1219200"/>
          </a:xfrm>
          <a:prstGeom prst="rect">
            <a:avLst/>
          </a:prstGeom>
          <a:noFill/>
          <a:ln>
            <a:noFill/>
          </a:ln>
        </p:spPr>
        <p:txBody>
          <a:bodyPr spcFirstLastPara="1" wrap="square" lIns="91375" tIns="45675" rIns="91375" bIns="45675" anchor="t" anchorCtr="0">
            <a:noAutofit/>
          </a:bodyPr>
          <a:lstStyle/>
          <a:p>
            <a:pPr marL="0" marR="0" lvl="0" indent="0" algn="r" rtl="0">
              <a:lnSpc>
                <a:spcPct val="100000"/>
              </a:lnSpc>
              <a:spcBef>
                <a:spcPts val="0"/>
              </a:spcBef>
              <a:spcAft>
                <a:spcPts val="0"/>
              </a:spcAft>
              <a:buClr>
                <a:srgbClr val="5E5E5E"/>
              </a:buClr>
              <a:buSzPts val="7200"/>
              <a:buFont typeface="Helvetica Neue"/>
              <a:buNone/>
            </a:pPr>
            <a:r>
              <a:rPr lang="en-US" sz="7200" b="1" i="0" u="none" strike="noStrike" cap="none">
                <a:solidFill>
                  <a:srgbClr val="5E5E5E"/>
                </a:solidFill>
                <a:latin typeface="Helvetica Neue"/>
                <a:ea typeface="Helvetica Neue"/>
                <a:cs typeface="Helvetica Neue"/>
                <a:sym typeface="Helvetica Neue"/>
              </a:rPr>
              <a:t>Plausible</a:t>
            </a:r>
            <a:endParaRPr/>
          </a:p>
          <a:p>
            <a:pPr marL="0" marR="0" lvl="0" indent="0" algn="r" rtl="0">
              <a:lnSpc>
                <a:spcPct val="100000"/>
              </a:lnSpc>
              <a:spcBef>
                <a:spcPts val="0"/>
              </a:spcBef>
              <a:spcAft>
                <a:spcPts val="0"/>
              </a:spcAft>
              <a:buClr>
                <a:srgbClr val="5E5E5E"/>
              </a:buClr>
              <a:buSzPts val="3200"/>
              <a:buFont typeface="Helvetica Neue"/>
              <a:buNone/>
            </a:pPr>
            <a:r>
              <a:rPr lang="en-US" sz="3200" b="0" i="0" u="none" strike="noStrike" cap="none">
                <a:solidFill>
                  <a:srgbClr val="5E5E5E"/>
                </a:solidFill>
                <a:latin typeface="Helvetica Neue"/>
                <a:ea typeface="Helvetica Neue"/>
                <a:cs typeface="Helvetica Neue"/>
                <a:sym typeface="Helvetica Neue"/>
              </a:rPr>
              <a:t>each scenario has the potential to occur (even if the assessed probability is low) </a:t>
            </a:r>
            <a:endParaRPr/>
          </a:p>
        </p:txBody>
      </p:sp>
      <p:sp>
        <p:nvSpPr>
          <p:cNvPr id="506" name="Google Shape;506;p22"/>
          <p:cNvSpPr/>
          <p:nvPr/>
        </p:nvSpPr>
        <p:spPr>
          <a:xfrm>
            <a:off x="3167220" y="7919643"/>
            <a:ext cx="5039520" cy="2862290"/>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5E5E5E"/>
              </a:buClr>
              <a:buSzPts val="7200"/>
              <a:buFont typeface="Helvetica Neue"/>
              <a:buNone/>
            </a:pPr>
            <a:r>
              <a:rPr lang="en-US" sz="7200" b="1" i="0" u="none" strike="noStrike" cap="none">
                <a:solidFill>
                  <a:srgbClr val="5E5E5E"/>
                </a:solidFill>
                <a:latin typeface="Helvetica Neue"/>
                <a:ea typeface="Helvetica Neue"/>
                <a:cs typeface="Helvetica Neue"/>
                <a:sym typeface="Helvetica Neue"/>
              </a:rPr>
              <a:t>Relevant</a:t>
            </a:r>
            <a:endParaRPr/>
          </a:p>
          <a:p>
            <a:pPr marL="0" marR="0" lvl="0" indent="0" algn="r" rtl="0">
              <a:lnSpc>
                <a:spcPct val="100000"/>
              </a:lnSpc>
              <a:spcBef>
                <a:spcPts val="0"/>
              </a:spcBef>
              <a:spcAft>
                <a:spcPts val="0"/>
              </a:spcAft>
              <a:buClr>
                <a:srgbClr val="5E5E5E"/>
              </a:buClr>
              <a:buSzPts val="7200"/>
              <a:buFont typeface="Helvetica Neue"/>
              <a:buNone/>
            </a:pPr>
            <a:r>
              <a:rPr lang="en-US" sz="3600" b="0" i="0" u="none" strike="noStrike" cap="none">
                <a:solidFill>
                  <a:srgbClr val="5E5E5E"/>
                </a:solidFill>
                <a:latin typeface="Helvetica Neue"/>
                <a:ea typeface="Helvetica Neue"/>
                <a:cs typeface="Helvetica Neue"/>
                <a:sym typeface="Helvetica Neue"/>
              </a:rPr>
              <a:t>to the challenge outlined in the scoping phase</a:t>
            </a:r>
            <a:endParaRPr sz="3600" b="1" i="0" u="none" strike="noStrike" cap="none">
              <a:solidFill>
                <a:srgbClr val="5E5E5E"/>
              </a:solidFill>
              <a:latin typeface="Helvetica Neue"/>
              <a:ea typeface="Helvetica Neue"/>
              <a:cs typeface="Helvetica Neue"/>
              <a:sym typeface="Helvetica Neue"/>
            </a:endParaRPr>
          </a:p>
        </p:txBody>
      </p:sp>
      <p:sp>
        <p:nvSpPr>
          <p:cNvPr id="507" name="Google Shape;507;p22"/>
          <p:cNvSpPr/>
          <p:nvPr/>
        </p:nvSpPr>
        <p:spPr>
          <a:xfrm>
            <a:off x="18369292" y="7373640"/>
            <a:ext cx="4739186" cy="3662509"/>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5E5E5E"/>
              </a:buClr>
              <a:buSzPts val="7200"/>
              <a:buFont typeface="Helvetica Neue"/>
              <a:buNone/>
            </a:pPr>
            <a:r>
              <a:rPr lang="en-US" sz="7200" b="1" i="0" u="none" strike="noStrike" cap="none">
                <a:solidFill>
                  <a:srgbClr val="5E5E5E"/>
                </a:solidFill>
                <a:latin typeface="Helvetica Neue"/>
                <a:ea typeface="Helvetica Neue"/>
                <a:cs typeface="Helvetica Neue"/>
                <a:sym typeface="Helvetica Neue"/>
              </a:rPr>
              <a:t>Divergent</a:t>
            </a:r>
            <a:endParaRPr/>
          </a:p>
          <a:p>
            <a:pPr marL="0" marR="0" lvl="0" indent="0" algn="r" rtl="0">
              <a:lnSpc>
                <a:spcPct val="100000"/>
              </a:lnSpc>
              <a:spcBef>
                <a:spcPts val="0"/>
              </a:spcBef>
              <a:spcAft>
                <a:spcPts val="0"/>
              </a:spcAft>
              <a:buClr>
                <a:srgbClr val="5E5E5E"/>
              </a:buClr>
              <a:buSzPts val="3200"/>
              <a:buFont typeface="Helvetica Neue"/>
              <a:buNone/>
            </a:pPr>
            <a:r>
              <a:rPr lang="en-US" sz="3200" b="0" i="0" u="none" strike="noStrike" cap="none">
                <a:solidFill>
                  <a:srgbClr val="5E5E5E"/>
                </a:solidFill>
                <a:latin typeface="Helvetica Neue"/>
                <a:ea typeface="Helvetica Neue"/>
                <a:cs typeface="Helvetica Neue"/>
                <a:sym typeface="Helvetica Neue"/>
              </a:rPr>
              <a:t>the scenarios are clearly different from each other, helping “stretch” thinking in different directions</a:t>
            </a:r>
            <a:endParaRPr sz="3200" b="1" i="0" u="none" strike="noStrike" cap="none">
              <a:solidFill>
                <a:srgbClr val="5E5E5E"/>
              </a:solidFill>
              <a:latin typeface="Helvetica Neue"/>
              <a:ea typeface="Helvetica Neue"/>
              <a:cs typeface="Helvetica Neue"/>
              <a:sym typeface="Helvetica Neue"/>
            </a:endParaRPr>
          </a:p>
        </p:txBody>
      </p:sp>
      <p:sp>
        <p:nvSpPr>
          <p:cNvPr id="508" name="Google Shape;508;p22"/>
          <p:cNvSpPr/>
          <p:nvPr/>
        </p:nvSpPr>
        <p:spPr>
          <a:xfrm>
            <a:off x="9646451" y="5168926"/>
            <a:ext cx="5897880" cy="1219200"/>
          </a:xfrm>
          <a:prstGeom prst="rect">
            <a:avLst/>
          </a:prstGeom>
          <a:noFill/>
          <a:ln>
            <a:noFill/>
          </a:ln>
        </p:spPr>
        <p:txBody>
          <a:bodyPr spcFirstLastPara="1" wrap="square" lIns="91375" tIns="45675" rIns="91375" bIns="45675" anchor="t" anchorCtr="0">
            <a:noAutofit/>
          </a:bodyPr>
          <a:lstStyle/>
          <a:p>
            <a:pPr marL="0" marR="0" lvl="0" indent="0" algn="ctr" rtl="0">
              <a:lnSpc>
                <a:spcPct val="100000"/>
              </a:lnSpc>
              <a:spcBef>
                <a:spcPts val="0"/>
              </a:spcBef>
              <a:spcAft>
                <a:spcPts val="0"/>
              </a:spcAft>
              <a:buClr>
                <a:srgbClr val="5E5E5E"/>
              </a:buClr>
              <a:buSzPts val="8000"/>
              <a:buFont typeface="Helvetica Neue"/>
              <a:buNone/>
            </a:pPr>
            <a:r>
              <a:rPr lang="en-US" sz="8000" b="1" i="0" u="none" strike="noStrike" cap="none">
                <a:solidFill>
                  <a:srgbClr val="5E5E5E"/>
                </a:solidFill>
                <a:latin typeface="Helvetica Neue"/>
                <a:ea typeface="Helvetica Neue"/>
                <a:cs typeface="Helvetica Neue"/>
                <a:sym typeface="Helvetica Neue"/>
              </a:rPr>
              <a:t>Memorable</a:t>
            </a:r>
            <a:endParaRPr/>
          </a:p>
          <a:p>
            <a:pPr marL="0" marR="0" lvl="0" indent="0" algn="ctr" rtl="0">
              <a:lnSpc>
                <a:spcPct val="100000"/>
              </a:lnSpc>
              <a:spcBef>
                <a:spcPts val="0"/>
              </a:spcBef>
              <a:spcAft>
                <a:spcPts val="0"/>
              </a:spcAft>
              <a:buClr>
                <a:srgbClr val="5E5E5E"/>
              </a:buClr>
              <a:buSzPts val="3200"/>
              <a:buFont typeface="Helvetica Neue"/>
              <a:buNone/>
            </a:pPr>
            <a:r>
              <a:rPr lang="en-US" sz="3200" b="0" i="0" u="none" strike="noStrike" cap="none">
                <a:solidFill>
                  <a:srgbClr val="5E5E5E"/>
                </a:solidFill>
                <a:latin typeface="Helvetica Neue"/>
                <a:ea typeface="Helvetica Neue"/>
                <a:cs typeface="Helvetica Neue"/>
                <a:sym typeface="Helvetica Neue"/>
              </a:rPr>
              <a:t>the main concept behind each scenario story is powerful and relatively easy to communicate</a:t>
            </a:r>
            <a:endParaRPr/>
          </a:p>
        </p:txBody>
      </p:sp>
      <p:sp>
        <p:nvSpPr>
          <p:cNvPr id="509" name="Google Shape;509;p22"/>
          <p:cNvSpPr/>
          <p:nvPr/>
        </p:nvSpPr>
        <p:spPr>
          <a:xfrm>
            <a:off x="16863286" y="3016752"/>
            <a:ext cx="5713928" cy="2185181"/>
          </a:xfrm>
          <a:prstGeom prst="rect">
            <a:avLst/>
          </a:prstGeom>
          <a:noFill/>
          <a:ln>
            <a:noFill/>
          </a:ln>
        </p:spPr>
        <p:txBody>
          <a:bodyPr spcFirstLastPara="1" wrap="square" lIns="91400" tIns="45700" rIns="91400" bIns="45700" anchor="t" anchorCtr="0">
            <a:spAutoFit/>
          </a:bodyPr>
          <a:lstStyle/>
          <a:p>
            <a:pPr marL="0" marR="0" lvl="0" indent="0" algn="r" rtl="0">
              <a:lnSpc>
                <a:spcPct val="100000"/>
              </a:lnSpc>
              <a:spcBef>
                <a:spcPts val="0"/>
              </a:spcBef>
              <a:spcAft>
                <a:spcPts val="0"/>
              </a:spcAft>
              <a:buClr>
                <a:srgbClr val="5E5E5E"/>
              </a:buClr>
              <a:buSzPts val="7200"/>
              <a:buFont typeface="Helvetica Neue"/>
              <a:buNone/>
            </a:pPr>
            <a:r>
              <a:rPr lang="en-US" sz="7200" b="1" i="0" u="none" strike="noStrike" cap="none">
                <a:solidFill>
                  <a:srgbClr val="5E5E5E"/>
                </a:solidFill>
                <a:latin typeface="Helvetica Neue"/>
                <a:ea typeface="Helvetica Neue"/>
                <a:cs typeface="Helvetica Neue"/>
                <a:sym typeface="Helvetica Neue"/>
              </a:rPr>
              <a:t>Challenging</a:t>
            </a:r>
            <a:endParaRPr/>
          </a:p>
          <a:p>
            <a:pPr marL="0" marR="0" lvl="0" indent="0" algn="r" rtl="0">
              <a:lnSpc>
                <a:spcPct val="100000"/>
              </a:lnSpc>
              <a:spcBef>
                <a:spcPts val="0"/>
              </a:spcBef>
              <a:spcAft>
                <a:spcPts val="0"/>
              </a:spcAft>
              <a:buClr>
                <a:srgbClr val="5E5E5E"/>
              </a:buClr>
              <a:buSzPts val="3200"/>
              <a:buFont typeface="Helvetica Neue"/>
              <a:buNone/>
            </a:pPr>
            <a:r>
              <a:rPr lang="en-US" sz="3200" b="0" i="0" u="none" strike="noStrike" cap="none">
                <a:solidFill>
                  <a:srgbClr val="5E5E5E"/>
                </a:solidFill>
                <a:latin typeface="Helvetica Neue"/>
                <a:ea typeface="Helvetica Neue"/>
                <a:cs typeface="Helvetica Neue"/>
                <a:sym typeface="Helvetica Neue"/>
              </a:rPr>
              <a:t>to most peoples’ current conventional wisdom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3"/>
          <p:cNvSpPr txBox="1"/>
          <p:nvPr/>
        </p:nvSpPr>
        <p:spPr>
          <a:xfrm>
            <a:off x="1619718" y="2511380"/>
            <a:ext cx="19733815" cy="8976181"/>
          </a:xfrm>
          <a:prstGeom prst="rect">
            <a:avLst/>
          </a:prstGeom>
          <a:noFill/>
          <a:ln>
            <a:noFill/>
          </a:ln>
        </p:spPr>
        <p:txBody>
          <a:bodyPr spcFirstLastPara="1" wrap="square" lIns="91375" tIns="45700" rIns="91375" bIns="45700" anchor="t" anchorCtr="0">
            <a:spAutoFit/>
          </a:bodyPr>
          <a:lstStyle/>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Crazy ocean conditions &amp; weird weather: pendulum swings, boom &amp; busts   </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Ocean is resilient –stocks are maintained (in aggregate) with no damaging climate tipping points</a:t>
            </a:r>
            <a:endParaRPr sz="3396" b="0" i="0" u="none" strike="noStrike" cap="none" dirty="0">
              <a:solidFill>
                <a:srgbClr val="000000"/>
              </a:solidFill>
              <a:latin typeface="Rockwell"/>
              <a:ea typeface="Rockwell"/>
              <a:cs typeface="Rockwell"/>
              <a:sym typeface="Rockwell"/>
            </a:endParaRPr>
          </a:p>
          <a:p>
            <a:pPr marL="914330" marR="0" lvl="0" indent="0" algn="l" rtl="0">
              <a:lnSpc>
                <a:spcPct val="100000"/>
              </a:lnSpc>
              <a:spcBef>
                <a:spcPts val="0"/>
              </a:spcBef>
              <a:spcAft>
                <a:spcPts val="0"/>
              </a:spcAft>
              <a:buClr>
                <a:srgbClr val="5E5E5E"/>
              </a:buClr>
              <a:buSzPts val="2800"/>
              <a:buFont typeface="Helvetica Neue"/>
              <a:buNone/>
            </a:pP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Seasons and locations of traditional fisheries change unpredictably, leading to (e.g.) changes in interactions with protected species</a:t>
            </a:r>
            <a:endParaRPr sz="1698" b="0" i="0" u="none" strike="noStrike" cap="none" dirty="0">
              <a:solidFill>
                <a:srgbClr val="000000"/>
              </a:solidFill>
              <a:latin typeface="Arial"/>
              <a:ea typeface="Arial"/>
              <a:cs typeface="Arial"/>
              <a:sym typeface="Aria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Traditional stock assessments are less reliable; real-time data from vessels and other users is more valuable than traditional science</a:t>
            </a:r>
            <a:endParaRPr sz="1698" b="0" i="0" u="none" strike="noStrike" cap="none" dirty="0">
              <a:solidFill>
                <a:srgbClr val="000000"/>
              </a:solidFill>
              <a:latin typeface="Arial"/>
              <a:ea typeface="Arial"/>
              <a:cs typeface="Arial"/>
              <a:sym typeface="Aria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New assessment approaches generate questions over data rights and data aggregation </a:t>
            </a:r>
            <a:endParaRPr sz="1698" b="0" i="0" u="none" strike="noStrike" cap="none" dirty="0">
              <a:solidFill>
                <a:srgbClr val="000000"/>
              </a:solidFill>
              <a:latin typeface="Arial"/>
              <a:ea typeface="Arial"/>
              <a:cs typeface="Arial"/>
              <a:sym typeface="Arial"/>
            </a:endParaRPr>
          </a:p>
          <a:p>
            <a:pPr marL="474096" marR="0" lvl="0" indent="-366279" algn="l" rtl="0">
              <a:lnSpc>
                <a:spcPct val="100000"/>
              </a:lnSpc>
              <a:spcBef>
                <a:spcPts val="0"/>
              </a:spcBef>
              <a:spcAft>
                <a:spcPts val="0"/>
              </a:spcAft>
              <a:buClr>
                <a:srgbClr val="5E5E5E"/>
              </a:buClr>
              <a:buSzPts val="1400"/>
              <a:buFont typeface="Helvetica Neue"/>
              <a:buNone/>
            </a:pP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Extreme weather often creates dangerous fishing conditions</a:t>
            </a:r>
            <a:endParaRPr sz="1698" b="0" i="0" u="none" strike="noStrike" cap="none" dirty="0">
              <a:solidFill>
                <a:srgbClr val="000000"/>
              </a:solidFill>
              <a:latin typeface="Arial"/>
              <a:ea typeface="Arial"/>
              <a:cs typeface="Arial"/>
              <a:sym typeface="Aria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Ocean activity (fishing, aquaculture and offshore wind) dominated by entrepreneurs, technology, pioneers</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Winners typically have deep pockets, sharp elbows, new technology and a willingness to take risks</a:t>
            </a:r>
            <a:endParaRPr sz="3396" b="0" i="0" u="none" strike="noStrike" cap="none" dirty="0">
              <a:solidFill>
                <a:srgbClr val="000000"/>
              </a:solidFill>
              <a:latin typeface="Rockwell"/>
              <a:ea typeface="Rockwell"/>
              <a:cs typeface="Rockwell"/>
              <a:sym typeface="Rockwell"/>
            </a:endParaRPr>
          </a:p>
          <a:p>
            <a:pPr marL="914330" marR="0" lvl="0" indent="0" algn="l" rtl="0">
              <a:lnSpc>
                <a:spcPct val="100000"/>
              </a:lnSpc>
              <a:spcBef>
                <a:spcPts val="0"/>
              </a:spcBef>
              <a:spcAft>
                <a:spcPts val="0"/>
              </a:spcAft>
              <a:buClr>
                <a:srgbClr val="5E5E5E"/>
              </a:buClr>
              <a:buSzPts val="2800"/>
              <a:buFont typeface="Helvetica Neue"/>
              <a:buNone/>
            </a:pP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Uncertainty about how long “abundant” stocks can keep delivering</a:t>
            </a:r>
            <a:endParaRPr sz="3396" b="0" i="0" u="none" strike="noStrike" cap="none" dirty="0">
              <a:solidFill>
                <a:srgbClr val="000000"/>
              </a:solidFill>
              <a:latin typeface="Arial"/>
              <a:ea typeface="Arial"/>
              <a:cs typeface="Arial"/>
              <a:sym typeface="Arial"/>
            </a:endParaRPr>
          </a:p>
        </p:txBody>
      </p:sp>
      <p:sp>
        <p:nvSpPr>
          <p:cNvPr id="515" name="Google Shape;515;p23"/>
          <p:cNvSpPr txBox="1"/>
          <p:nvPr/>
        </p:nvSpPr>
        <p:spPr>
          <a:xfrm>
            <a:off x="1965702" y="1476029"/>
            <a:ext cx="19949000" cy="830875"/>
          </a:xfrm>
          <a:prstGeom prst="rect">
            <a:avLst/>
          </a:prstGeom>
          <a:noFill/>
          <a:ln>
            <a:noFill/>
          </a:ln>
        </p:spPr>
        <p:txBody>
          <a:bodyPr spcFirstLastPara="1" wrap="square" lIns="91375" tIns="45700" rIns="91375" bIns="45700" anchor="t" anchorCtr="0">
            <a:spAutoFit/>
          </a:bodyPr>
          <a:lstStyle/>
          <a:p>
            <a:pPr marL="0" marR="0" lvl="0" indent="0" algn="l" rtl="0">
              <a:lnSpc>
                <a:spcPct val="100000"/>
              </a:lnSpc>
              <a:spcBef>
                <a:spcPts val="0"/>
              </a:spcBef>
              <a:spcAft>
                <a:spcPts val="0"/>
              </a:spcAft>
              <a:buClr>
                <a:srgbClr val="7030A0"/>
              </a:buClr>
              <a:buSzPts val="3957"/>
              <a:buFont typeface="Helvetica Neue"/>
              <a:buNone/>
            </a:pPr>
            <a:r>
              <a:rPr lang="en-US" sz="4799" b="1" i="0" u="none" strike="noStrike" cap="none">
                <a:solidFill>
                  <a:srgbClr val="7030A0"/>
                </a:solidFill>
                <a:latin typeface="Helvetica Neue"/>
                <a:ea typeface="Helvetica Neue"/>
                <a:cs typeface="Helvetica Neue"/>
                <a:sym typeface="Helvetica Neue"/>
              </a:rPr>
              <a:t>Ocean Pioneers</a:t>
            </a:r>
            <a:endParaRPr sz="4799" b="0" i="0" u="none" strike="noStrike" cap="none">
              <a:solidFill>
                <a:srgbClr val="5E5E5E"/>
              </a:solidFill>
              <a:latin typeface="Helvetica Neue"/>
              <a:ea typeface="Helvetica Neue"/>
              <a:cs typeface="Helvetica Neue"/>
              <a:sym typeface="Helvetica Neue"/>
            </a:endParaRPr>
          </a:p>
        </p:txBody>
      </p:sp>
      <p:sp>
        <p:nvSpPr>
          <p:cNvPr id="516" name="Google Shape;516;p23"/>
          <p:cNvSpPr/>
          <p:nvPr/>
        </p:nvSpPr>
        <p:spPr>
          <a:xfrm>
            <a:off x="21353533" y="2108658"/>
            <a:ext cx="2676612"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17" name="Google Shape;517;p23"/>
          <p:cNvSpPr/>
          <p:nvPr/>
        </p:nvSpPr>
        <p:spPr>
          <a:xfrm rot="5400000">
            <a:off x="21625115" y="2108609"/>
            <a:ext cx="2133451"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18" name="Google Shape;518;p23"/>
          <p:cNvSpPr/>
          <p:nvPr/>
        </p:nvSpPr>
        <p:spPr>
          <a:xfrm>
            <a:off x="21603814" y="1568948"/>
            <a:ext cx="544761" cy="520764"/>
          </a:xfrm>
          <a:prstGeom prst="ellipse">
            <a:avLst/>
          </a:prstGeom>
          <a:solidFill>
            <a:srgbClr val="7030A0"/>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19" name="Google Shape;519;p23"/>
          <p:cNvSpPr txBox="1"/>
          <p:nvPr/>
        </p:nvSpPr>
        <p:spPr>
          <a:xfrm>
            <a:off x="477371" y="247115"/>
            <a:ext cx="18703800" cy="923400"/>
          </a:xfrm>
          <a:prstGeom prst="rect">
            <a:avLst/>
          </a:prstGeom>
          <a:noFill/>
          <a:ln>
            <a:noFill/>
          </a:ln>
        </p:spPr>
        <p:txBody>
          <a:bodyPr spcFirstLastPara="1" wrap="square" lIns="50775" tIns="50775" rIns="50775" bIns="50775" anchor="t" anchorCtr="0">
            <a:spAutoFit/>
          </a:bodyPr>
          <a:lstStyle/>
          <a:p>
            <a:pPr marL="0" marR="0" lvl="0" indent="0" algn="l" rtl="0">
              <a:lnSpc>
                <a:spcPct val="100000"/>
              </a:lnSpc>
              <a:spcBef>
                <a:spcPts val="0"/>
              </a:spcBef>
              <a:spcAft>
                <a:spcPts val="0"/>
              </a:spcAft>
              <a:buClr>
                <a:srgbClr val="FFFFFF"/>
              </a:buClr>
              <a:buSzPts val="4397"/>
              <a:buFont typeface="Avenir"/>
              <a:buNone/>
            </a:pPr>
            <a:r>
              <a:rPr lang="en-US" sz="5333" b="1" i="0" u="none" strike="noStrike" cap="none">
                <a:solidFill>
                  <a:srgbClr val="FFFFFF"/>
                </a:solidFill>
                <a:latin typeface="Calibri"/>
                <a:ea typeface="Calibri"/>
                <a:cs typeface="Calibri"/>
                <a:sym typeface="Calibri"/>
              </a:rPr>
              <a:t>Step 5: Scenario Details</a:t>
            </a:r>
            <a:endParaRPr sz="5333" b="1" i="0" u="none" strike="noStrike" cap="none">
              <a:solidFill>
                <a:srgbClr val="FFFFFF"/>
              </a:solidFill>
              <a:latin typeface="Calibri"/>
              <a:ea typeface="Calibri"/>
              <a:cs typeface="Calibri"/>
              <a:sym typeface="Calibri"/>
            </a:endParaRPr>
          </a:p>
        </p:txBody>
      </p:sp>
      <p:cxnSp>
        <p:nvCxnSpPr>
          <p:cNvPr id="520" name="Google Shape;520;p23"/>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521" name="Google Shape;521;p23"/>
          <p:cNvSpPr/>
          <p:nvPr/>
        </p:nvSpPr>
        <p:spPr>
          <a:xfrm>
            <a:off x="16607676" y="42722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22" name="Google Shape;522;p23"/>
          <p:cNvSpPr/>
          <p:nvPr/>
        </p:nvSpPr>
        <p:spPr>
          <a:xfrm>
            <a:off x="17638874" y="411908"/>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23" name="Google Shape;523;p23"/>
          <p:cNvSpPr/>
          <p:nvPr/>
        </p:nvSpPr>
        <p:spPr>
          <a:xfrm>
            <a:off x="18670072" y="399877"/>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24" name="Google Shape;524;p23"/>
          <p:cNvSpPr/>
          <p:nvPr/>
        </p:nvSpPr>
        <p:spPr>
          <a:xfrm>
            <a:off x="19701270" y="38784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25" name="Google Shape;525;p23"/>
          <p:cNvSpPr/>
          <p:nvPr/>
        </p:nvSpPr>
        <p:spPr>
          <a:xfrm>
            <a:off x="20732468"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26" name="Google Shape;526;p23"/>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4"/>
          <p:cNvSpPr txBox="1"/>
          <p:nvPr/>
        </p:nvSpPr>
        <p:spPr>
          <a:xfrm>
            <a:off x="1409352" y="2511429"/>
            <a:ext cx="20879717" cy="10021339"/>
          </a:xfrm>
          <a:prstGeom prst="rect">
            <a:avLst/>
          </a:prstGeom>
          <a:noFill/>
          <a:ln>
            <a:noFill/>
          </a:ln>
        </p:spPr>
        <p:txBody>
          <a:bodyPr spcFirstLastPara="1" wrap="square" lIns="91375" tIns="45700" rIns="91375" bIns="45700" anchor="t" anchorCtr="0">
            <a:spAutoFit/>
          </a:bodyPr>
          <a:lstStyle/>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Unpredictable conditions create climate tipping points with negative impacts to diverse harvest, forage and marine wildlife species </a:t>
            </a: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698"/>
              <a:buFont typeface="Arial"/>
              <a:buChar char="•"/>
            </a:pPr>
            <a:r>
              <a:rPr lang="en-US" sz="3396" b="0" i="0" u="none" strike="noStrike" cap="none" dirty="0">
                <a:solidFill>
                  <a:srgbClr val="2F2F2F"/>
                </a:solidFill>
                <a:latin typeface="Rockwell"/>
                <a:ea typeface="Rockwell"/>
                <a:cs typeface="Rockwell"/>
                <a:sym typeface="Rockwell"/>
              </a:rPr>
              <a:t>Storms and population growth create more pollution, reducing the quantity and quality of estuaries and other nearshore habitat  </a:t>
            </a: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Diseases are prevalent – several marine heatwaves lead to die-offs  </a:t>
            </a:r>
            <a:endParaRPr sz="1698" b="0" i="0" u="none" strike="noStrike" cap="none" dirty="0">
              <a:solidFill>
                <a:srgbClr val="000000"/>
              </a:solidFill>
              <a:latin typeface="Arial"/>
              <a:ea typeface="Arial"/>
              <a:cs typeface="Arial"/>
              <a:sym typeface="Arial"/>
            </a:endParaRPr>
          </a:p>
          <a:p>
            <a:pPr marL="16932" marR="0" lvl="0" indent="0" algn="l" rtl="0">
              <a:lnSpc>
                <a:spcPct val="100000"/>
              </a:lnSpc>
              <a:spcBef>
                <a:spcPts val="0"/>
              </a:spcBef>
              <a:spcAft>
                <a:spcPts val="0"/>
              </a:spcAft>
              <a:buClr>
                <a:srgbClr val="2F2F2F"/>
              </a:buClr>
              <a:buSzPts val="2800"/>
              <a:buFont typeface="Rockwell"/>
              <a:buNone/>
            </a:pPr>
            <a:r>
              <a:rPr lang="en-US" sz="3396" b="0" i="0" u="none" strike="noStrike" cap="none" dirty="0">
                <a:solidFill>
                  <a:srgbClr val="2F2F2F"/>
                </a:solidFill>
                <a:latin typeface="Rockwell"/>
                <a:ea typeface="Rockwell"/>
                <a:cs typeface="Rockwell"/>
                <a:sym typeface="Rockwell"/>
              </a:rPr>
              <a:t>    </a:t>
            </a: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High stress on fishing operators: costs rise and harvest opportunities are reduced due to low abundance of traditional stocks and new area closures to protect endangered species  </a:t>
            </a: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Science appears unable to help the fishery management community adapt; stock assessments rely on insufficient data and constant lawsuits drain management capacity</a:t>
            </a:r>
            <a:endParaRPr sz="1698" b="0" i="0" u="none" strike="noStrike" cap="none" dirty="0">
              <a:solidFill>
                <a:srgbClr val="000000"/>
              </a:solidFill>
              <a:latin typeface="Arial"/>
              <a:ea typeface="Arial"/>
              <a:cs typeface="Arial"/>
              <a:sym typeface="Aria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Stocks experiencing range shifts are incorrectly classified as overfished; these mistakes undermine the management process  </a:t>
            </a: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Low levels of trust between several different stakeholder groups</a:t>
            </a:r>
            <a:endParaRPr sz="1698" b="0" i="0" u="none" strike="noStrike" cap="none" dirty="0">
              <a:solidFill>
                <a:srgbClr val="000000"/>
              </a:solidFill>
              <a:latin typeface="Arial"/>
              <a:ea typeface="Arial"/>
              <a:cs typeface="Arial"/>
              <a:sym typeface="Arial"/>
            </a:endParaRPr>
          </a:p>
          <a:p>
            <a:pPr marL="575688" marR="0" lvl="0" indent="-458640" algn="l" rtl="0">
              <a:lnSpc>
                <a:spcPct val="100000"/>
              </a:lnSpc>
              <a:spcBef>
                <a:spcPts val="0"/>
              </a:spcBef>
              <a:spcAft>
                <a:spcPts val="0"/>
              </a:spcAft>
              <a:buClr>
                <a:srgbClr val="5E5E5E"/>
              </a:buClr>
              <a:buSzPts val="1300"/>
              <a:buFont typeface="Helvetica Neue"/>
              <a:buNone/>
            </a:pP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Conditions require operators to shift effort to lower trophic level species  </a:t>
            </a:r>
            <a:endParaRPr sz="1698" b="0" i="0" u="none" strike="noStrike" cap="none" dirty="0">
              <a:solidFill>
                <a:srgbClr val="000000"/>
              </a:solidFill>
              <a:latin typeface="Arial"/>
              <a:ea typeface="Arial"/>
              <a:cs typeface="Arial"/>
              <a:sym typeface="Aria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Government steps in to save some domestic fisheries, but only a few select fisheries get assistance </a:t>
            </a:r>
            <a:endParaRPr sz="3396" b="0" i="0" u="none" strike="noStrike" cap="none" dirty="0">
              <a:solidFill>
                <a:srgbClr val="2F2F2F"/>
              </a:solidFill>
              <a:latin typeface="Rockwell"/>
              <a:ea typeface="Rockwell"/>
              <a:cs typeface="Rockwell"/>
              <a:sym typeface="Rockwell"/>
            </a:endParaRPr>
          </a:p>
          <a:p>
            <a:pPr marL="575688" marR="0" lvl="0" indent="-558755" algn="l" rtl="0">
              <a:lnSpc>
                <a:spcPct val="100000"/>
              </a:lnSpc>
              <a:spcBef>
                <a:spcPts val="0"/>
              </a:spcBef>
              <a:spcAft>
                <a:spcPts val="0"/>
              </a:spcAft>
              <a:buClr>
                <a:srgbClr val="2F2F2F"/>
              </a:buClr>
              <a:buSzPts val="1300"/>
              <a:buFont typeface="Arial"/>
              <a:buChar char="•"/>
            </a:pPr>
            <a:r>
              <a:rPr lang="en-US" sz="3396" b="0" i="0" u="none" strike="noStrike" cap="none" dirty="0">
                <a:solidFill>
                  <a:srgbClr val="2F2F2F"/>
                </a:solidFill>
                <a:latin typeface="Rockwell"/>
                <a:ea typeface="Rockwell"/>
                <a:cs typeface="Rockwell"/>
                <a:sym typeface="Rockwell"/>
              </a:rPr>
              <a:t>Fishing no longer the dominant activity in the ocean, competing with other industries for space and attention</a:t>
            </a:r>
            <a:endParaRPr sz="3396" b="0" i="0" u="none" strike="noStrike" cap="none" dirty="0">
              <a:solidFill>
                <a:srgbClr val="2F2F2F"/>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2800"/>
              <a:buFont typeface="Helvetica Neue"/>
              <a:buNone/>
            </a:pPr>
            <a:endParaRPr sz="3396" b="1" i="0" u="none" strike="noStrike" cap="none" dirty="0">
              <a:solidFill>
                <a:srgbClr val="000000"/>
              </a:solidFill>
              <a:latin typeface="Rockwell"/>
              <a:ea typeface="Rockwell"/>
              <a:cs typeface="Rockwell"/>
              <a:sym typeface="Rockwell"/>
            </a:endParaRPr>
          </a:p>
        </p:txBody>
      </p:sp>
      <p:sp>
        <p:nvSpPr>
          <p:cNvPr id="532" name="Google Shape;532;p24"/>
          <p:cNvSpPr txBox="1"/>
          <p:nvPr/>
        </p:nvSpPr>
        <p:spPr>
          <a:xfrm>
            <a:off x="1953396" y="1464039"/>
            <a:ext cx="19034682" cy="830875"/>
          </a:xfrm>
          <a:prstGeom prst="rect">
            <a:avLst/>
          </a:prstGeom>
          <a:noFill/>
          <a:ln>
            <a:noFill/>
          </a:ln>
        </p:spPr>
        <p:txBody>
          <a:bodyPr spcFirstLastPara="1" wrap="square" lIns="91375" tIns="45700" rIns="91375" bIns="45700" anchor="t" anchorCtr="0">
            <a:spAutoFit/>
          </a:bodyPr>
          <a:lstStyle/>
          <a:p>
            <a:pPr marL="0" marR="0" lvl="0" indent="0" algn="l" rtl="0">
              <a:lnSpc>
                <a:spcPct val="100000"/>
              </a:lnSpc>
              <a:spcBef>
                <a:spcPts val="0"/>
              </a:spcBef>
              <a:spcAft>
                <a:spcPts val="0"/>
              </a:spcAft>
              <a:buClr>
                <a:srgbClr val="2E7115"/>
              </a:buClr>
              <a:buSzPts val="3957"/>
              <a:buFont typeface="Helvetica Neue"/>
              <a:buNone/>
            </a:pPr>
            <a:r>
              <a:rPr lang="en-US" sz="4799" b="1" i="0" u="none" strike="noStrike" cap="none">
                <a:solidFill>
                  <a:srgbClr val="2E7115"/>
                </a:solidFill>
                <a:latin typeface="Helvetica Neue"/>
                <a:ea typeface="Helvetica Neue"/>
                <a:cs typeface="Helvetica Neue"/>
                <a:sym typeface="Helvetica Neue"/>
              </a:rPr>
              <a:t>Compound Stress Fractures</a:t>
            </a:r>
            <a:endParaRPr sz="4799" b="0" i="0" u="none" strike="noStrike" cap="none">
              <a:solidFill>
                <a:srgbClr val="2E7115"/>
              </a:solidFill>
              <a:latin typeface="Helvetica Neue"/>
              <a:ea typeface="Helvetica Neue"/>
              <a:cs typeface="Helvetica Neue"/>
              <a:sym typeface="Helvetica Neue"/>
            </a:endParaRPr>
          </a:p>
        </p:txBody>
      </p:sp>
      <p:sp>
        <p:nvSpPr>
          <p:cNvPr id="533" name="Google Shape;533;p24"/>
          <p:cNvSpPr/>
          <p:nvPr/>
        </p:nvSpPr>
        <p:spPr>
          <a:xfrm>
            <a:off x="21353533" y="2108658"/>
            <a:ext cx="2676775"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34" name="Google Shape;534;p24"/>
          <p:cNvSpPr/>
          <p:nvPr/>
        </p:nvSpPr>
        <p:spPr>
          <a:xfrm rot="5400000">
            <a:off x="21625060" y="2108665"/>
            <a:ext cx="2133561"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35" name="Google Shape;535;p24"/>
          <p:cNvSpPr/>
          <p:nvPr/>
        </p:nvSpPr>
        <p:spPr>
          <a:xfrm>
            <a:off x="21556444" y="3057043"/>
            <a:ext cx="544669" cy="520656"/>
          </a:xfrm>
          <a:prstGeom prst="ellipse">
            <a:avLst/>
          </a:prstGeom>
          <a:solidFill>
            <a:srgbClr val="2E7115"/>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cxnSp>
        <p:nvCxnSpPr>
          <p:cNvPr id="536" name="Google Shape;536;p24"/>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537" name="Google Shape;537;p24"/>
          <p:cNvSpPr/>
          <p:nvPr/>
        </p:nvSpPr>
        <p:spPr>
          <a:xfrm>
            <a:off x="16607676" y="42722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38" name="Google Shape;538;p24"/>
          <p:cNvSpPr/>
          <p:nvPr/>
        </p:nvSpPr>
        <p:spPr>
          <a:xfrm>
            <a:off x="17638874" y="411908"/>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39" name="Google Shape;539;p24"/>
          <p:cNvSpPr/>
          <p:nvPr/>
        </p:nvSpPr>
        <p:spPr>
          <a:xfrm>
            <a:off x="18670072" y="399877"/>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40" name="Google Shape;540;p24"/>
          <p:cNvSpPr/>
          <p:nvPr/>
        </p:nvSpPr>
        <p:spPr>
          <a:xfrm>
            <a:off x="19701270" y="38784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41" name="Google Shape;541;p24"/>
          <p:cNvSpPr/>
          <p:nvPr/>
        </p:nvSpPr>
        <p:spPr>
          <a:xfrm>
            <a:off x="20732468"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42" name="Google Shape;542;p24"/>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43" name="Google Shape;543;p24"/>
          <p:cNvSpPr txBox="1"/>
          <p:nvPr/>
        </p:nvSpPr>
        <p:spPr>
          <a:xfrm>
            <a:off x="477371" y="149889"/>
            <a:ext cx="18703800" cy="923400"/>
          </a:xfrm>
          <a:prstGeom prst="rect">
            <a:avLst/>
          </a:prstGeom>
          <a:noFill/>
          <a:ln>
            <a:noFill/>
          </a:ln>
        </p:spPr>
        <p:txBody>
          <a:bodyPr spcFirstLastPara="1" wrap="square" lIns="50775" tIns="50775" rIns="50775" bIns="50775" anchor="t" anchorCtr="0">
            <a:spAutoFit/>
          </a:bodyPr>
          <a:lstStyle/>
          <a:p>
            <a:pPr marL="0" marR="0" lvl="0" indent="0" algn="l" rtl="0">
              <a:lnSpc>
                <a:spcPct val="100000"/>
              </a:lnSpc>
              <a:spcBef>
                <a:spcPts val="0"/>
              </a:spcBef>
              <a:spcAft>
                <a:spcPts val="0"/>
              </a:spcAft>
              <a:buClr>
                <a:srgbClr val="FFFFFF"/>
              </a:buClr>
              <a:buSzPts val="4397"/>
              <a:buFont typeface="Avenir"/>
              <a:buNone/>
            </a:pPr>
            <a:r>
              <a:rPr lang="en-US" sz="5333" b="1" i="0" u="none" strike="noStrike" cap="none">
                <a:solidFill>
                  <a:srgbClr val="FFFFFF"/>
                </a:solidFill>
                <a:latin typeface="Calibri"/>
                <a:ea typeface="Calibri"/>
                <a:cs typeface="Calibri"/>
                <a:sym typeface="Calibri"/>
              </a:rPr>
              <a:t>Step 5: Scenario Details</a:t>
            </a:r>
            <a:endParaRPr sz="5333" b="1" i="0" u="none" strike="noStrike" cap="non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5"/>
          <p:cNvSpPr txBox="1"/>
          <p:nvPr/>
        </p:nvSpPr>
        <p:spPr>
          <a:xfrm>
            <a:off x="1661362" y="2250006"/>
            <a:ext cx="20047393" cy="10021339"/>
          </a:xfrm>
          <a:prstGeom prst="rect">
            <a:avLst/>
          </a:prstGeom>
          <a:noFill/>
          <a:ln>
            <a:noFill/>
          </a:ln>
        </p:spPr>
        <p:txBody>
          <a:bodyPr spcFirstLastPara="1" wrap="square" lIns="91375" tIns="45700" rIns="91375" bIns="45700" anchor="t" anchorCtr="0">
            <a:spAutoFit/>
          </a:bodyPr>
          <a:lstStyle/>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“Science is good, but the news is bad”  </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Declining productivity and abundance for many species including harvest mainstays, choke species, and diverse marine wildlife; maximum fish size is smaller  </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The cold pool continues to shrink in size and duration, negatively impacting diverse species that depend on this pelagic habitat  </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Range shifts as species move N and E, but not much range expansion </a:t>
            </a:r>
            <a:endParaRPr sz="169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Rockwell"/>
              <a:buNone/>
            </a:pPr>
            <a:r>
              <a:rPr lang="en-US" sz="3396" b="0" i="0" u="none" strike="noStrike" cap="none" dirty="0">
                <a:solidFill>
                  <a:srgbClr val="000000"/>
                </a:solidFill>
                <a:latin typeface="Rockwell"/>
                <a:ea typeface="Rockwell"/>
                <a:cs typeface="Rockwell"/>
                <a:sym typeface="Rockwell"/>
              </a:rPr>
              <a:t> </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In some regions, management puts limits on newly arriving species, allowing establishment of new reproducing populations; marine wildlife interaction/bycatch challenges are addressed through improved forecasts and fishing community innovation </a:t>
            </a: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Successful small-scale fishermen adapt to reduced catch limits and new stocks, supplying limited but lucrative markets  </a:t>
            </a:r>
            <a:endParaRPr sz="3396" b="0" i="0" u="none" strike="noStrike" cap="none" dirty="0">
              <a:solidFill>
                <a:srgbClr val="000000"/>
              </a:solidFill>
              <a:latin typeface="Rockwell"/>
              <a:ea typeface="Rockwell"/>
              <a:cs typeface="Rockwell"/>
              <a:sym typeface="Rockwell"/>
            </a:endParaRPr>
          </a:p>
          <a:p>
            <a:pPr marL="474096" marR="0" lvl="0" indent="-366279" algn="l" rtl="0">
              <a:lnSpc>
                <a:spcPct val="100000"/>
              </a:lnSpc>
              <a:spcBef>
                <a:spcPts val="0"/>
              </a:spcBef>
              <a:spcAft>
                <a:spcPts val="0"/>
              </a:spcAft>
              <a:buClr>
                <a:srgbClr val="5E5E5E"/>
              </a:buClr>
              <a:buSzPts val="1400"/>
              <a:buFont typeface="Helvetica Neue"/>
              <a:buNone/>
            </a:pP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Unsuccessful regions struggle to develop effective responses to challenges like shifting stocks and new marine mammal interactions, leading to fleet consolidation, loss of markets to artificially cheap seafood imports, and the permanent decline of historic fishing communities.</a:t>
            </a:r>
            <a:endParaRPr sz="1698" b="0" i="0" u="none" strike="noStrike" cap="none" dirty="0">
              <a:solidFill>
                <a:srgbClr val="000000"/>
              </a:solidFill>
              <a:latin typeface="Arial"/>
              <a:ea typeface="Arial"/>
              <a:cs typeface="Arial"/>
              <a:sym typeface="Arial"/>
            </a:endParaRPr>
          </a:p>
          <a:p>
            <a:pPr marL="474096" marR="0" lvl="0" indent="-366279" algn="l" rtl="0">
              <a:lnSpc>
                <a:spcPct val="100000"/>
              </a:lnSpc>
              <a:spcBef>
                <a:spcPts val="0"/>
              </a:spcBef>
              <a:spcAft>
                <a:spcPts val="0"/>
              </a:spcAft>
              <a:buClr>
                <a:srgbClr val="5E5E5E"/>
              </a:buClr>
              <a:buSzPts val="1400"/>
              <a:buFont typeface="Helvetica Neue"/>
              <a:buNone/>
            </a:pPr>
            <a:endParaRPr sz="3396" b="0" i="0" u="none" strike="noStrike" cap="none" dirty="0">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dirty="0">
                <a:solidFill>
                  <a:srgbClr val="000000"/>
                </a:solidFill>
                <a:latin typeface="Rockwell"/>
                <a:ea typeface="Rockwell"/>
                <a:cs typeface="Rockwell"/>
                <a:sym typeface="Rockwell"/>
              </a:rPr>
              <a:t>Aquaculture becomes prevalent as a mass source of seafood  </a:t>
            </a:r>
            <a:endParaRPr sz="3396" b="0" i="0" u="none" strike="noStrike" cap="none" dirty="0">
              <a:solidFill>
                <a:srgbClr val="000000"/>
              </a:solidFill>
              <a:latin typeface="Rockwell"/>
              <a:ea typeface="Rockwell"/>
              <a:cs typeface="Rockwell"/>
              <a:sym typeface="Rockwell"/>
            </a:endParaRPr>
          </a:p>
          <a:p>
            <a:pPr marL="474096" marR="0" lvl="0" indent="-366279" algn="l" rtl="0">
              <a:lnSpc>
                <a:spcPct val="100000"/>
              </a:lnSpc>
              <a:spcBef>
                <a:spcPts val="0"/>
              </a:spcBef>
              <a:spcAft>
                <a:spcPts val="0"/>
              </a:spcAft>
              <a:buClr>
                <a:srgbClr val="5E5E5E"/>
              </a:buClr>
              <a:buSzPts val="1400"/>
              <a:buFont typeface="Helvetica Neue"/>
              <a:buNone/>
            </a:pPr>
            <a:endParaRPr sz="3396" b="1" i="0" u="none" strike="noStrike" cap="none" dirty="0">
              <a:solidFill>
                <a:srgbClr val="000000"/>
              </a:solidFill>
              <a:latin typeface="Rockwell"/>
              <a:ea typeface="Rockwell"/>
              <a:cs typeface="Rockwell"/>
              <a:sym typeface="Rockwell"/>
            </a:endParaRPr>
          </a:p>
        </p:txBody>
      </p:sp>
      <p:sp>
        <p:nvSpPr>
          <p:cNvPr id="549" name="Google Shape;549;p25"/>
          <p:cNvSpPr txBox="1"/>
          <p:nvPr/>
        </p:nvSpPr>
        <p:spPr>
          <a:xfrm>
            <a:off x="2016583" y="1444655"/>
            <a:ext cx="20560956" cy="830875"/>
          </a:xfrm>
          <a:prstGeom prst="rect">
            <a:avLst/>
          </a:prstGeom>
          <a:noFill/>
          <a:ln>
            <a:noFill/>
          </a:ln>
        </p:spPr>
        <p:txBody>
          <a:bodyPr spcFirstLastPara="1" wrap="square" lIns="91375" tIns="45700" rIns="91375" bIns="45700" anchor="t" anchorCtr="0">
            <a:spAutoFit/>
          </a:bodyPr>
          <a:lstStyle/>
          <a:p>
            <a:pPr marL="0" marR="0" lvl="0" indent="0" algn="l" rtl="0">
              <a:lnSpc>
                <a:spcPct val="100000"/>
              </a:lnSpc>
              <a:spcBef>
                <a:spcPts val="0"/>
              </a:spcBef>
              <a:spcAft>
                <a:spcPts val="0"/>
              </a:spcAft>
              <a:buClr>
                <a:srgbClr val="0070C0"/>
              </a:buClr>
              <a:buSzPts val="3957"/>
              <a:buFont typeface="Helvetica Neue"/>
              <a:buNone/>
            </a:pPr>
            <a:r>
              <a:rPr lang="en-US" sz="4799" b="1" i="0" u="none" strike="noStrike" cap="none">
                <a:solidFill>
                  <a:srgbClr val="0070C0"/>
                </a:solidFill>
                <a:latin typeface="Helvetica Neue"/>
                <a:ea typeface="Helvetica Neue"/>
                <a:cs typeface="Helvetica Neue"/>
                <a:sym typeface="Helvetica Neue"/>
              </a:rPr>
              <a:t>Sweet &amp; Sour Seafood</a:t>
            </a:r>
            <a:endParaRPr sz="4799" b="0" i="0" u="none" strike="noStrike" cap="none">
              <a:solidFill>
                <a:srgbClr val="0070C0"/>
              </a:solidFill>
              <a:latin typeface="Helvetica Neue"/>
              <a:ea typeface="Helvetica Neue"/>
              <a:cs typeface="Helvetica Neue"/>
              <a:sym typeface="Helvetica Neue"/>
            </a:endParaRPr>
          </a:p>
        </p:txBody>
      </p:sp>
      <p:sp>
        <p:nvSpPr>
          <p:cNvPr id="550" name="Google Shape;550;p25"/>
          <p:cNvSpPr/>
          <p:nvPr/>
        </p:nvSpPr>
        <p:spPr>
          <a:xfrm>
            <a:off x="21353533" y="2108658"/>
            <a:ext cx="2676612"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51" name="Google Shape;551;p25"/>
          <p:cNvSpPr/>
          <p:nvPr/>
        </p:nvSpPr>
        <p:spPr>
          <a:xfrm rot="5400000">
            <a:off x="21625115" y="2108609"/>
            <a:ext cx="2133451"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52" name="Google Shape;552;p25"/>
          <p:cNvSpPr/>
          <p:nvPr/>
        </p:nvSpPr>
        <p:spPr>
          <a:xfrm>
            <a:off x="23332994" y="3085414"/>
            <a:ext cx="544761" cy="520764"/>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cxnSp>
        <p:nvCxnSpPr>
          <p:cNvPr id="553" name="Google Shape;553;p25"/>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554" name="Google Shape;554;p25"/>
          <p:cNvSpPr/>
          <p:nvPr/>
        </p:nvSpPr>
        <p:spPr>
          <a:xfrm>
            <a:off x="16607676" y="42722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55" name="Google Shape;555;p25"/>
          <p:cNvSpPr/>
          <p:nvPr/>
        </p:nvSpPr>
        <p:spPr>
          <a:xfrm>
            <a:off x="17638874" y="411908"/>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56" name="Google Shape;556;p25"/>
          <p:cNvSpPr/>
          <p:nvPr/>
        </p:nvSpPr>
        <p:spPr>
          <a:xfrm>
            <a:off x="18670072" y="399877"/>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57" name="Google Shape;557;p25"/>
          <p:cNvSpPr/>
          <p:nvPr/>
        </p:nvSpPr>
        <p:spPr>
          <a:xfrm>
            <a:off x="19701270" y="38784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58" name="Google Shape;558;p25"/>
          <p:cNvSpPr/>
          <p:nvPr/>
        </p:nvSpPr>
        <p:spPr>
          <a:xfrm>
            <a:off x="20732468"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59" name="Google Shape;559;p25"/>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60" name="Google Shape;560;p25"/>
          <p:cNvSpPr txBox="1"/>
          <p:nvPr/>
        </p:nvSpPr>
        <p:spPr>
          <a:xfrm>
            <a:off x="221761" y="173952"/>
            <a:ext cx="18703800" cy="923400"/>
          </a:xfrm>
          <a:prstGeom prst="rect">
            <a:avLst/>
          </a:prstGeom>
          <a:noFill/>
          <a:ln>
            <a:noFill/>
          </a:ln>
        </p:spPr>
        <p:txBody>
          <a:bodyPr spcFirstLastPara="1" wrap="square" lIns="50775" tIns="50775" rIns="50775" bIns="50775" anchor="t" anchorCtr="0">
            <a:spAutoFit/>
          </a:bodyPr>
          <a:lstStyle/>
          <a:p>
            <a:pPr marL="0" marR="0" lvl="0" indent="0" algn="l" rtl="0">
              <a:lnSpc>
                <a:spcPct val="100000"/>
              </a:lnSpc>
              <a:spcBef>
                <a:spcPts val="0"/>
              </a:spcBef>
              <a:spcAft>
                <a:spcPts val="0"/>
              </a:spcAft>
              <a:buClr>
                <a:srgbClr val="FFFFFF"/>
              </a:buClr>
              <a:buSzPts val="4397"/>
              <a:buFont typeface="Avenir"/>
              <a:buNone/>
            </a:pPr>
            <a:r>
              <a:rPr lang="en-US" sz="5333" b="1" i="0" u="none" strike="noStrike" cap="none">
                <a:solidFill>
                  <a:srgbClr val="FFFFFF"/>
                </a:solidFill>
                <a:latin typeface="Calibri"/>
                <a:ea typeface="Calibri"/>
                <a:cs typeface="Calibri"/>
                <a:sym typeface="Calibri"/>
              </a:rPr>
              <a:t>Step 5: Scenario Details</a:t>
            </a:r>
            <a:endParaRPr sz="5333" b="1" i="0" u="none" strike="noStrike" cap="none">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6"/>
          <p:cNvSpPr txBox="1"/>
          <p:nvPr/>
        </p:nvSpPr>
        <p:spPr>
          <a:xfrm>
            <a:off x="1721163" y="2517716"/>
            <a:ext cx="20970677" cy="8453602"/>
          </a:xfrm>
          <a:prstGeom prst="rect">
            <a:avLst/>
          </a:prstGeom>
          <a:noFill/>
          <a:ln>
            <a:noFill/>
          </a:ln>
        </p:spPr>
        <p:txBody>
          <a:bodyPr spcFirstLastPara="1" wrap="square" lIns="91375" tIns="45700" rIns="91375" bIns="45700" anchor="t" anchorCtr="0">
            <a:spAutoFit/>
          </a:bodyPr>
          <a:lstStyle/>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Predictable changes and tolerable conditions; sea levels rise gradually  </a:t>
            </a:r>
            <a:endParaRPr sz="3396" b="0" i="0" u="none" strike="noStrike" cap="none">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Range expansion as stocks move predictably north &amp; east  </a:t>
            </a:r>
            <a:endParaRPr sz="1698" b="0" i="0" u="none" strike="noStrike" cap="none">
              <a:solidFill>
                <a:srgbClr val="000000"/>
              </a:solidFill>
              <a:latin typeface="Arial"/>
              <a:ea typeface="Arial"/>
              <a:cs typeface="Arial"/>
              <a:sym typeface="Arial"/>
            </a:endParaRPr>
          </a:p>
          <a:p>
            <a:pPr marL="474096" marR="0" lvl="0" indent="-366279" algn="l" rtl="0">
              <a:lnSpc>
                <a:spcPct val="100000"/>
              </a:lnSpc>
              <a:spcBef>
                <a:spcPts val="0"/>
              </a:spcBef>
              <a:spcAft>
                <a:spcPts val="0"/>
              </a:spcAft>
              <a:buClr>
                <a:srgbClr val="5E5E5E"/>
              </a:buClr>
              <a:buSzPts val="1400"/>
              <a:buFont typeface="Helvetica Neue"/>
              <a:buNone/>
            </a:pPr>
            <a:endParaRPr sz="3396" b="0" i="0" u="none" strike="noStrike" cap="none">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Climate mitigation efforts reduce greenhouse gas emissions, with little effect on ocean conditions in the short-term; however, better pollution reduction, habitat protection and restoration reverse a great deal of habitat damage and loss</a:t>
            </a:r>
            <a:endParaRPr sz="3396"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Rockwell"/>
              <a:buNone/>
            </a:pPr>
            <a:r>
              <a:rPr lang="en-US" sz="3396" b="0" i="0" u="none" strike="noStrike" cap="none">
                <a:solidFill>
                  <a:srgbClr val="000000"/>
                </a:solidFill>
                <a:latin typeface="Rockwell"/>
                <a:ea typeface="Rockwell"/>
                <a:cs typeface="Rockwell"/>
                <a:sym typeface="Rockwell"/>
              </a:rPr>
              <a:t>  </a:t>
            </a:r>
            <a:endParaRPr sz="3396" b="0" i="0" u="none" strike="noStrike" cap="none">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Science capacity booms, delivering effective ocean monitoring, real-time catch reporting, food web/population monitoring and bycatch avoidance  </a:t>
            </a:r>
            <a:endParaRPr sz="3396" b="0" i="0" u="none" strike="noStrike" cap="none">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Species composition has changed, but widespread data means that management can provide for a full and flexible balanced use of available fish stocks  </a:t>
            </a:r>
            <a:endParaRPr sz="3396" b="0" i="0" u="none" strike="noStrike" cap="none">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Investment in other ocean/coastal uses leads to competition (e.g. aquaculture) and collaboration (e.g. fisheries science is boosted by wind energy installations)  </a:t>
            </a:r>
            <a:endParaRPr sz="3396" b="0" i="0" u="none" strike="noStrike" cap="none">
              <a:solidFill>
                <a:srgbClr val="000000"/>
              </a:solidFill>
              <a:latin typeface="Rockwell"/>
              <a:ea typeface="Rockwell"/>
              <a:cs typeface="Rockwell"/>
              <a:sym typeface="Rockwell"/>
            </a:endParaRPr>
          </a:p>
          <a:p>
            <a:pPr marL="474096" marR="0" lvl="0" indent="-366279" algn="l" rtl="0">
              <a:lnSpc>
                <a:spcPct val="100000"/>
              </a:lnSpc>
              <a:spcBef>
                <a:spcPts val="0"/>
              </a:spcBef>
              <a:spcAft>
                <a:spcPts val="0"/>
              </a:spcAft>
              <a:buClr>
                <a:srgbClr val="5E5E5E"/>
              </a:buClr>
              <a:buSzPts val="1400"/>
              <a:buFont typeface="Helvetica Neue"/>
              <a:buNone/>
            </a:pPr>
            <a:endParaRPr sz="3396" b="0" i="0" u="none" strike="noStrike" cap="none">
              <a:solidFill>
                <a:srgbClr val="000000"/>
              </a:solidFill>
              <a:latin typeface="Rockwell"/>
              <a:ea typeface="Rockwell"/>
              <a:cs typeface="Rockwell"/>
              <a:sym typeface="Rockwell"/>
            </a:endParaRPr>
          </a:p>
          <a:p>
            <a:pPr marL="474096" marR="0" lvl="0" indent="-474096" algn="l" rtl="0">
              <a:lnSpc>
                <a:spcPct val="100000"/>
              </a:lnSpc>
              <a:spcBef>
                <a:spcPts val="0"/>
              </a:spcBef>
              <a:spcAft>
                <a:spcPts val="0"/>
              </a:spcAft>
              <a:buClr>
                <a:srgbClr val="000000"/>
              </a:buClr>
              <a:buSzPts val="1400"/>
              <a:buFont typeface="Rockwell"/>
              <a:buChar char="●"/>
            </a:pPr>
            <a:r>
              <a:rPr lang="en-US" sz="3396" b="0" i="0" u="none" strike="noStrike" cap="none">
                <a:solidFill>
                  <a:srgbClr val="000000"/>
                </a:solidFill>
                <a:latin typeface="Rockwell"/>
                <a:ea typeface="Rockwell"/>
                <a:cs typeface="Rockwell"/>
                <a:sym typeface="Rockwell"/>
              </a:rPr>
              <a:t>Recreational sector is healthy thanks to stable productivity and increased coastal wealth, but gentrification creates concerns over accessibility</a:t>
            </a:r>
            <a:endParaRPr sz="3396" b="1" i="0" u="none" strike="noStrike" cap="none">
              <a:solidFill>
                <a:srgbClr val="000000"/>
              </a:solidFill>
              <a:latin typeface="Rockwell"/>
              <a:ea typeface="Rockwell"/>
              <a:cs typeface="Rockwell"/>
              <a:sym typeface="Rockwell"/>
            </a:endParaRPr>
          </a:p>
        </p:txBody>
      </p:sp>
      <p:sp>
        <p:nvSpPr>
          <p:cNvPr id="566" name="Google Shape;566;p26"/>
          <p:cNvSpPr txBox="1"/>
          <p:nvPr/>
        </p:nvSpPr>
        <p:spPr>
          <a:xfrm>
            <a:off x="1950887" y="1448148"/>
            <a:ext cx="23284703" cy="830875"/>
          </a:xfrm>
          <a:prstGeom prst="rect">
            <a:avLst/>
          </a:prstGeom>
          <a:noFill/>
          <a:ln>
            <a:noFill/>
          </a:ln>
        </p:spPr>
        <p:txBody>
          <a:bodyPr spcFirstLastPara="1" wrap="square" lIns="91375" tIns="45700" rIns="91375" bIns="45700" anchor="t" anchorCtr="0">
            <a:spAutoFit/>
          </a:bodyPr>
          <a:lstStyle/>
          <a:p>
            <a:pPr marL="0" marR="0" lvl="0" indent="0" algn="l" rtl="0">
              <a:lnSpc>
                <a:spcPct val="100000"/>
              </a:lnSpc>
              <a:spcBef>
                <a:spcPts val="0"/>
              </a:spcBef>
              <a:spcAft>
                <a:spcPts val="0"/>
              </a:spcAft>
              <a:buClr>
                <a:srgbClr val="F1C232"/>
              </a:buClr>
              <a:buSzPts val="3957"/>
              <a:buFont typeface="Helvetica Neue"/>
              <a:buNone/>
            </a:pPr>
            <a:r>
              <a:rPr lang="en-US" sz="4799" b="1" i="0" u="none" strike="noStrike" cap="none">
                <a:solidFill>
                  <a:srgbClr val="F1C232"/>
                </a:solidFill>
                <a:latin typeface="Helvetica Neue"/>
                <a:ea typeface="Helvetica Neue"/>
                <a:cs typeface="Helvetica Neue"/>
                <a:sym typeface="Helvetica Neue"/>
              </a:rPr>
              <a:t>Checks and Balance</a:t>
            </a:r>
            <a:endParaRPr sz="4799" b="0" i="0" u="none" strike="noStrike" cap="none">
              <a:solidFill>
                <a:srgbClr val="F1C232"/>
              </a:solidFill>
              <a:latin typeface="Helvetica Neue"/>
              <a:ea typeface="Helvetica Neue"/>
              <a:cs typeface="Helvetica Neue"/>
              <a:sym typeface="Helvetica Neue"/>
            </a:endParaRPr>
          </a:p>
        </p:txBody>
      </p:sp>
      <p:sp>
        <p:nvSpPr>
          <p:cNvPr id="567" name="Google Shape;567;p26"/>
          <p:cNvSpPr/>
          <p:nvPr/>
        </p:nvSpPr>
        <p:spPr>
          <a:xfrm>
            <a:off x="21353533" y="2108563"/>
            <a:ext cx="2676775"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68" name="Google Shape;568;p26"/>
          <p:cNvSpPr/>
          <p:nvPr/>
        </p:nvSpPr>
        <p:spPr>
          <a:xfrm rot="5400000">
            <a:off x="21625060" y="2108567"/>
            <a:ext cx="2133561" cy="805543"/>
          </a:xfrm>
          <a:prstGeom prst="leftRightArrow">
            <a:avLst>
              <a:gd name="adj1" fmla="val 50000"/>
              <a:gd name="adj2" fmla="val 50000"/>
            </a:avLst>
          </a:prstGeom>
          <a:solidFill>
            <a:srgbClr val="BFBFBF"/>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sp>
        <p:nvSpPr>
          <p:cNvPr id="569" name="Google Shape;569;p26"/>
          <p:cNvSpPr/>
          <p:nvPr/>
        </p:nvSpPr>
        <p:spPr>
          <a:xfrm>
            <a:off x="23261949" y="1444558"/>
            <a:ext cx="544669" cy="520656"/>
          </a:xfrm>
          <a:prstGeom prst="ellipse">
            <a:avLst/>
          </a:prstGeom>
          <a:solidFill>
            <a:srgbClr val="D7A217"/>
          </a:solidFill>
          <a:ln w="9525" cap="flat" cmpd="sng">
            <a:solidFill>
              <a:schemeClr val="dk2"/>
            </a:solidFill>
            <a:prstDash val="solid"/>
            <a:round/>
            <a:headEnd type="none" w="sm" len="sm"/>
            <a:tailEnd type="none" w="sm" len="sm"/>
          </a:ln>
        </p:spPr>
        <p:txBody>
          <a:bodyPr spcFirstLastPara="1" wrap="square" lIns="91375" tIns="91375" rIns="91375" bIns="91375" anchor="ctr" anchorCtr="0">
            <a:noAutofit/>
          </a:bodyPr>
          <a:lstStyle/>
          <a:p>
            <a:pPr marL="0" marR="0" lvl="0" indent="0" algn="l" rtl="0">
              <a:lnSpc>
                <a:spcPct val="100000"/>
              </a:lnSpc>
              <a:spcBef>
                <a:spcPts val="0"/>
              </a:spcBef>
              <a:spcAft>
                <a:spcPts val="0"/>
              </a:spcAft>
              <a:buClr>
                <a:srgbClr val="5E5E5E"/>
              </a:buClr>
              <a:buSzPts val="1800"/>
              <a:buFont typeface="Helvetica Neue"/>
              <a:buNone/>
            </a:pPr>
            <a:endParaRPr sz="2183" b="0" i="0" u="none" strike="noStrike" cap="none">
              <a:solidFill>
                <a:srgbClr val="000000"/>
              </a:solidFill>
              <a:latin typeface="Arial"/>
              <a:ea typeface="Arial"/>
              <a:cs typeface="Arial"/>
              <a:sym typeface="Arial"/>
            </a:endParaRPr>
          </a:p>
        </p:txBody>
      </p:sp>
      <p:cxnSp>
        <p:nvCxnSpPr>
          <p:cNvPr id="570" name="Google Shape;570;p26"/>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571" name="Google Shape;571;p26"/>
          <p:cNvSpPr/>
          <p:nvPr/>
        </p:nvSpPr>
        <p:spPr>
          <a:xfrm>
            <a:off x="16607676" y="42722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72" name="Google Shape;572;p26"/>
          <p:cNvSpPr/>
          <p:nvPr/>
        </p:nvSpPr>
        <p:spPr>
          <a:xfrm>
            <a:off x="17638874" y="411908"/>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73" name="Google Shape;573;p26"/>
          <p:cNvSpPr/>
          <p:nvPr/>
        </p:nvSpPr>
        <p:spPr>
          <a:xfrm>
            <a:off x="18670072" y="399877"/>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74" name="Google Shape;574;p26"/>
          <p:cNvSpPr/>
          <p:nvPr/>
        </p:nvSpPr>
        <p:spPr>
          <a:xfrm>
            <a:off x="19701270" y="387845"/>
            <a:ext cx="511220" cy="457200"/>
          </a:xfrm>
          <a:prstGeom prst="ellipse">
            <a:avLst/>
          </a:prstGeom>
          <a:solidFill>
            <a:srgbClr val="969696"/>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75" name="Google Shape;575;p26"/>
          <p:cNvSpPr/>
          <p:nvPr/>
        </p:nvSpPr>
        <p:spPr>
          <a:xfrm>
            <a:off x="20732468"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76" name="Google Shape;576;p26"/>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577" name="Google Shape;577;p26"/>
          <p:cNvSpPr txBox="1"/>
          <p:nvPr/>
        </p:nvSpPr>
        <p:spPr>
          <a:xfrm>
            <a:off x="477371" y="189269"/>
            <a:ext cx="18703800" cy="923400"/>
          </a:xfrm>
          <a:prstGeom prst="rect">
            <a:avLst/>
          </a:prstGeom>
          <a:noFill/>
          <a:ln>
            <a:noFill/>
          </a:ln>
        </p:spPr>
        <p:txBody>
          <a:bodyPr spcFirstLastPara="1" wrap="square" lIns="50775" tIns="50775" rIns="50775" bIns="50775" anchor="t" anchorCtr="0">
            <a:spAutoFit/>
          </a:bodyPr>
          <a:lstStyle/>
          <a:p>
            <a:pPr marL="0" marR="0" lvl="0" indent="0" algn="l" rtl="0">
              <a:lnSpc>
                <a:spcPct val="100000"/>
              </a:lnSpc>
              <a:spcBef>
                <a:spcPts val="0"/>
              </a:spcBef>
              <a:spcAft>
                <a:spcPts val="0"/>
              </a:spcAft>
              <a:buClr>
                <a:srgbClr val="FFFFFF"/>
              </a:buClr>
              <a:buSzPts val="4397"/>
              <a:buFont typeface="Avenir"/>
              <a:buNone/>
            </a:pPr>
            <a:r>
              <a:rPr lang="en-US" sz="5333" b="1" i="0" u="none" strike="noStrike" cap="none">
                <a:solidFill>
                  <a:srgbClr val="FFFFFF"/>
                </a:solidFill>
                <a:latin typeface="Calibri"/>
                <a:ea typeface="Calibri"/>
                <a:cs typeface="Calibri"/>
                <a:sym typeface="Calibri"/>
              </a:rPr>
              <a:t>Step 5: Scenario Details</a:t>
            </a:r>
            <a:endParaRPr sz="5333" b="1" i="0" u="none" strike="noStrike" cap="non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27"/>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583" name="Google Shape;583;p27"/>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Steps 5 &amp; 6: Implications and Options</a:t>
            </a:r>
            <a:endParaRPr sz="5397" b="1">
              <a:latin typeface="Calibri"/>
              <a:ea typeface="Calibri"/>
              <a:cs typeface="Calibri"/>
              <a:sym typeface="Calibri"/>
            </a:endParaRPr>
          </a:p>
        </p:txBody>
      </p:sp>
      <p:sp>
        <p:nvSpPr>
          <p:cNvPr id="584" name="Google Shape;584;p27"/>
          <p:cNvSpPr/>
          <p:nvPr/>
        </p:nvSpPr>
        <p:spPr>
          <a:xfrm rot="10800000">
            <a:off x="5484509" y="2556010"/>
            <a:ext cx="12519025" cy="1573246"/>
          </a:xfrm>
          <a:prstGeom prst="trapezoid">
            <a:avLst>
              <a:gd name="adj" fmla="val 64958"/>
            </a:avLst>
          </a:prstGeom>
          <a:solidFill>
            <a:schemeClr val="lt2"/>
          </a:solidFill>
          <a:ln w="9525" cap="flat" cmpd="sng">
            <a:solidFill>
              <a:schemeClr val="dk2"/>
            </a:solidFill>
            <a:prstDash val="solid"/>
            <a:round/>
            <a:headEnd type="none" w="sm" len="sm"/>
            <a:tailEnd type="none" w="sm" len="sm"/>
          </a:ln>
        </p:spPr>
        <p:txBody>
          <a:bodyPr spcFirstLastPara="1" wrap="square" lIns="110875" tIns="110875" rIns="110875" bIns="110875" anchor="ctr" anchorCtr="0">
            <a:noAutofit/>
          </a:bodyPr>
          <a:lstStyle/>
          <a:p>
            <a:pPr marL="0" marR="0" lvl="0" indent="0" algn="l" rtl="0">
              <a:lnSpc>
                <a:spcPct val="100000"/>
              </a:lnSpc>
              <a:spcBef>
                <a:spcPts val="0"/>
              </a:spcBef>
              <a:spcAft>
                <a:spcPts val="0"/>
              </a:spcAft>
              <a:buClr>
                <a:srgbClr val="5E5E5E"/>
              </a:buClr>
              <a:buSzPts val="1400"/>
              <a:buFont typeface="Arial"/>
              <a:buNone/>
            </a:pPr>
            <a:endParaRPr sz="1698" b="0" i="0" u="none" strike="noStrike" cap="none">
              <a:solidFill>
                <a:srgbClr val="000000"/>
              </a:solidFill>
              <a:latin typeface="Arial"/>
              <a:ea typeface="Arial"/>
              <a:cs typeface="Arial"/>
              <a:sym typeface="Arial"/>
            </a:endParaRPr>
          </a:p>
        </p:txBody>
      </p:sp>
      <p:sp>
        <p:nvSpPr>
          <p:cNvPr id="585" name="Google Shape;585;p27"/>
          <p:cNvSpPr txBox="1"/>
          <p:nvPr/>
        </p:nvSpPr>
        <p:spPr>
          <a:xfrm>
            <a:off x="7844287" y="2743207"/>
            <a:ext cx="12584517" cy="783759"/>
          </a:xfrm>
          <a:prstGeom prst="rect">
            <a:avLst/>
          </a:prstGeom>
          <a:noFill/>
          <a:ln>
            <a:noFill/>
          </a:ln>
        </p:spPr>
        <p:txBody>
          <a:bodyPr spcFirstLastPara="1" wrap="square" lIns="110875" tIns="110875" rIns="110875" bIns="110875" anchor="t" anchorCtr="0">
            <a:spAutoFit/>
          </a:bodyPr>
          <a:lstStyle/>
          <a:p>
            <a:pPr marL="0" marR="0" lvl="0" indent="0" algn="l" rtl="0">
              <a:lnSpc>
                <a:spcPct val="100000"/>
              </a:lnSpc>
              <a:spcBef>
                <a:spcPts val="0"/>
              </a:spcBef>
              <a:spcAft>
                <a:spcPts val="0"/>
              </a:spcAft>
              <a:buClr>
                <a:srgbClr val="000000"/>
              </a:buClr>
              <a:buSzPts val="3000"/>
              <a:buFont typeface="Calibri"/>
              <a:buNone/>
            </a:pPr>
            <a:r>
              <a:rPr lang="en-US" sz="3638" b="1" i="0" u="none" strike="noStrike" cap="none">
                <a:solidFill>
                  <a:srgbClr val="000000"/>
                </a:solidFill>
                <a:latin typeface="Calibri"/>
                <a:ea typeface="Calibri"/>
                <a:cs typeface="Calibri"/>
                <a:sym typeface="Calibri"/>
              </a:rPr>
              <a:t>What might conditions be like in 2042? </a:t>
            </a:r>
            <a:endParaRPr sz="3638" b="1" i="0" u="none" strike="noStrike" cap="none">
              <a:solidFill>
                <a:srgbClr val="000000"/>
              </a:solidFill>
              <a:latin typeface="Calibri"/>
              <a:ea typeface="Calibri"/>
              <a:cs typeface="Calibri"/>
              <a:sym typeface="Calibri"/>
            </a:endParaRPr>
          </a:p>
        </p:txBody>
      </p:sp>
      <p:sp>
        <p:nvSpPr>
          <p:cNvPr id="586" name="Google Shape;586;p27"/>
          <p:cNvSpPr/>
          <p:nvPr/>
        </p:nvSpPr>
        <p:spPr>
          <a:xfrm rot="10800000">
            <a:off x="6745914" y="4446101"/>
            <a:ext cx="10050003" cy="2348591"/>
          </a:xfrm>
          <a:prstGeom prst="trapezoid">
            <a:avLst>
              <a:gd name="adj" fmla="val 54163"/>
            </a:avLst>
          </a:prstGeom>
          <a:solidFill>
            <a:schemeClr val="lt2"/>
          </a:solidFill>
          <a:ln w="9525" cap="flat" cmpd="sng">
            <a:solidFill>
              <a:schemeClr val="dk2"/>
            </a:solidFill>
            <a:prstDash val="solid"/>
            <a:round/>
            <a:headEnd type="none" w="sm" len="sm"/>
            <a:tailEnd type="none" w="sm" len="sm"/>
          </a:ln>
        </p:spPr>
        <p:txBody>
          <a:bodyPr spcFirstLastPara="1" wrap="square" lIns="110875" tIns="110875" rIns="110875" bIns="110875" anchor="ctr" anchorCtr="0">
            <a:noAutofit/>
          </a:bodyPr>
          <a:lstStyle/>
          <a:p>
            <a:pPr marL="0" marR="0" lvl="0" indent="0" algn="l" rtl="0">
              <a:lnSpc>
                <a:spcPct val="100000"/>
              </a:lnSpc>
              <a:spcBef>
                <a:spcPts val="0"/>
              </a:spcBef>
              <a:spcAft>
                <a:spcPts val="0"/>
              </a:spcAft>
              <a:buClr>
                <a:srgbClr val="5E5E5E"/>
              </a:buClr>
              <a:buSzPts val="1400"/>
              <a:buFont typeface="Arial"/>
              <a:buNone/>
            </a:pPr>
            <a:endParaRPr sz="1698" b="0" i="0" u="none" strike="noStrike" cap="none">
              <a:solidFill>
                <a:srgbClr val="000000"/>
              </a:solidFill>
              <a:latin typeface="Arial"/>
              <a:ea typeface="Arial"/>
              <a:cs typeface="Arial"/>
              <a:sym typeface="Arial"/>
            </a:endParaRPr>
          </a:p>
        </p:txBody>
      </p:sp>
      <p:sp>
        <p:nvSpPr>
          <p:cNvPr id="587" name="Google Shape;587;p27"/>
          <p:cNvSpPr txBox="1"/>
          <p:nvPr/>
        </p:nvSpPr>
        <p:spPr>
          <a:xfrm>
            <a:off x="8422309" y="4630568"/>
            <a:ext cx="6697213" cy="1903424"/>
          </a:xfrm>
          <a:prstGeom prst="rect">
            <a:avLst/>
          </a:prstGeom>
          <a:noFill/>
          <a:ln>
            <a:noFill/>
          </a:ln>
        </p:spPr>
        <p:txBody>
          <a:bodyPr spcFirstLastPara="1" wrap="square" lIns="110875" tIns="110875" rIns="110875" bIns="110875" anchor="t" anchorCtr="0">
            <a:spAutoFit/>
          </a:bodyPr>
          <a:lstStyle/>
          <a:p>
            <a:pPr marL="0" marR="0" lvl="0" indent="0" algn="ctr" rtl="0">
              <a:lnSpc>
                <a:spcPct val="100000"/>
              </a:lnSpc>
              <a:spcBef>
                <a:spcPts val="0"/>
              </a:spcBef>
              <a:spcAft>
                <a:spcPts val="0"/>
              </a:spcAft>
              <a:buClr>
                <a:srgbClr val="000000"/>
              </a:buClr>
              <a:buSzPts val="3000"/>
              <a:buFont typeface="Calibri"/>
              <a:buNone/>
            </a:pPr>
            <a:r>
              <a:rPr lang="en-US" sz="3638" b="1" i="0" u="none" strike="noStrike" cap="none">
                <a:solidFill>
                  <a:srgbClr val="000000"/>
                </a:solidFill>
                <a:latin typeface="Calibri"/>
                <a:ea typeface="Calibri"/>
                <a:cs typeface="Calibri"/>
                <a:sym typeface="Calibri"/>
              </a:rPr>
              <a:t>What challenges and opportunities does this scenario create? </a:t>
            </a:r>
            <a:endParaRPr sz="3638" b="1" i="0" u="none" strike="noStrike" cap="none">
              <a:solidFill>
                <a:srgbClr val="000000"/>
              </a:solidFill>
              <a:latin typeface="Calibri"/>
              <a:ea typeface="Calibri"/>
              <a:cs typeface="Calibri"/>
              <a:sym typeface="Calibri"/>
            </a:endParaRPr>
          </a:p>
        </p:txBody>
      </p:sp>
      <p:sp>
        <p:nvSpPr>
          <p:cNvPr id="588" name="Google Shape;588;p27"/>
          <p:cNvSpPr/>
          <p:nvPr/>
        </p:nvSpPr>
        <p:spPr>
          <a:xfrm rot="10800000">
            <a:off x="8147245" y="7111536"/>
            <a:ext cx="7247340" cy="3888728"/>
          </a:xfrm>
          <a:prstGeom prst="trapezoid">
            <a:avLst>
              <a:gd name="adj" fmla="val 54163"/>
            </a:avLst>
          </a:prstGeom>
          <a:solidFill>
            <a:schemeClr val="lt2"/>
          </a:solidFill>
          <a:ln w="9525" cap="flat" cmpd="sng">
            <a:solidFill>
              <a:schemeClr val="dk2"/>
            </a:solidFill>
            <a:prstDash val="solid"/>
            <a:round/>
            <a:headEnd type="none" w="sm" len="sm"/>
            <a:tailEnd type="none" w="sm" len="sm"/>
          </a:ln>
        </p:spPr>
        <p:txBody>
          <a:bodyPr spcFirstLastPara="1" wrap="square" lIns="110875" tIns="110875" rIns="110875" bIns="110875" anchor="ctr" anchorCtr="0">
            <a:noAutofit/>
          </a:bodyPr>
          <a:lstStyle/>
          <a:p>
            <a:pPr marL="0" marR="0" lvl="0" indent="0" algn="l" rtl="0">
              <a:lnSpc>
                <a:spcPct val="100000"/>
              </a:lnSpc>
              <a:spcBef>
                <a:spcPts val="0"/>
              </a:spcBef>
              <a:spcAft>
                <a:spcPts val="0"/>
              </a:spcAft>
              <a:buClr>
                <a:srgbClr val="5E5E5E"/>
              </a:buClr>
              <a:buSzPts val="1400"/>
              <a:buFont typeface="Arial"/>
              <a:buNone/>
            </a:pPr>
            <a:endParaRPr sz="1698" b="0" i="0" u="none" strike="noStrike" cap="none">
              <a:solidFill>
                <a:srgbClr val="000000"/>
              </a:solidFill>
              <a:latin typeface="Arial"/>
              <a:ea typeface="Arial"/>
              <a:cs typeface="Arial"/>
              <a:sym typeface="Arial"/>
            </a:endParaRPr>
          </a:p>
        </p:txBody>
      </p:sp>
      <p:sp>
        <p:nvSpPr>
          <p:cNvPr id="589" name="Google Shape;589;p27"/>
          <p:cNvSpPr txBox="1"/>
          <p:nvPr/>
        </p:nvSpPr>
        <p:spPr>
          <a:xfrm>
            <a:off x="9304258" y="7435354"/>
            <a:ext cx="4933314" cy="2463257"/>
          </a:xfrm>
          <a:prstGeom prst="rect">
            <a:avLst/>
          </a:prstGeom>
          <a:noFill/>
          <a:ln>
            <a:noFill/>
          </a:ln>
        </p:spPr>
        <p:txBody>
          <a:bodyPr spcFirstLastPara="1" wrap="square" lIns="110875" tIns="110875" rIns="110875" bIns="110875" anchor="t" anchorCtr="0">
            <a:spAutoFit/>
          </a:bodyPr>
          <a:lstStyle/>
          <a:p>
            <a:pPr marL="0" marR="0" lvl="0" indent="0" algn="ctr" rtl="0">
              <a:lnSpc>
                <a:spcPct val="100000"/>
              </a:lnSpc>
              <a:spcBef>
                <a:spcPts val="0"/>
              </a:spcBef>
              <a:spcAft>
                <a:spcPts val="0"/>
              </a:spcAft>
              <a:buClr>
                <a:srgbClr val="000000"/>
              </a:buClr>
              <a:buSzPts val="3000"/>
              <a:buFont typeface="Calibri"/>
              <a:buNone/>
            </a:pPr>
            <a:r>
              <a:rPr lang="en-US" sz="3638" b="1" i="0" u="none" strike="noStrike" cap="none">
                <a:solidFill>
                  <a:srgbClr val="000000"/>
                </a:solidFill>
                <a:latin typeface="Calibri"/>
                <a:ea typeface="Calibri"/>
                <a:cs typeface="Calibri"/>
                <a:sym typeface="Calibri"/>
              </a:rPr>
              <a:t>What changes / actions should happen now to prepare for future conditions like this? </a:t>
            </a:r>
            <a:endParaRPr sz="3638" b="1" i="0" u="none" strike="noStrike" cap="none">
              <a:solidFill>
                <a:srgbClr val="000000"/>
              </a:solidFill>
              <a:latin typeface="Calibri"/>
              <a:ea typeface="Calibri"/>
              <a:cs typeface="Calibri"/>
              <a:sym typeface="Calibri"/>
            </a:endParaRPr>
          </a:p>
        </p:txBody>
      </p:sp>
      <p:cxnSp>
        <p:nvCxnSpPr>
          <p:cNvPr id="590" name="Google Shape;590;p27"/>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591" name="Google Shape;591;p27"/>
          <p:cNvSpPr/>
          <p:nvPr/>
        </p:nvSpPr>
        <p:spPr>
          <a:xfrm>
            <a:off x="16607676" y="42722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592" name="Google Shape;592;p27"/>
          <p:cNvSpPr/>
          <p:nvPr/>
        </p:nvSpPr>
        <p:spPr>
          <a:xfrm>
            <a:off x="17638874" y="411908"/>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593" name="Google Shape;593;p27"/>
          <p:cNvSpPr/>
          <p:nvPr/>
        </p:nvSpPr>
        <p:spPr>
          <a:xfrm>
            <a:off x="18670072" y="399877"/>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594" name="Google Shape;594;p27"/>
          <p:cNvSpPr/>
          <p:nvPr/>
        </p:nvSpPr>
        <p:spPr>
          <a:xfrm>
            <a:off x="19701270" y="38784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595" name="Google Shape;595;p27"/>
          <p:cNvSpPr/>
          <p:nvPr/>
        </p:nvSpPr>
        <p:spPr>
          <a:xfrm>
            <a:off x="20732468" y="42722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596" name="Google Shape;596;p27"/>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597" name="Google Shape;597;p27"/>
          <p:cNvSpPr txBox="1"/>
          <p:nvPr/>
        </p:nvSpPr>
        <p:spPr>
          <a:xfrm>
            <a:off x="1502594" y="3526966"/>
            <a:ext cx="271978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Arial"/>
              <a:buNone/>
            </a:pPr>
            <a:r>
              <a:rPr lang="en-US" sz="3200" b="1" i="0" u="none" strike="noStrike" cap="none" dirty="0">
                <a:solidFill>
                  <a:srgbClr val="5E5E5E"/>
                </a:solidFill>
                <a:latin typeface="Arial"/>
                <a:ea typeface="Arial"/>
                <a:cs typeface="Arial"/>
                <a:sym typeface="Arial"/>
              </a:rPr>
              <a:t>SCENARIOS</a:t>
            </a:r>
            <a:endParaRPr sz="1800" b="1" dirty="0"/>
          </a:p>
        </p:txBody>
      </p:sp>
      <p:sp>
        <p:nvSpPr>
          <p:cNvPr id="598" name="Google Shape;598;p27"/>
          <p:cNvSpPr txBox="1"/>
          <p:nvPr/>
        </p:nvSpPr>
        <p:spPr>
          <a:xfrm>
            <a:off x="1613048" y="5634853"/>
            <a:ext cx="320622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Arial"/>
              <a:buNone/>
            </a:pPr>
            <a:r>
              <a:rPr lang="en-US" sz="3200" b="1" i="0" u="none" strike="noStrike" cap="none" dirty="0">
                <a:solidFill>
                  <a:srgbClr val="5E5E5E"/>
                </a:solidFill>
                <a:latin typeface="Arial"/>
                <a:ea typeface="Arial"/>
                <a:cs typeface="Arial"/>
                <a:sym typeface="Arial"/>
              </a:rPr>
              <a:t>IMPLICATIONS</a:t>
            </a:r>
            <a:endParaRPr sz="1800" b="1" dirty="0"/>
          </a:p>
        </p:txBody>
      </p:sp>
      <p:sp>
        <p:nvSpPr>
          <p:cNvPr id="599" name="Google Shape;599;p27"/>
          <p:cNvSpPr txBox="1"/>
          <p:nvPr/>
        </p:nvSpPr>
        <p:spPr>
          <a:xfrm>
            <a:off x="2392986" y="8725163"/>
            <a:ext cx="2134899"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Arial"/>
              <a:buNone/>
            </a:pPr>
            <a:r>
              <a:rPr lang="en-US" sz="3200" b="1" i="0" u="none" strike="noStrike" cap="none" dirty="0">
                <a:solidFill>
                  <a:srgbClr val="5E5E5E"/>
                </a:solidFill>
                <a:latin typeface="Arial"/>
                <a:ea typeface="Arial"/>
                <a:cs typeface="Arial"/>
                <a:sym typeface="Arial"/>
              </a:rPr>
              <a:t>OPTIONS</a:t>
            </a:r>
            <a:endParaRPr sz="18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28"/>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605" name="Google Shape;605;p28"/>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Steps 5 &amp; 6: Customized Implication Conversations</a:t>
            </a:r>
            <a:endParaRPr sz="5397" b="1">
              <a:latin typeface="Calibri"/>
              <a:ea typeface="Calibri"/>
              <a:cs typeface="Calibri"/>
              <a:sym typeface="Calibri"/>
            </a:endParaRPr>
          </a:p>
        </p:txBody>
      </p:sp>
      <p:cxnSp>
        <p:nvCxnSpPr>
          <p:cNvPr id="606" name="Google Shape;606;p28"/>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607" name="Google Shape;607;p28"/>
          <p:cNvSpPr/>
          <p:nvPr/>
        </p:nvSpPr>
        <p:spPr>
          <a:xfrm>
            <a:off x="16607676" y="42722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608" name="Google Shape;608;p28"/>
          <p:cNvSpPr/>
          <p:nvPr/>
        </p:nvSpPr>
        <p:spPr>
          <a:xfrm>
            <a:off x="17638874" y="411908"/>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609" name="Google Shape;609;p28"/>
          <p:cNvSpPr/>
          <p:nvPr/>
        </p:nvSpPr>
        <p:spPr>
          <a:xfrm>
            <a:off x="18670072" y="399877"/>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610" name="Google Shape;610;p28"/>
          <p:cNvSpPr/>
          <p:nvPr/>
        </p:nvSpPr>
        <p:spPr>
          <a:xfrm>
            <a:off x="19701270" y="38784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611" name="Google Shape;611;p28"/>
          <p:cNvSpPr/>
          <p:nvPr/>
        </p:nvSpPr>
        <p:spPr>
          <a:xfrm>
            <a:off x="20732468" y="42722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612" name="Google Shape;612;p28"/>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613" name="Google Shape;613;p28"/>
          <p:cNvSpPr txBox="1"/>
          <p:nvPr/>
        </p:nvSpPr>
        <p:spPr>
          <a:xfrm>
            <a:off x="639812" y="1548854"/>
            <a:ext cx="11384548" cy="10618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E5E5E"/>
              </a:buClr>
              <a:buSzPts val="3600"/>
              <a:buFont typeface="Arial"/>
              <a:buNone/>
            </a:pPr>
            <a:r>
              <a:rPr lang="en-US" sz="3600" b="0" i="0" u="none" strike="noStrike" cap="none">
                <a:solidFill>
                  <a:srgbClr val="5E5E5E"/>
                </a:solidFill>
                <a:latin typeface="Arial"/>
                <a:ea typeface="Arial"/>
                <a:cs typeface="Arial"/>
                <a:sym typeface="Arial"/>
              </a:rPr>
              <a:t>Implications conversations can be customized for specific audiences, for example:</a:t>
            </a:r>
            <a:endParaRPr/>
          </a:p>
          <a:p>
            <a:pPr marL="0" marR="0" lvl="0" indent="0" algn="l" rtl="0">
              <a:lnSpc>
                <a:spcPct val="100000"/>
              </a:lnSpc>
              <a:spcBef>
                <a:spcPts val="0"/>
              </a:spcBef>
              <a:spcAft>
                <a:spcPts val="0"/>
              </a:spcAft>
              <a:buClr>
                <a:srgbClr val="5E5E5E"/>
              </a:buClr>
              <a:buSzPts val="3600"/>
              <a:buFont typeface="Arial"/>
              <a:buNone/>
            </a:pPr>
            <a:endParaRPr sz="3600" b="0" i="0" u="none" strike="noStrike" cap="none">
              <a:solidFill>
                <a:srgbClr val="5E5E5E"/>
              </a:solidFill>
              <a:latin typeface="Arial"/>
              <a:ea typeface="Arial"/>
              <a:cs typeface="Arial"/>
              <a:sym typeface="Arial"/>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Commercial fishermen</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Recreational fishermen</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Coastal communities</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Fishery managers</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Alternative energy providers</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Aquaculture businesses</a:t>
            </a:r>
            <a:endParaRPr/>
          </a:p>
          <a:p>
            <a:pPr marL="0" marR="0" lvl="0" indent="0" algn="l" rtl="0">
              <a:lnSpc>
                <a:spcPct val="100000"/>
              </a:lnSpc>
              <a:spcBef>
                <a:spcPts val="0"/>
              </a:spcBef>
              <a:spcAft>
                <a:spcPts val="0"/>
              </a:spcAft>
              <a:buClr>
                <a:srgbClr val="5E5E5E"/>
              </a:buClr>
              <a:buSzPts val="3600"/>
              <a:buFont typeface="Arial"/>
              <a:buNone/>
            </a:pPr>
            <a:endParaRPr sz="3600" b="0" i="0" u="none" strike="noStrike" cap="none">
              <a:solidFill>
                <a:srgbClr val="5E5E5E"/>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3600"/>
              <a:buFont typeface="Arial"/>
              <a:buNone/>
            </a:pPr>
            <a:r>
              <a:rPr lang="en-US" sz="3600" b="0" i="0" u="none" strike="noStrike" cap="none">
                <a:solidFill>
                  <a:srgbClr val="5E5E5E"/>
                </a:solidFill>
                <a:latin typeface="Arial"/>
                <a:ea typeface="Arial"/>
                <a:cs typeface="Arial"/>
                <a:sym typeface="Arial"/>
              </a:rPr>
              <a:t>Or for specific roles, for example: </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harbormasters, </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charter businesses, </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tourism providers, </a:t>
            </a:r>
            <a:endParaRPr/>
          </a:p>
          <a:p>
            <a:pPr marL="571500" marR="0" lvl="0" indent="-571500" algn="l" rtl="0">
              <a:lnSpc>
                <a:spcPct val="100000"/>
              </a:lnSpc>
              <a:spcBef>
                <a:spcPts val="0"/>
              </a:spcBef>
              <a:spcAft>
                <a:spcPts val="0"/>
              </a:spcAft>
              <a:buClr>
                <a:srgbClr val="5E5E5E"/>
              </a:buClr>
              <a:buSzPts val="3600"/>
              <a:buFont typeface="Arial"/>
              <a:buChar char="•"/>
            </a:pPr>
            <a:r>
              <a:rPr lang="en-US" sz="3600" b="0" i="0" u="none" strike="noStrike" cap="none">
                <a:solidFill>
                  <a:srgbClr val="5E5E5E"/>
                </a:solidFill>
                <a:latin typeface="Arial"/>
                <a:ea typeface="Arial"/>
                <a:cs typeface="Arial"/>
                <a:sym typeface="Arial"/>
              </a:rPr>
              <a:t>local policy-makers</a:t>
            </a:r>
            <a:endParaRPr/>
          </a:p>
          <a:p>
            <a:pPr marL="0" marR="0" lvl="0" indent="0" algn="l" rtl="0">
              <a:lnSpc>
                <a:spcPct val="100000"/>
              </a:lnSpc>
              <a:spcBef>
                <a:spcPts val="0"/>
              </a:spcBef>
              <a:spcAft>
                <a:spcPts val="0"/>
              </a:spcAft>
              <a:buClr>
                <a:srgbClr val="5E5E5E"/>
              </a:buClr>
              <a:buSzPts val="3600"/>
              <a:buFont typeface="Arial"/>
              <a:buNone/>
            </a:pPr>
            <a:endParaRPr sz="3600" b="0" i="0" u="none" strike="noStrike" cap="none">
              <a:solidFill>
                <a:srgbClr val="5E5E5E"/>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3600"/>
              <a:buFont typeface="Arial"/>
              <a:buNone/>
            </a:pPr>
            <a:r>
              <a:rPr lang="en-US" sz="3600" b="0" i="0" u="none" strike="noStrike" cap="none">
                <a:solidFill>
                  <a:srgbClr val="5E5E5E"/>
                </a:solidFill>
                <a:latin typeface="Arial"/>
                <a:ea typeface="Arial"/>
                <a:cs typeface="Arial"/>
                <a:sym typeface="Arial"/>
              </a:rPr>
              <a:t>They can also be customized for specific regions or geographies</a:t>
            </a:r>
            <a:endParaRPr/>
          </a:p>
          <a:p>
            <a:pPr marL="0" marR="0" lvl="0" indent="0" algn="l" rtl="0">
              <a:lnSpc>
                <a:spcPct val="100000"/>
              </a:lnSpc>
              <a:spcBef>
                <a:spcPts val="0"/>
              </a:spcBef>
              <a:spcAft>
                <a:spcPts val="0"/>
              </a:spcAft>
              <a:buClr>
                <a:srgbClr val="5E5E5E"/>
              </a:buClr>
              <a:buSzPts val="3600"/>
              <a:buFont typeface="Arial"/>
              <a:buNone/>
            </a:pPr>
            <a:endParaRPr sz="3600" b="0" i="0" u="none" strike="noStrike" cap="none">
              <a:solidFill>
                <a:srgbClr val="5E5E5E"/>
              </a:solidFill>
              <a:latin typeface="Arial"/>
              <a:ea typeface="Arial"/>
              <a:cs typeface="Arial"/>
              <a:sym typeface="Arial"/>
            </a:endParaRPr>
          </a:p>
        </p:txBody>
      </p:sp>
      <p:sp>
        <p:nvSpPr>
          <p:cNvPr id="614" name="Google Shape;614;p28"/>
          <p:cNvSpPr/>
          <p:nvPr/>
        </p:nvSpPr>
        <p:spPr>
          <a:xfrm>
            <a:off x="10622917" y="2426337"/>
            <a:ext cx="5920740" cy="3771900"/>
          </a:xfrm>
          <a:prstGeom prst="wedgeEllipseCallout">
            <a:avLst>
              <a:gd name="adj1" fmla="val -20833"/>
              <a:gd name="adj2" fmla="val 62500"/>
            </a:avLst>
          </a:prstGeom>
          <a:solidFill>
            <a:srgbClr val="FFC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What are the main challenges facing [recreational fishermen] in this scenario?</a:t>
            </a:r>
            <a:endParaRPr/>
          </a:p>
        </p:txBody>
      </p:sp>
      <p:sp>
        <p:nvSpPr>
          <p:cNvPr id="615" name="Google Shape;615;p28"/>
          <p:cNvSpPr/>
          <p:nvPr/>
        </p:nvSpPr>
        <p:spPr>
          <a:xfrm>
            <a:off x="17609466" y="1881714"/>
            <a:ext cx="5920740" cy="3771900"/>
          </a:xfrm>
          <a:prstGeom prst="wedgeEllipseCallout">
            <a:avLst>
              <a:gd name="adj1" fmla="val 56773"/>
              <a:gd name="adj2" fmla="val 37652"/>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What are the main opportunities for [aquaculture] in this scenario? </a:t>
            </a:r>
            <a:endParaRPr/>
          </a:p>
        </p:txBody>
      </p:sp>
      <p:sp>
        <p:nvSpPr>
          <p:cNvPr id="616" name="Google Shape;616;p28"/>
          <p:cNvSpPr/>
          <p:nvPr/>
        </p:nvSpPr>
        <p:spPr>
          <a:xfrm>
            <a:off x="18027708" y="6031265"/>
            <a:ext cx="5920740" cy="3771900"/>
          </a:xfrm>
          <a:prstGeom prst="wedgeEllipseCallout">
            <a:avLst>
              <a:gd name="adj1" fmla="val -27396"/>
              <a:gd name="adj2" fmla="val 81288"/>
            </a:avLst>
          </a:prstGeom>
          <a:solidFill>
            <a:srgbClr val="20AAC6"/>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What types of fishery stakeholder is successful in this scenario? What qualities and resources bring success?</a:t>
            </a:r>
            <a:endParaRPr/>
          </a:p>
        </p:txBody>
      </p:sp>
      <p:sp>
        <p:nvSpPr>
          <p:cNvPr id="617" name="Google Shape;617;p28"/>
          <p:cNvSpPr/>
          <p:nvPr/>
        </p:nvSpPr>
        <p:spPr>
          <a:xfrm>
            <a:off x="11688726" y="6964331"/>
            <a:ext cx="5920740" cy="3771900"/>
          </a:xfrm>
          <a:prstGeom prst="wedgeEllipseCallout">
            <a:avLst>
              <a:gd name="adj1" fmla="val 54457"/>
              <a:gd name="adj2" fmla="val 50379"/>
            </a:avLst>
          </a:prstGeom>
          <a:solidFill>
            <a:srgbClr val="17365D"/>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What types of fishery stakeholder struggles in this scenario? What are the prime causes of failure?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29"/>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623" name="Google Shape;623;p29"/>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Step 6: Some suggested prompt questions – for options</a:t>
            </a:r>
            <a:endParaRPr sz="5397" b="1">
              <a:latin typeface="Calibri"/>
              <a:ea typeface="Calibri"/>
              <a:cs typeface="Calibri"/>
              <a:sym typeface="Calibri"/>
            </a:endParaRPr>
          </a:p>
        </p:txBody>
      </p:sp>
      <p:sp>
        <p:nvSpPr>
          <p:cNvPr id="624" name="Google Shape;624;p29"/>
          <p:cNvSpPr/>
          <p:nvPr/>
        </p:nvSpPr>
        <p:spPr>
          <a:xfrm>
            <a:off x="4091940" y="1783080"/>
            <a:ext cx="16253460" cy="1143000"/>
          </a:xfrm>
          <a:prstGeom prst="rect">
            <a:avLst/>
          </a:prstGeom>
          <a:solidFill>
            <a:srgbClr val="7F7F7F"/>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strike="noStrike" cap="none">
                <a:solidFill>
                  <a:schemeClr val="lt1"/>
                </a:solidFill>
                <a:latin typeface="Arial"/>
                <a:ea typeface="Arial"/>
                <a:cs typeface="Arial"/>
                <a:sym typeface="Arial"/>
              </a:rPr>
              <a:t>For each scenario, given the challenges and opportunities,…</a:t>
            </a:r>
            <a:endParaRPr/>
          </a:p>
        </p:txBody>
      </p:sp>
      <p:sp>
        <p:nvSpPr>
          <p:cNvPr id="625" name="Google Shape;625;p29"/>
          <p:cNvSpPr/>
          <p:nvPr/>
        </p:nvSpPr>
        <p:spPr>
          <a:xfrm>
            <a:off x="304800" y="3692883"/>
            <a:ext cx="5440680" cy="2788920"/>
          </a:xfrm>
          <a:prstGeom prst="roundRect">
            <a:avLst>
              <a:gd name="adj" fmla="val 16667"/>
            </a:avLst>
          </a:prstGeom>
          <a:solidFill>
            <a:srgbClr val="FFC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new investments would you make?</a:t>
            </a:r>
            <a:endParaRPr/>
          </a:p>
        </p:txBody>
      </p:sp>
      <p:sp>
        <p:nvSpPr>
          <p:cNvPr id="626" name="Google Shape;626;p29"/>
          <p:cNvSpPr/>
          <p:nvPr/>
        </p:nvSpPr>
        <p:spPr>
          <a:xfrm>
            <a:off x="774974" y="7214422"/>
            <a:ext cx="5440680" cy="2788920"/>
          </a:xfrm>
          <a:prstGeom prst="roundRect">
            <a:avLst>
              <a:gd name="adj" fmla="val 16667"/>
            </a:avLst>
          </a:prstGeom>
          <a:solidFill>
            <a:srgbClr val="1F9FB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E5E5E"/>
              </a:buClr>
              <a:buSzPts val="3200"/>
              <a:buFont typeface="Arial"/>
              <a:buNone/>
            </a:pPr>
            <a:endParaRPr sz="3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new relationships would you build? </a:t>
            </a:r>
            <a:endParaRPr/>
          </a:p>
        </p:txBody>
      </p:sp>
      <p:sp>
        <p:nvSpPr>
          <p:cNvPr id="627" name="Google Shape;627;p29"/>
          <p:cNvSpPr/>
          <p:nvPr/>
        </p:nvSpPr>
        <p:spPr>
          <a:xfrm>
            <a:off x="6751316" y="4627155"/>
            <a:ext cx="5440680" cy="2788920"/>
          </a:xfrm>
          <a:prstGeom prst="roundRect">
            <a:avLst>
              <a:gd name="adj" fmla="val 16667"/>
            </a:avLst>
          </a:prstGeom>
          <a:solidFill>
            <a:srgbClr val="17365D"/>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new markets or customers would you serve? </a:t>
            </a:r>
            <a:endParaRPr/>
          </a:p>
        </p:txBody>
      </p:sp>
      <p:sp>
        <p:nvSpPr>
          <p:cNvPr id="628" name="Google Shape;628;p29"/>
          <p:cNvSpPr/>
          <p:nvPr/>
        </p:nvSpPr>
        <p:spPr>
          <a:xfrm>
            <a:off x="12605742" y="4144656"/>
            <a:ext cx="5440680" cy="2788920"/>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endParaRPr sz="3200">
              <a:solidFill>
                <a:schemeClr val="lt1"/>
              </a:solidFil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types of skills / experience would you need to develop or recruit for? </a:t>
            </a:r>
            <a:endParaRPr/>
          </a:p>
          <a:p>
            <a:pPr marL="0" marR="0" lvl="0" indent="0" algn="l" rtl="0">
              <a:lnSpc>
                <a:spcPct val="100000"/>
              </a:lnSpc>
              <a:spcBef>
                <a:spcPts val="0"/>
              </a:spcBef>
              <a:spcAft>
                <a:spcPts val="0"/>
              </a:spcAft>
              <a:buClr>
                <a:srgbClr val="5E5E5E"/>
              </a:buClr>
              <a:buSzPts val="3200"/>
              <a:buFont typeface="Arial"/>
              <a:buNone/>
            </a:pPr>
            <a:endParaRPr sz="3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3200"/>
              <a:buFont typeface="Arial"/>
              <a:buNone/>
            </a:pPr>
            <a:endParaRPr sz="3200" b="0" i="0" u="none" strike="noStrike" cap="none">
              <a:solidFill>
                <a:schemeClr val="lt1"/>
              </a:solidFill>
              <a:latin typeface="Arial"/>
              <a:ea typeface="Arial"/>
              <a:cs typeface="Arial"/>
              <a:sym typeface="Arial"/>
            </a:endParaRPr>
          </a:p>
        </p:txBody>
      </p:sp>
      <p:sp>
        <p:nvSpPr>
          <p:cNvPr id="629" name="Google Shape;629;p29"/>
          <p:cNvSpPr/>
          <p:nvPr/>
        </p:nvSpPr>
        <p:spPr>
          <a:xfrm>
            <a:off x="6904510" y="8487906"/>
            <a:ext cx="5440680" cy="2788920"/>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E5E5E"/>
              </a:buClr>
              <a:buSzPts val="3200"/>
              <a:buFont typeface="Arial"/>
              <a:buNone/>
            </a:pPr>
            <a:endParaRPr sz="3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changes in policies or regulations would you want to see?</a:t>
            </a:r>
            <a:endParaRPr/>
          </a:p>
        </p:txBody>
      </p:sp>
      <p:sp>
        <p:nvSpPr>
          <p:cNvPr id="630" name="Google Shape;630;p29"/>
          <p:cNvSpPr/>
          <p:nvPr/>
        </p:nvSpPr>
        <p:spPr>
          <a:xfrm>
            <a:off x="12774479" y="7666195"/>
            <a:ext cx="5440680" cy="2788920"/>
          </a:xfrm>
          <a:prstGeom prst="roundRect">
            <a:avLst>
              <a:gd name="adj" fmla="val 16667"/>
            </a:avLst>
          </a:prstGeom>
          <a:solidFill>
            <a:srgbClr val="1F9FB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E5E5E"/>
              </a:buClr>
              <a:buSzPts val="3200"/>
              <a:buFont typeface="Arial"/>
              <a:buNone/>
            </a:pPr>
            <a:endParaRPr sz="3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new information would you need to acquire? </a:t>
            </a:r>
            <a:endParaRPr/>
          </a:p>
        </p:txBody>
      </p:sp>
      <p:sp>
        <p:nvSpPr>
          <p:cNvPr id="631" name="Google Shape;631;p29"/>
          <p:cNvSpPr/>
          <p:nvPr/>
        </p:nvSpPr>
        <p:spPr>
          <a:xfrm>
            <a:off x="18798413" y="3095535"/>
            <a:ext cx="5440680" cy="2788920"/>
          </a:xfrm>
          <a:prstGeom prst="roundRect">
            <a:avLst>
              <a:gd name="adj" fmla="val 16667"/>
            </a:avLst>
          </a:prstGeom>
          <a:solidFill>
            <a:srgbClr val="17365D"/>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new practices would you need to learn and apply? </a:t>
            </a:r>
            <a:endParaRPr/>
          </a:p>
        </p:txBody>
      </p:sp>
      <p:sp>
        <p:nvSpPr>
          <p:cNvPr id="632" name="Google Shape;632;p29"/>
          <p:cNvSpPr/>
          <p:nvPr/>
        </p:nvSpPr>
        <p:spPr>
          <a:xfrm>
            <a:off x="18644448" y="6560368"/>
            <a:ext cx="5440680" cy="2788920"/>
          </a:xfrm>
          <a:prstGeom prst="roundRect">
            <a:avLst>
              <a:gd name="adj" fmla="val 16667"/>
            </a:avLst>
          </a:prstGeom>
          <a:solidFill>
            <a:srgbClr val="FFC00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What existing practices should you stop doing?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
          <p:cNvSpPr txBox="1"/>
          <p:nvPr/>
        </p:nvSpPr>
        <p:spPr>
          <a:xfrm>
            <a:off x="320930" y="275879"/>
            <a:ext cx="160164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Scenario Planning Toolkit: Table of Contents</a:t>
            </a:r>
            <a:endParaRPr sz="5400" b="1" i="0" u="none" strike="noStrike" cap="none">
              <a:solidFill>
                <a:srgbClr val="FFFFFF"/>
              </a:solidFill>
              <a:latin typeface="Calibri"/>
              <a:ea typeface="Calibri"/>
              <a:cs typeface="Calibri"/>
              <a:sym typeface="Calibri"/>
            </a:endParaRPr>
          </a:p>
        </p:txBody>
      </p:sp>
      <p:sp>
        <p:nvSpPr>
          <p:cNvPr id="244" name="Google Shape;244;p3"/>
          <p:cNvSpPr txBox="1"/>
          <p:nvPr/>
        </p:nvSpPr>
        <p:spPr>
          <a:xfrm>
            <a:off x="753900" y="3146700"/>
            <a:ext cx="23334900" cy="105693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dirty="0">
                <a:solidFill>
                  <a:srgbClr val="5E5E5E"/>
                </a:solidFill>
                <a:latin typeface="Calibri"/>
                <a:ea typeface="Calibri"/>
                <a:cs typeface="Calibri"/>
                <a:sym typeface="Calibri"/>
              </a:rPr>
              <a:t>Slides </a:t>
            </a:r>
            <a:r>
              <a:rPr lang="en-US" sz="4000" b="0" i="0" u="sng" strike="noStrike" cap="none" dirty="0">
                <a:solidFill>
                  <a:schemeClr val="hlink"/>
                </a:solidFill>
                <a:latin typeface="Calibri"/>
                <a:ea typeface="Calibri"/>
                <a:cs typeface="Calibri"/>
                <a:sym typeface="Calibri"/>
                <a:hlinkClick r:id="rId3" action="ppaction://hlinksldjump"/>
              </a:rPr>
              <a:t>4</a:t>
            </a:r>
            <a:r>
              <a:rPr lang="en-US" sz="4000" b="0" i="0" u="none" strike="noStrike" cap="none" dirty="0">
                <a:solidFill>
                  <a:srgbClr val="5E5E5E"/>
                </a:solidFill>
                <a:latin typeface="Calibri"/>
                <a:ea typeface="Calibri"/>
                <a:cs typeface="Calibri"/>
                <a:sym typeface="Calibri"/>
              </a:rPr>
              <a:t>-</a:t>
            </a:r>
            <a:r>
              <a:rPr lang="en-US" sz="4000" b="0" i="0" u="sng" strike="noStrike" cap="none" dirty="0">
                <a:solidFill>
                  <a:schemeClr val="hlink"/>
                </a:solidFill>
                <a:latin typeface="Calibri"/>
                <a:ea typeface="Calibri"/>
                <a:cs typeface="Calibri"/>
                <a:sym typeface="Calibri"/>
                <a:hlinkClick r:id="rId4" action="ppaction://hlinksldjump"/>
              </a:rPr>
              <a:t>7</a:t>
            </a:r>
            <a:r>
              <a:rPr lang="en-US" sz="4000" b="0" i="0" u="none" strike="noStrike" cap="none" dirty="0">
                <a:solidFill>
                  <a:srgbClr val="5E5E5E"/>
                </a:solidFill>
                <a:latin typeface="Calibri"/>
                <a:ea typeface="Calibri"/>
                <a:cs typeface="Calibri"/>
                <a:sym typeface="Calibri"/>
              </a:rPr>
              <a:t>:  Definition of scenarios and explanation of why it can be a valuable process</a:t>
            </a:r>
            <a:endParaRPr dirty="0"/>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dirty="0">
                <a:solidFill>
                  <a:srgbClr val="5E5E5E"/>
                </a:solidFill>
                <a:latin typeface="Calibri"/>
                <a:ea typeface="Calibri"/>
                <a:cs typeface="Calibri"/>
                <a:sym typeface="Calibri"/>
              </a:rPr>
              <a:t>Slide </a:t>
            </a:r>
            <a:r>
              <a:rPr lang="en-US" sz="4000" b="0" i="0" u="sng" strike="noStrike" cap="none" dirty="0">
                <a:solidFill>
                  <a:schemeClr val="hlink"/>
                </a:solidFill>
                <a:latin typeface="Calibri"/>
                <a:ea typeface="Calibri"/>
                <a:cs typeface="Calibri"/>
                <a:sym typeface="Calibri"/>
                <a:hlinkClick r:id="rId5" action="ppaction://hlinksldjump"/>
              </a:rPr>
              <a:t>8</a:t>
            </a:r>
            <a:r>
              <a:rPr lang="en-US" sz="4000" b="0" i="0" u="none" strike="noStrike" cap="none" dirty="0">
                <a:solidFill>
                  <a:srgbClr val="5E5E5E"/>
                </a:solidFill>
                <a:latin typeface="Calibri"/>
                <a:ea typeface="Calibri"/>
                <a:cs typeface="Calibri"/>
                <a:sym typeface="Calibri"/>
              </a:rPr>
              <a:t>:  Identifying the specific reason why to use scenarios</a:t>
            </a:r>
            <a:endParaRPr dirty="0"/>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dirty="0">
                <a:solidFill>
                  <a:srgbClr val="5E5E5E"/>
                </a:solidFill>
                <a:latin typeface="Calibri"/>
                <a:ea typeface="Calibri"/>
                <a:cs typeface="Calibri"/>
                <a:sym typeface="Calibri"/>
              </a:rPr>
              <a:t>Slides </a:t>
            </a:r>
            <a:r>
              <a:rPr lang="en-US" sz="4000" b="0" i="0" u="sng" strike="noStrike" cap="none" dirty="0">
                <a:solidFill>
                  <a:schemeClr val="hlink"/>
                </a:solidFill>
                <a:latin typeface="Calibri"/>
                <a:ea typeface="Calibri"/>
                <a:cs typeface="Calibri"/>
                <a:sym typeface="Calibri"/>
                <a:hlinkClick r:id="rId6" action="ppaction://hlinksldjump"/>
              </a:rPr>
              <a:t>9</a:t>
            </a:r>
            <a:r>
              <a:rPr lang="en-US" sz="4000" b="0" i="0" u="none" strike="noStrike" cap="none" dirty="0">
                <a:solidFill>
                  <a:srgbClr val="5E5E5E"/>
                </a:solidFill>
                <a:latin typeface="Calibri"/>
                <a:ea typeface="Calibri"/>
                <a:cs typeface="Calibri"/>
                <a:sym typeface="Calibri"/>
              </a:rPr>
              <a:t>-</a:t>
            </a:r>
            <a:r>
              <a:rPr lang="en-US" sz="4000" u="none" dirty="0">
                <a:solidFill>
                  <a:srgbClr val="5E5E5E"/>
                </a:solidFill>
                <a:latin typeface="Calibri"/>
                <a:ea typeface="Calibri"/>
                <a:cs typeface="Calibri"/>
                <a:sym typeface="Calibri"/>
              </a:rPr>
              <a:t>19</a:t>
            </a:r>
            <a:r>
              <a:rPr lang="en-US" sz="4000" b="0" i="0" u="none" strike="noStrike" cap="none" dirty="0">
                <a:solidFill>
                  <a:srgbClr val="5E5E5E"/>
                </a:solidFill>
                <a:latin typeface="Calibri"/>
                <a:ea typeface="Calibri"/>
                <a:cs typeface="Calibri"/>
                <a:sym typeface="Calibri"/>
              </a:rPr>
              <a:t>:  Exploring trends and drivers of change to create a scenario framework</a:t>
            </a:r>
            <a:endParaRPr dirty="0"/>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dirty="0">
                <a:solidFill>
                  <a:srgbClr val="5E5E5E"/>
                </a:solidFill>
                <a:latin typeface="Calibri"/>
                <a:ea typeface="Calibri"/>
                <a:cs typeface="Calibri"/>
                <a:sym typeface="Calibri"/>
              </a:rPr>
              <a:t>Slides </a:t>
            </a:r>
            <a:r>
              <a:rPr lang="en-US" sz="4000" b="0" i="0" u="sng" strike="noStrike" cap="none" dirty="0">
                <a:solidFill>
                  <a:schemeClr val="hlink"/>
                </a:solidFill>
                <a:latin typeface="Calibri"/>
                <a:ea typeface="Calibri"/>
                <a:cs typeface="Calibri"/>
                <a:sym typeface="Calibri"/>
                <a:hlinkClick r:id="rId7" action="ppaction://hlinksldjump"/>
              </a:rPr>
              <a:t>20</a:t>
            </a:r>
            <a:r>
              <a:rPr lang="en-US" sz="4000" b="0" i="0" u="none" strike="noStrike" cap="none" dirty="0">
                <a:solidFill>
                  <a:srgbClr val="5E5E5E"/>
                </a:solidFill>
                <a:latin typeface="Calibri"/>
                <a:ea typeface="Calibri"/>
                <a:cs typeface="Calibri"/>
                <a:sym typeface="Calibri"/>
              </a:rPr>
              <a:t>-2</a:t>
            </a:r>
            <a:r>
              <a:rPr lang="en-US" sz="4000" dirty="0">
                <a:solidFill>
                  <a:srgbClr val="5E5E5E"/>
                </a:solidFill>
                <a:latin typeface="Calibri"/>
                <a:ea typeface="Calibri"/>
                <a:cs typeface="Calibri"/>
                <a:sym typeface="Calibri"/>
              </a:rPr>
              <a:t>6</a:t>
            </a:r>
            <a:r>
              <a:rPr lang="en-US" sz="4000" b="0" i="0" u="none" strike="noStrike" cap="none" dirty="0">
                <a:solidFill>
                  <a:srgbClr val="5E5E5E"/>
                </a:solidFill>
                <a:latin typeface="Calibri"/>
                <a:ea typeface="Calibri"/>
                <a:cs typeface="Calibri"/>
                <a:sym typeface="Calibri"/>
              </a:rPr>
              <a:t>: 	 Describing the ECSP scenario framework and main elements of each story</a:t>
            </a:r>
            <a:endParaRPr dirty="0"/>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b="0" i="0" u="none" strike="noStrike" cap="none" dirty="0">
                <a:solidFill>
                  <a:srgbClr val="5E5E5E"/>
                </a:solidFill>
                <a:latin typeface="Calibri"/>
                <a:ea typeface="Calibri"/>
                <a:cs typeface="Calibri"/>
                <a:sym typeface="Calibri"/>
              </a:rPr>
              <a:t>Slides </a:t>
            </a:r>
            <a:r>
              <a:rPr lang="en-US" sz="4000" b="0" i="0" u="sng" strike="noStrike" cap="none" dirty="0">
                <a:solidFill>
                  <a:schemeClr val="hlink"/>
                </a:solidFill>
                <a:latin typeface="Calibri"/>
                <a:ea typeface="Calibri"/>
                <a:cs typeface="Calibri"/>
                <a:sym typeface="Calibri"/>
                <a:hlinkClick r:id="rId8" action="ppaction://hlinksldjump"/>
              </a:rPr>
              <a:t>2</a:t>
            </a:r>
            <a:r>
              <a:rPr lang="en-US" sz="4000" u="sng" dirty="0">
                <a:solidFill>
                  <a:schemeClr val="hlink"/>
                </a:solidFill>
                <a:latin typeface="Calibri"/>
                <a:ea typeface="Calibri"/>
                <a:cs typeface="Calibri"/>
                <a:sym typeface="Calibri"/>
                <a:hlinkClick r:id="rId8" action="ppaction://hlinksldjump"/>
              </a:rPr>
              <a:t>7</a:t>
            </a:r>
            <a:r>
              <a:rPr lang="en-US" sz="4000" b="0" i="0" u="none" strike="noStrike" cap="none" dirty="0">
                <a:solidFill>
                  <a:srgbClr val="5E5E5E"/>
                </a:solidFill>
                <a:latin typeface="Calibri"/>
                <a:ea typeface="Calibri"/>
                <a:cs typeface="Calibri"/>
                <a:sym typeface="Calibri"/>
              </a:rPr>
              <a:t>-3</a:t>
            </a:r>
            <a:r>
              <a:rPr lang="en-US" sz="4000" dirty="0">
                <a:solidFill>
                  <a:srgbClr val="5E5E5E"/>
                </a:solidFill>
                <a:latin typeface="Calibri"/>
                <a:ea typeface="Calibri"/>
                <a:cs typeface="Calibri"/>
                <a:sym typeface="Calibri"/>
              </a:rPr>
              <a:t>6</a:t>
            </a:r>
            <a:r>
              <a:rPr lang="en-US" sz="4000" b="0" i="0" u="none" strike="noStrike" cap="none" dirty="0">
                <a:solidFill>
                  <a:srgbClr val="5E5E5E"/>
                </a:solidFill>
                <a:latin typeface="Calibri"/>
                <a:ea typeface="Calibri"/>
                <a:cs typeface="Calibri"/>
                <a:sym typeface="Calibri"/>
              </a:rPr>
              <a:t>: 	 How to use scenarios to generate ideas to prepare for the future</a:t>
            </a: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endParaRPr sz="4000"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dirty="0">
                <a:solidFill>
                  <a:srgbClr val="5E5E5E"/>
                </a:solidFill>
                <a:latin typeface="Calibri"/>
                <a:ea typeface="Calibri"/>
                <a:cs typeface="Calibri"/>
                <a:sym typeface="Calibri"/>
              </a:rPr>
              <a:t>Slide </a:t>
            </a:r>
            <a:r>
              <a:rPr lang="en-US" sz="4000" u="sng" dirty="0">
                <a:solidFill>
                  <a:schemeClr val="hlink"/>
                </a:solidFill>
                <a:latin typeface="Calibri"/>
                <a:ea typeface="Calibri"/>
                <a:cs typeface="Calibri"/>
                <a:sym typeface="Calibri"/>
                <a:hlinkClick r:id="rId9" action="ppaction://hlinksldjump"/>
              </a:rPr>
              <a:t>37</a:t>
            </a:r>
            <a:r>
              <a:rPr lang="en-US" sz="4000" dirty="0">
                <a:solidFill>
                  <a:srgbClr val="5E5E5E"/>
                </a:solidFill>
                <a:latin typeface="Calibri"/>
                <a:ea typeface="Calibri"/>
                <a:cs typeface="Calibri"/>
                <a:sym typeface="Calibri"/>
              </a:rPr>
              <a:t>:  Wrap up slide</a:t>
            </a:r>
            <a:endParaRPr sz="4000"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endParaRPr sz="4000"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Calibri"/>
              <a:buNone/>
            </a:pPr>
            <a:r>
              <a:rPr lang="en-US" sz="4000" dirty="0">
                <a:solidFill>
                  <a:srgbClr val="5E5E5E"/>
                </a:solidFill>
                <a:latin typeface="Calibri"/>
                <a:ea typeface="Calibri"/>
                <a:cs typeface="Calibri"/>
                <a:sym typeface="Calibri"/>
              </a:rPr>
              <a:t>Slide </a:t>
            </a:r>
            <a:r>
              <a:rPr lang="en-US" sz="4000" u="sng" dirty="0">
                <a:solidFill>
                  <a:schemeClr val="hlink"/>
                </a:solidFill>
                <a:latin typeface="Calibri"/>
                <a:ea typeface="Calibri"/>
                <a:cs typeface="Calibri"/>
                <a:sym typeface="Calibri"/>
                <a:hlinkClick r:id="rId10" action="ppaction://hlinksldjump"/>
              </a:rPr>
              <a:t>38</a:t>
            </a:r>
            <a:r>
              <a:rPr lang="en-US" sz="4000" dirty="0">
                <a:solidFill>
                  <a:srgbClr val="5E5E5E"/>
                </a:solidFill>
                <a:latin typeface="Calibri"/>
                <a:ea typeface="Calibri"/>
                <a:cs typeface="Calibri"/>
                <a:sym typeface="Calibri"/>
              </a:rPr>
              <a:t>:  Links to additional toolkit resources for conducting a scenario planning effort</a:t>
            </a:r>
            <a:endParaRPr sz="4000"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000"/>
              <a:buFont typeface="Helvetica Neue"/>
              <a:buNone/>
            </a:pPr>
            <a:endParaRPr sz="4000" b="0" i="0" u="none" strike="noStrike" cap="none" dirty="0">
              <a:solidFill>
                <a:srgbClr val="5E5E5E"/>
              </a:solidFill>
              <a:latin typeface="Calibri"/>
              <a:ea typeface="Calibri"/>
              <a:cs typeface="Calibri"/>
              <a:sym typeface="Calibri"/>
            </a:endParaRPr>
          </a:p>
        </p:txBody>
      </p:sp>
      <p:sp>
        <p:nvSpPr>
          <p:cNvPr id="245" name="Google Shape;245;p3"/>
          <p:cNvSpPr txBox="1"/>
          <p:nvPr/>
        </p:nvSpPr>
        <p:spPr>
          <a:xfrm>
            <a:off x="806879" y="1505031"/>
            <a:ext cx="21435900" cy="1457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400"/>
              <a:buFont typeface="Calibri"/>
              <a:buNone/>
            </a:pPr>
            <a:r>
              <a:rPr lang="en-US" sz="4400" b="0" i="0" u="none" strike="noStrike" cap="none">
                <a:solidFill>
                  <a:srgbClr val="5E5E5E"/>
                </a:solidFill>
                <a:latin typeface="Calibri"/>
                <a:ea typeface="Calibri"/>
                <a:cs typeface="Calibri"/>
                <a:sym typeface="Calibri"/>
              </a:rPr>
              <a:t>The following sections of slides can be used depending on the goal of the scenario conversation, and the time available</a:t>
            </a:r>
            <a:endParaRPr sz="4400" b="0" i="0" u="none" strike="noStrike" cap="none">
              <a:solidFill>
                <a:srgbClr val="5E5E5E"/>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0"/>
          <p:cNvSpPr txBox="1">
            <a:spLocks noGrp="1"/>
          </p:cNvSpPr>
          <p:nvPr>
            <p:ph type="title"/>
          </p:nvPr>
        </p:nvSpPr>
        <p:spPr>
          <a:xfrm>
            <a:off x="362817" y="241349"/>
            <a:ext cx="22462500" cy="821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336" b="1">
                <a:latin typeface="Calibri"/>
                <a:ea typeface="Calibri"/>
                <a:cs typeface="Calibri"/>
                <a:sym typeface="Calibri"/>
              </a:rPr>
              <a:t>Step 6: ‘Placing Bets’ Across A Scenario Matrix</a:t>
            </a:r>
            <a:endParaRPr/>
          </a:p>
        </p:txBody>
      </p:sp>
      <p:sp>
        <p:nvSpPr>
          <p:cNvPr id="638" name="Google Shape;638;p30"/>
          <p:cNvSpPr txBox="1">
            <a:spLocks noGrp="1"/>
          </p:cNvSpPr>
          <p:nvPr>
            <p:ph type="body" idx="1"/>
          </p:nvPr>
        </p:nvSpPr>
        <p:spPr>
          <a:xfrm>
            <a:off x="708101" y="1689237"/>
            <a:ext cx="11141161" cy="11909286"/>
          </a:xfrm>
          <a:prstGeom prst="rect">
            <a:avLst/>
          </a:prstGeom>
          <a:noFill/>
          <a:ln>
            <a:noFill/>
          </a:ln>
        </p:spPr>
        <p:txBody>
          <a:bodyPr spcFirstLastPara="1" wrap="square" lIns="0" tIns="0" rIns="0" bIns="0" anchor="t" anchorCtr="0">
            <a:spAutoFit/>
          </a:bodyPr>
          <a:lstStyle/>
          <a:p>
            <a:pPr marL="0" lvl="1" indent="0" algn="l" rtl="0">
              <a:lnSpc>
                <a:spcPct val="100000"/>
              </a:lnSpc>
              <a:spcBef>
                <a:spcPts val="0"/>
              </a:spcBef>
              <a:spcAft>
                <a:spcPts val="0"/>
              </a:spcAft>
              <a:buSzPts val="1400"/>
              <a:buNone/>
            </a:pPr>
            <a:r>
              <a:rPr lang="en-US" sz="4242" b="1">
                <a:solidFill>
                  <a:schemeClr val="dk1"/>
                </a:solidFill>
              </a:rPr>
              <a:t>ROBUST: </a:t>
            </a:r>
            <a:r>
              <a:rPr lang="en-US" sz="4242"/>
              <a:t>Pursue those options that would work out well (or at least not hurt you too much) in any of the four scenarios</a:t>
            </a:r>
            <a:endParaRPr sz="2426"/>
          </a:p>
          <a:p>
            <a:pPr marL="0" lvl="1" indent="0" algn="l" rtl="0">
              <a:lnSpc>
                <a:spcPct val="100000"/>
              </a:lnSpc>
              <a:spcBef>
                <a:spcPts val="2400"/>
              </a:spcBef>
              <a:spcAft>
                <a:spcPts val="0"/>
              </a:spcAft>
              <a:buSzPts val="1400"/>
              <a:buNone/>
            </a:pPr>
            <a:r>
              <a:rPr lang="en-US" sz="4242" b="1">
                <a:solidFill>
                  <a:schemeClr val="accent6"/>
                </a:solidFill>
              </a:rPr>
              <a:t>HEDGE: </a:t>
            </a:r>
            <a:r>
              <a:rPr lang="en-US" sz="4242"/>
              <a:t>Make several distinct bets of relatively equal size, then wait and see what happens</a:t>
            </a:r>
            <a:endParaRPr sz="2426"/>
          </a:p>
          <a:p>
            <a:pPr marL="0" lvl="1" indent="0" algn="l" rtl="0">
              <a:lnSpc>
                <a:spcPct val="100000"/>
              </a:lnSpc>
              <a:spcBef>
                <a:spcPts val="2400"/>
              </a:spcBef>
              <a:spcAft>
                <a:spcPts val="0"/>
              </a:spcAft>
              <a:buSzPts val="1400"/>
              <a:buNone/>
            </a:pPr>
            <a:r>
              <a:rPr lang="en-US" sz="4242" b="1">
                <a:solidFill>
                  <a:schemeClr val="accent1"/>
                </a:solidFill>
              </a:rPr>
              <a:t>BET THE FARM/VISIONING: </a:t>
            </a:r>
            <a:r>
              <a:rPr lang="en-US" sz="4242"/>
              <a:t>Make one clear </a:t>
            </a:r>
            <a:br>
              <a:rPr lang="en-US" sz="4242"/>
            </a:br>
            <a:r>
              <a:rPr lang="en-US" sz="4242"/>
              <a:t>bet that a certain future will happen — and then do everything you can to help make that scenario a reality</a:t>
            </a:r>
            <a:endParaRPr sz="2426"/>
          </a:p>
          <a:p>
            <a:pPr marL="0" lvl="1" indent="0" algn="l" rtl="0">
              <a:lnSpc>
                <a:spcPct val="100000"/>
              </a:lnSpc>
              <a:spcBef>
                <a:spcPts val="2400"/>
              </a:spcBef>
              <a:spcAft>
                <a:spcPts val="0"/>
              </a:spcAft>
              <a:buSzPts val="1400"/>
              <a:buNone/>
            </a:pPr>
            <a:r>
              <a:rPr lang="en-US" sz="4242" b="1">
                <a:solidFill>
                  <a:schemeClr val="accent5"/>
                </a:solidFill>
              </a:rPr>
              <a:t>CORE/SATELLITE: </a:t>
            </a:r>
            <a:r>
              <a:rPr lang="en-US" sz="4242"/>
              <a:t>Place one major </a:t>
            </a:r>
            <a:br>
              <a:rPr lang="en-US" sz="4242"/>
            </a:br>
            <a:r>
              <a:rPr lang="en-US" sz="4242"/>
              <a:t>bet, with one or more small bets as a hedge against uncertainty (experiments)</a:t>
            </a:r>
            <a:endParaRPr sz="2426"/>
          </a:p>
          <a:p>
            <a:pPr marL="0" lvl="1" indent="0" algn="l" rtl="0">
              <a:lnSpc>
                <a:spcPct val="100000"/>
              </a:lnSpc>
              <a:spcBef>
                <a:spcPts val="2400"/>
              </a:spcBef>
              <a:spcAft>
                <a:spcPts val="0"/>
              </a:spcAft>
              <a:buSzPts val="1400"/>
              <a:buNone/>
            </a:pPr>
            <a:r>
              <a:rPr lang="en-US" sz="4242" b="1">
                <a:solidFill>
                  <a:srgbClr val="FF0000"/>
                </a:solidFill>
              </a:rPr>
              <a:t>EXTREMES</a:t>
            </a:r>
            <a:r>
              <a:rPr lang="en-US" sz="4242"/>
              <a:t>: Prepare for, or prevent, a worst-case scenario</a:t>
            </a:r>
            <a:endParaRPr sz="2426"/>
          </a:p>
          <a:p>
            <a:pPr marL="0" lvl="0" indent="0" algn="l" rtl="0">
              <a:lnSpc>
                <a:spcPct val="100000"/>
              </a:lnSpc>
              <a:spcBef>
                <a:spcPts val="2400"/>
              </a:spcBef>
              <a:spcAft>
                <a:spcPts val="0"/>
              </a:spcAft>
              <a:buSzPts val="1400"/>
              <a:buNone/>
            </a:pPr>
            <a:endParaRPr sz="4000"/>
          </a:p>
          <a:p>
            <a:pPr marL="0" lvl="0" indent="0" algn="l" rtl="0">
              <a:lnSpc>
                <a:spcPct val="100000"/>
              </a:lnSpc>
              <a:spcBef>
                <a:spcPts val="0"/>
              </a:spcBef>
              <a:spcAft>
                <a:spcPts val="0"/>
              </a:spcAft>
              <a:buSzPts val="1400"/>
              <a:buNone/>
            </a:pPr>
            <a:endParaRPr sz="4000"/>
          </a:p>
        </p:txBody>
      </p:sp>
      <p:sp>
        <p:nvSpPr>
          <p:cNvPr id="639" name="Google Shape;639;p30"/>
          <p:cNvSpPr/>
          <p:nvPr/>
        </p:nvSpPr>
        <p:spPr>
          <a:xfrm>
            <a:off x="13373967" y="10466791"/>
            <a:ext cx="2626929" cy="929976"/>
          </a:xfrm>
          <a:prstGeom prst="trapezoid">
            <a:avLst>
              <a:gd name="adj" fmla="val 25000"/>
            </a:avLst>
          </a:prstGeom>
          <a:solidFill>
            <a:srgbClr val="FF0000"/>
          </a:solidFill>
          <a:ln w="25400" cap="flat" cmpd="sng">
            <a:solidFill>
              <a:srgbClr val="395E89"/>
            </a:solidFill>
            <a:prstDash val="solid"/>
            <a:round/>
            <a:headEnd type="none" w="sm" len="sm"/>
            <a:tailEnd type="none" w="sm" len="sm"/>
          </a:ln>
        </p:spPr>
        <p:txBody>
          <a:bodyPr spcFirstLastPara="1" wrap="square" lIns="110875" tIns="55425" rIns="110875" bIns="55425" anchor="ctr" anchorCtr="0">
            <a:noAutofit/>
          </a:bodyPr>
          <a:lstStyle/>
          <a:p>
            <a:pPr marL="0" marR="0" lvl="0" indent="0" algn="ctr" rtl="0">
              <a:lnSpc>
                <a:spcPct val="100000"/>
              </a:lnSpc>
              <a:spcBef>
                <a:spcPts val="0"/>
              </a:spcBef>
              <a:spcAft>
                <a:spcPts val="0"/>
              </a:spcAft>
              <a:buClr>
                <a:schemeClr val="lt1"/>
              </a:buClr>
              <a:buSzPts val="2911"/>
              <a:buFont typeface="Calibri"/>
              <a:buNone/>
            </a:pPr>
            <a:r>
              <a:rPr lang="en-US" sz="2911" b="0" i="0" u="none" strike="noStrike" cap="none">
                <a:solidFill>
                  <a:schemeClr val="lt1"/>
                </a:solidFill>
                <a:latin typeface="Calibri"/>
                <a:ea typeface="Calibri"/>
                <a:cs typeface="Calibri"/>
                <a:sym typeface="Calibri"/>
              </a:rPr>
              <a:t>EXTREMES</a:t>
            </a:r>
            <a:endParaRPr sz="2911" b="0" i="0" u="none" strike="noStrike" cap="none">
              <a:solidFill>
                <a:srgbClr val="5E5E5E"/>
              </a:solidFill>
              <a:latin typeface="Arial"/>
              <a:ea typeface="Arial"/>
              <a:cs typeface="Arial"/>
              <a:sym typeface="Arial"/>
            </a:endParaRPr>
          </a:p>
        </p:txBody>
      </p:sp>
      <p:sp>
        <p:nvSpPr>
          <p:cNvPr id="640" name="Google Shape;640;p30"/>
          <p:cNvSpPr/>
          <p:nvPr/>
        </p:nvSpPr>
        <p:spPr>
          <a:xfrm>
            <a:off x="13863181" y="7208405"/>
            <a:ext cx="9251278" cy="700412"/>
          </a:xfrm>
          <a:prstGeom prst="lef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2911"/>
              <a:buFont typeface="Arial"/>
              <a:buNone/>
            </a:pPr>
            <a:endParaRPr sz="2911" b="0" i="0" u="none" strike="noStrike" cap="none">
              <a:solidFill>
                <a:schemeClr val="lt1"/>
              </a:solidFill>
              <a:latin typeface="Arial"/>
              <a:ea typeface="Arial"/>
              <a:cs typeface="Arial"/>
              <a:sym typeface="Arial"/>
            </a:endParaRPr>
          </a:p>
        </p:txBody>
      </p:sp>
      <p:sp>
        <p:nvSpPr>
          <p:cNvPr id="641" name="Google Shape;641;p30"/>
          <p:cNvSpPr/>
          <p:nvPr/>
        </p:nvSpPr>
        <p:spPr>
          <a:xfrm rot="5400000">
            <a:off x="15115651" y="7208405"/>
            <a:ext cx="6746335" cy="700412"/>
          </a:xfrm>
          <a:prstGeom prst="lef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2911"/>
              <a:buFont typeface="Arial"/>
              <a:buNone/>
            </a:pPr>
            <a:endParaRPr sz="2911" b="0" i="0" u="none" strike="noStrike" cap="none">
              <a:solidFill>
                <a:schemeClr val="lt1"/>
              </a:solidFill>
              <a:latin typeface="Arial"/>
              <a:ea typeface="Arial"/>
              <a:cs typeface="Arial"/>
              <a:sym typeface="Arial"/>
            </a:endParaRPr>
          </a:p>
        </p:txBody>
      </p:sp>
      <p:sp>
        <p:nvSpPr>
          <p:cNvPr id="642" name="Google Shape;642;p30"/>
          <p:cNvSpPr/>
          <p:nvPr/>
        </p:nvSpPr>
        <p:spPr>
          <a:xfrm>
            <a:off x="17357944" y="6427738"/>
            <a:ext cx="2261746" cy="2261746"/>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26"/>
              <a:buFont typeface="Arial"/>
              <a:buNone/>
            </a:pPr>
            <a:r>
              <a:rPr lang="en-US" sz="2426" b="0" i="0" u="none" strike="noStrike" cap="none">
                <a:solidFill>
                  <a:schemeClr val="lt1"/>
                </a:solidFill>
                <a:latin typeface="Arial"/>
                <a:ea typeface="Arial"/>
                <a:cs typeface="Arial"/>
                <a:sym typeface="Arial"/>
              </a:rPr>
              <a:t>ROBUST</a:t>
            </a:r>
            <a:endParaRPr/>
          </a:p>
        </p:txBody>
      </p:sp>
      <p:sp>
        <p:nvSpPr>
          <p:cNvPr id="643" name="Google Shape;643;p30"/>
          <p:cNvSpPr/>
          <p:nvPr/>
        </p:nvSpPr>
        <p:spPr>
          <a:xfrm>
            <a:off x="15643396" y="5735483"/>
            <a:ext cx="1568629" cy="729596"/>
          </a:xfrm>
          <a:prstGeom prst="roundRect">
            <a:avLst>
              <a:gd name="adj" fmla="val 16667"/>
            </a:avLst>
          </a:prstGeom>
          <a:solidFill>
            <a:schemeClr val="accent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83"/>
              <a:buFont typeface="Arial"/>
              <a:buNone/>
            </a:pPr>
            <a:r>
              <a:rPr lang="en-US" sz="2183" b="0" i="0" u="none" strike="noStrike" cap="none">
                <a:solidFill>
                  <a:schemeClr val="lt1"/>
                </a:solidFill>
                <a:latin typeface="Arial"/>
                <a:ea typeface="Arial"/>
                <a:cs typeface="Arial"/>
                <a:sym typeface="Arial"/>
              </a:rPr>
              <a:t>HEDGE</a:t>
            </a:r>
            <a:endParaRPr sz="2911" b="0" i="0" u="none" strike="noStrike" cap="none">
              <a:solidFill>
                <a:schemeClr val="lt1"/>
              </a:solidFill>
              <a:latin typeface="Arial"/>
              <a:ea typeface="Arial"/>
              <a:cs typeface="Arial"/>
              <a:sym typeface="Arial"/>
            </a:endParaRPr>
          </a:p>
        </p:txBody>
      </p:sp>
      <p:sp>
        <p:nvSpPr>
          <p:cNvPr id="644" name="Google Shape;644;p30"/>
          <p:cNvSpPr/>
          <p:nvPr/>
        </p:nvSpPr>
        <p:spPr>
          <a:xfrm>
            <a:off x="15643395" y="8672849"/>
            <a:ext cx="1568629" cy="729596"/>
          </a:xfrm>
          <a:prstGeom prst="roundRect">
            <a:avLst>
              <a:gd name="adj" fmla="val 16667"/>
            </a:avLst>
          </a:prstGeom>
          <a:solidFill>
            <a:schemeClr val="accent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83"/>
              <a:buFont typeface="Arial"/>
              <a:buNone/>
            </a:pPr>
            <a:r>
              <a:rPr lang="en-US" sz="2183" b="0" i="0" u="none" strike="noStrike" cap="none">
                <a:solidFill>
                  <a:schemeClr val="lt1"/>
                </a:solidFill>
                <a:latin typeface="Arial"/>
                <a:ea typeface="Arial"/>
                <a:cs typeface="Arial"/>
                <a:sym typeface="Arial"/>
              </a:rPr>
              <a:t>HEDGE</a:t>
            </a:r>
            <a:endParaRPr sz="2911" b="0" i="0" u="none" strike="noStrike" cap="none">
              <a:solidFill>
                <a:schemeClr val="lt1"/>
              </a:solidFill>
              <a:latin typeface="Arial"/>
              <a:ea typeface="Arial"/>
              <a:cs typeface="Arial"/>
              <a:sym typeface="Arial"/>
            </a:endParaRPr>
          </a:p>
        </p:txBody>
      </p:sp>
      <p:sp>
        <p:nvSpPr>
          <p:cNvPr id="645" name="Google Shape;645;p30"/>
          <p:cNvSpPr/>
          <p:nvPr/>
        </p:nvSpPr>
        <p:spPr>
          <a:xfrm>
            <a:off x="19853395" y="8672849"/>
            <a:ext cx="1568629" cy="729596"/>
          </a:xfrm>
          <a:prstGeom prst="roundRect">
            <a:avLst>
              <a:gd name="adj" fmla="val 16667"/>
            </a:avLst>
          </a:prstGeom>
          <a:solidFill>
            <a:schemeClr val="accent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83"/>
              <a:buFont typeface="Arial"/>
              <a:buNone/>
            </a:pPr>
            <a:r>
              <a:rPr lang="en-US" sz="2183" b="0" i="0" u="none" strike="noStrike" cap="none">
                <a:solidFill>
                  <a:schemeClr val="lt1"/>
                </a:solidFill>
                <a:latin typeface="Arial"/>
                <a:ea typeface="Arial"/>
                <a:cs typeface="Arial"/>
                <a:sym typeface="Arial"/>
              </a:rPr>
              <a:t>HEDGE</a:t>
            </a:r>
            <a:endParaRPr sz="2911" b="0" i="0" u="none" strike="noStrike" cap="none">
              <a:solidFill>
                <a:schemeClr val="lt1"/>
              </a:solidFill>
              <a:latin typeface="Arial"/>
              <a:ea typeface="Arial"/>
              <a:cs typeface="Arial"/>
              <a:sym typeface="Arial"/>
            </a:endParaRPr>
          </a:p>
        </p:txBody>
      </p:sp>
      <p:sp>
        <p:nvSpPr>
          <p:cNvPr id="646" name="Google Shape;646;p30"/>
          <p:cNvSpPr/>
          <p:nvPr/>
        </p:nvSpPr>
        <p:spPr>
          <a:xfrm>
            <a:off x="19853395" y="5735483"/>
            <a:ext cx="1568629" cy="729596"/>
          </a:xfrm>
          <a:prstGeom prst="roundRect">
            <a:avLst>
              <a:gd name="adj" fmla="val 16667"/>
            </a:avLst>
          </a:prstGeom>
          <a:solidFill>
            <a:schemeClr val="accent6"/>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83"/>
              <a:buFont typeface="Arial"/>
              <a:buNone/>
            </a:pPr>
            <a:r>
              <a:rPr lang="en-US" sz="2183" b="0" i="0" u="none" strike="noStrike" cap="none">
                <a:solidFill>
                  <a:schemeClr val="lt1"/>
                </a:solidFill>
                <a:latin typeface="Arial"/>
                <a:ea typeface="Arial"/>
                <a:cs typeface="Arial"/>
                <a:sym typeface="Arial"/>
              </a:rPr>
              <a:t>HEDGE</a:t>
            </a:r>
            <a:endParaRPr sz="2911" b="0" i="0" u="none" strike="noStrike" cap="none">
              <a:solidFill>
                <a:schemeClr val="lt1"/>
              </a:solidFill>
              <a:latin typeface="Arial"/>
              <a:ea typeface="Arial"/>
              <a:cs typeface="Arial"/>
              <a:sym typeface="Arial"/>
            </a:endParaRPr>
          </a:p>
        </p:txBody>
      </p:sp>
      <p:sp>
        <p:nvSpPr>
          <p:cNvPr id="647" name="Google Shape;647;p30"/>
          <p:cNvSpPr/>
          <p:nvPr/>
        </p:nvSpPr>
        <p:spPr>
          <a:xfrm>
            <a:off x="20371178" y="3035117"/>
            <a:ext cx="2743280" cy="2072052"/>
          </a:xfrm>
          <a:prstGeom prst="hexagon">
            <a:avLst>
              <a:gd name="adj" fmla="val 25000"/>
              <a:gd name="vf" fmla="val 11547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26"/>
              <a:buFont typeface="Arial"/>
              <a:buNone/>
            </a:pPr>
            <a:r>
              <a:rPr lang="en-US" sz="2426" b="1" i="0" u="none" strike="noStrike" cap="none">
                <a:solidFill>
                  <a:schemeClr val="lt1"/>
                </a:solidFill>
                <a:latin typeface="Arial"/>
                <a:ea typeface="Arial"/>
                <a:cs typeface="Arial"/>
                <a:sym typeface="Arial"/>
              </a:rPr>
              <a:t>BET THE FARM / VISION</a:t>
            </a:r>
            <a:endParaRPr/>
          </a:p>
        </p:txBody>
      </p:sp>
      <p:sp>
        <p:nvSpPr>
          <p:cNvPr id="648" name="Google Shape;648;p30"/>
          <p:cNvSpPr/>
          <p:nvPr/>
        </p:nvSpPr>
        <p:spPr>
          <a:xfrm>
            <a:off x="13480025" y="3835008"/>
            <a:ext cx="1984502" cy="1692663"/>
          </a:xfrm>
          <a:prstGeom prst="teardrop">
            <a:avLst>
              <a:gd name="adj" fmla="val 100000"/>
            </a:avLst>
          </a:prstGeom>
          <a:solidFill>
            <a:schemeClr val="accent5"/>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911"/>
              <a:buFont typeface="Arial"/>
              <a:buNone/>
            </a:pPr>
            <a:r>
              <a:rPr lang="en-US" sz="2911" b="1" i="0" u="none" strike="noStrike" cap="none">
                <a:solidFill>
                  <a:schemeClr val="lt1"/>
                </a:solidFill>
                <a:latin typeface="Arial"/>
                <a:ea typeface="Arial"/>
                <a:cs typeface="Arial"/>
                <a:sym typeface="Arial"/>
              </a:rPr>
              <a:t>CORE</a:t>
            </a:r>
            <a:endParaRPr/>
          </a:p>
        </p:txBody>
      </p:sp>
      <p:sp>
        <p:nvSpPr>
          <p:cNvPr id="649" name="Google Shape;649;p30"/>
          <p:cNvSpPr/>
          <p:nvPr/>
        </p:nvSpPr>
        <p:spPr>
          <a:xfrm>
            <a:off x="16190590" y="9806768"/>
            <a:ext cx="1568629" cy="1126901"/>
          </a:xfrm>
          <a:prstGeom prst="teardrop">
            <a:avLst>
              <a:gd name="adj" fmla="val 100000"/>
            </a:avLst>
          </a:prstGeom>
          <a:solidFill>
            <a:schemeClr val="accent5"/>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73"/>
              <a:buFont typeface="Arial"/>
              <a:buNone/>
            </a:pPr>
            <a:r>
              <a:rPr lang="en-US" sz="1273" b="1" i="0" u="none" strike="noStrike" cap="none">
                <a:solidFill>
                  <a:schemeClr val="lt1"/>
                </a:solidFill>
                <a:latin typeface="Arial"/>
                <a:ea typeface="Arial"/>
                <a:cs typeface="Arial"/>
                <a:sym typeface="Arial"/>
              </a:rPr>
              <a:t>SATELLITE</a:t>
            </a:r>
            <a:endParaRPr/>
          </a:p>
        </p:txBody>
      </p:sp>
      <p:sp>
        <p:nvSpPr>
          <p:cNvPr id="650" name="Google Shape;650;p30"/>
          <p:cNvSpPr/>
          <p:nvPr/>
        </p:nvSpPr>
        <p:spPr>
          <a:xfrm>
            <a:off x="21578885" y="9243317"/>
            <a:ext cx="1568629" cy="1126901"/>
          </a:xfrm>
          <a:prstGeom prst="teardrop">
            <a:avLst>
              <a:gd name="adj" fmla="val 100000"/>
            </a:avLst>
          </a:prstGeom>
          <a:solidFill>
            <a:schemeClr val="accent5"/>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73"/>
              <a:buFont typeface="Arial"/>
              <a:buNone/>
            </a:pPr>
            <a:r>
              <a:rPr lang="en-US" sz="1273" b="1" i="0" u="none" strike="noStrike" cap="none">
                <a:solidFill>
                  <a:schemeClr val="lt1"/>
                </a:solidFill>
                <a:latin typeface="Arial"/>
                <a:ea typeface="Arial"/>
                <a:cs typeface="Arial"/>
                <a:sym typeface="Arial"/>
              </a:rPr>
              <a:t>SATELLITE</a:t>
            </a:r>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655" name="Google Shape;655;p31"/>
          <p:cNvGrpSpPr/>
          <p:nvPr/>
        </p:nvGrpSpPr>
        <p:grpSpPr>
          <a:xfrm>
            <a:off x="858" y="5567194"/>
            <a:ext cx="24382287" cy="8036038"/>
            <a:chOff x="0" y="4682544"/>
            <a:chExt cx="20104099" cy="6626011"/>
          </a:xfrm>
        </p:grpSpPr>
        <p:pic>
          <p:nvPicPr>
            <p:cNvPr id="656" name="Google Shape;656;p31"/>
            <p:cNvPicPr preferRelativeResize="0"/>
            <p:nvPr/>
          </p:nvPicPr>
          <p:blipFill rotWithShape="1">
            <a:blip r:embed="rId3">
              <a:alphaModFix/>
            </a:blip>
            <a:srcRect/>
            <a:stretch/>
          </p:blipFill>
          <p:spPr>
            <a:xfrm>
              <a:off x="0" y="8938785"/>
              <a:ext cx="20104099" cy="2369770"/>
            </a:xfrm>
            <a:prstGeom prst="rect">
              <a:avLst/>
            </a:prstGeom>
            <a:noFill/>
            <a:ln>
              <a:noFill/>
            </a:ln>
          </p:spPr>
        </p:pic>
        <p:sp>
          <p:nvSpPr>
            <p:cNvPr id="657" name="Google Shape;657;p31"/>
            <p:cNvSpPr/>
            <p:nvPr/>
          </p:nvSpPr>
          <p:spPr>
            <a:xfrm>
              <a:off x="3273402" y="4682544"/>
              <a:ext cx="12245975" cy="1780539"/>
            </a:xfrm>
            <a:custGeom>
              <a:avLst/>
              <a:gdLst/>
              <a:ahLst/>
              <a:cxnLst/>
              <a:rect l="l" t="t" r="r" b="b"/>
              <a:pathLst>
                <a:path w="12245975" h="1780540" extrusionOk="0">
                  <a:moveTo>
                    <a:pt x="11355685" y="0"/>
                  </a:moveTo>
                  <a:lnTo>
                    <a:pt x="11355685" y="445127"/>
                  </a:lnTo>
                  <a:lnTo>
                    <a:pt x="890234" y="445127"/>
                  </a:lnTo>
                  <a:lnTo>
                    <a:pt x="890234" y="0"/>
                  </a:lnTo>
                  <a:lnTo>
                    <a:pt x="0" y="890245"/>
                  </a:lnTo>
                  <a:lnTo>
                    <a:pt x="890234" y="1780469"/>
                  </a:lnTo>
                  <a:lnTo>
                    <a:pt x="890234" y="1335352"/>
                  </a:lnTo>
                  <a:lnTo>
                    <a:pt x="11355685" y="1335352"/>
                  </a:lnTo>
                  <a:lnTo>
                    <a:pt x="11355685" y="1780469"/>
                  </a:lnTo>
                  <a:lnTo>
                    <a:pt x="12245909" y="890245"/>
                  </a:lnTo>
                  <a:lnTo>
                    <a:pt x="11355685" y="0"/>
                  </a:lnTo>
                  <a:close/>
                </a:path>
              </a:pathLst>
            </a:custGeom>
            <a:solidFill>
              <a:srgbClr val="C0C0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E5E5E"/>
                </a:buClr>
                <a:buSzPts val="2183"/>
                <a:buFont typeface="Arial"/>
                <a:buNone/>
              </a:pPr>
              <a:endParaRPr sz="2183" b="0" i="0" u="none" strike="noStrike" cap="none">
                <a:solidFill>
                  <a:srgbClr val="5E5E5E"/>
                </a:solidFill>
                <a:latin typeface="Arial"/>
                <a:ea typeface="Arial"/>
                <a:cs typeface="Arial"/>
                <a:sym typeface="Arial"/>
              </a:endParaRPr>
            </a:p>
          </p:txBody>
        </p:sp>
      </p:grpSp>
      <p:sp>
        <p:nvSpPr>
          <p:cNvPr id="658" name="Google Shape;658;p31"/>
          <p:cNvSpPr txBox="1">
            <a:spLocks noGrp="1"/>
          </p:cNvSpPr>
          <p:nvPr>
            <p:ph type="title"/>
          </p:nvPr>
        </p:nvSpPr>
        <p:spPr>
          <a:xfrm>
            <a:off x="357157" y="15343"/>
            <a:ext cx="20531360"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Fishery Managers were concerned with…</a:t>
            </a:r>
            <a:endParaRPr sz="5397" b="1">
              <a:latin typeface="Calibri"/>
              <a:ea typeface="Calibri"/>
              <a:cs typeface="Calibri"/>
              <a:sym typeface="Calibri"/>
            </a:endParaRPr>
          </a:p>
        </p:txBody>
      </p:sp>
      <p:sp>
        <p:nvSpPr>
          <p:cNvPr id="659" name="Google Shape;659;p31"/>
          <p:cNvSpPr/>
          <p:nvPr/>
        </p:nvSpPr>
        <p:spPr>
          <a:xfrm>
            <a:off x="10351103" y="1615950"/>
            <a:ext cx="2160982" cy="10361348"/>
          </a:xfrm>
          <a:custGeom>
            <a:avLst/>
            <a:gdLst/>
            <a:ahLst/>
            <a:cxnLst/>
            <a:rect l="l" t="t" r="r" b="b"/>
            <a:pathLst>
              <a:path w="1781809" h="6604634" extrusionOk="0">
                <a:moveTo>
                  <a:pt x="890862" y="0"/>
                </a:moveTo>
                <a:lnTo>
                  <a:pt x="0" y="890862"/>
                </a:lnTo>
                <a:lnTo>
                  <a:pt x="445431" y="890862"/>
                </a:lnTo>
                <a:lnTo>
                  <a:pt x="445431" y="5713333"/>
                </a:lnTo>
                <a:lnTo>
                  <a:pt x="0" y="5713333"/>
                </a:lnTo>
                <a:lnTo>
                  <a:pt x="890862" y="6604196"/>
                </a:lnTo>
                <a:lnTo>
                  <a:pt x="1781725" y="5713333"/>
                </a:lnTo>
                <a:lnTo>
                  <a:pt x="1336294" y="5713333"/>
                </a:lnTo>
                <a:lnTo>
                  <a:pt x="1336294" y="890862"/>
                </a:lnTo>
                <a:lnTo>
                  <a:pt x="1781725" y="890862"/>
                </a:lnTo>
                <a:lnTo>
                  <a:pt x="890862" y="0"/>
                </a:lnTo>
                <a:close/>
              </a:path>
            </a:pathLst>
          </a:custGeom>
          <a:solidFill>
            <a:srgbClr val="C0C0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E5E5E"/>
              </a:buClr>
              <a:buSzPts val="2183"/>
              <a:buFont typeface="Arial"/>
              <a:buNone/>
            </a:pPr>
            <a:endParaRPr sz="2183" b="0" i="0" u="none" strike="noStrike" cap="none">
              <a:solidFill>
                <a:srgbClr val="5E5E5E"/>
              </a:solidFill>
              <a:latin typeface="Arial"/>
              <a:ea typeface="Arial"/>
              <a:cs typeface="Arial"/>
              <a:sym typeface="Arial"/>
            </a:endParaRPr>
          </a:p>
        </p:txBody>
      </p:sp>
      <p:sp>
        <p:nvSpPr>
          <p:cNvPr id="660" name="Google Shape;660;p31"/>
          <p:cNvSpPr txBox="1"/>
          <p:nvPr/>
        </p:nvSpPr>
        <p:spPr>
          <a:xfrm>
            <a:off x="21484427" y="6099529"/>
            <a:ext cx="2898718" cy="1231811"/>
          </a:xfrm>
          <a:prstGeom prst="rect">
            <a:avLst/>
          </a:prstGeom>
          <a:noFill/>
          <a:ln>
            <a:noFill/>
          </a:ln>
        </p:spPr>
        <p:txBody>
          <a:bodyPr spcFirstLastPara="1" wrap="square" lIns="0" tIns="32300" rIns="0" bIns="0" anchor="t" anchorCtr="0">
            <a:spAutoFit/>
          </a:bodyPr>
          <a:lstStyle/>
          <a:p>
            <a:pPr marL="15402" marR="6161" lvl="0" indent="2309" algn="ctr" rtl="0">
              <a:lnSpc>
                <a:spcPct val="119245"/>
              </a:lnSpc>
              <a:spcBef>
                <a:spcPts val="0"/>
              </a:spcBef>
              <a:spcAft>
                <a:spcPts val="0"/>
              </a:spcAft>
              <a:buClr>
                <a:srgbClr val="5E5E5E"/>
              </a:buClr>
              <a:buSzPts val="2183"/>
              <a:buFont typeface="Arial"/>
              <a:buNone/>
            </a:pPr>
            <a:r>
              <a:rPr lang="en-US" sz="2183" b="1" i="0" u="none" strike="noStrike" cap="none">
                <a:solidFill>
                  <a:srgbClr val="5E5E5E"/>
                </a:solidFill>
                <a:latin typeface="Arial"/>
                <a:ea typeface="Arial"/>
                <a:cs typeface="Arial"/>
                <a:sym typeface="Arial"/>
              </a:rPr>
              <a:t>Predictable changes &amp; conditions, high ability to assess</a:t>
            </a:r>
            <a:endParaRPr sz="2183" b="1" i="0" u="none" strike="noStrike" cap="none">
              <a:solidFill>
                <a:srgbClr val="5E5E5E"/>
              </a:solidFill>
              <a:latin typeface="Arial"/>
              <a:ea typeface="Arial"/>
              <a:cs typeface="Arial"/>
              <a:sym typeface="Arial"/>
            </a:endParaRPr>
          </a:p>
        </p:txBody>
      </p:sp>
      <p:sp>
        <p:nvSpPr>
          <p:cNvPr id="661" name="Google Shape;661;p31"/>
          <p:cNvSpPr txBox="1"/>
          <p:nvPr/>
        </p:nvSpPr>
        <p:spPr>
          <a:xfrm>
            <a:off x="-182946" y="6035484"/>
            <a:ext cx="2898718" cy="1360020"/>
          </a:xfrm>
          <a:prstGeom prst="rect">
            <a:avLst/>
          </a:prstGeom>
          <a:noFill/>
          <a:ln>
            <a:noFill/>
          </a:ln>
        </p:spPr>
        <p:txBody>
          <a:bodyPr spcFirstLastPara="1" wrap="square" lIns="0" tIns="16150" rIns="0" bIns="0" anchor="t" anchorCtr="0">
            <a:spAutoFit/>
          </a:bodyPr>
          <a:lstStyle/>
          <a:p>
            <a:pPr marL="14632" marR="6161" lvl="0" indent="3079" algn="ctr" rtl="0">
              <a:lnSpc>
                <a:spcPct val="99500"/>
              </a:lnSpc>
              <a:spcBef>
                <a:spcPts val="0"/>
              </a:spcBef>
              <a:spcAft>
                <a:spcPts val="0"/>
              </a:spcAft>
              <a:buClr>
                <a:srgbClr val="5E5E5E"/>
              </a:buClr>
              <a:buSzPts val="2183"/>
              <a:buFont typeface="Arial"/>
              <a:buNone/>
            </a:pPr>
            <a:r>
              <a:rPr lang="en-US" sz="2183" b="1" i="0" u="none" strike="noStrike" cap="none">
                <a:solidFill>
                  <a:srgbClr val="5E5E5E"/>
                </a:solidFill>
                <a:latin typeface="Arial"/>
                <a:ea typeface="Arial"/>
                <a:cs typeface="Arial"/>
                <a:sym typeface="Arial"/>
              </a:rPr>
              <a:t>Unpredictable changes &amp; conditions, low ability to assess</a:t>
            </a:r>
            <a:endParaRPr sz="2183" b="1" i="0" u="none" strike="noStrike" cap="none">
              <a:solidFill>
                <a:srgbClr val="5E5E5E"/>
              </a:solidFill>
              <a:latin typeface="Arial"/>
              <a:ea typeface="Arial"/>
              <a:cs typeface="Arial"/>
              <a:sym typeface="Arial"/>
            </a:endParaRPr>
          </a:p>
        </p:txBody>
      </p:sp>
      <p:sp>
        <p:nvSpPr>
          <p:cNvPr id="662" name="Google Shape;662;p31"/>
          <p:cNvSpPr txBox="1"/>
          <p:nvPr/>
        </p:nvSpPr>
        <p:spPr>
          <a:xfrm>
            <a:off x="-1278521" y="1329457"/>
            <a:ext cx="6928082" cy="688169"/>
          </a:xfrm>
          <a:prstGeom prst="rect">
            <a:avLst/>
          </a:prstGeom>
          <a:noFill/>
          <a:ln>
            <a:noFill/>
          </a:ln>
        </p:spPr>
        <p:txBody>
          <a:bodyPr spcFirstLastPara="1" wrap="square" lIns="0" tIns="16150" rIns="0" bIns="0" anchor="t" anchorCtr="0">
            <a:spAutoFit/>
          </a:bodyPr>
          <a:lstStyle/>
          <a:p>
            <a:pPr marL="14632" marR="6161" lvl="0" indent="5390" algn="ctr" rtl="0">
              <a:lnSpc>
                <a:spcPct val="99900"/>
              </a:lnSpc>
              <a:spcBef>
                <a:spcPts val="0"/>
              </a:spcBef>
              <a:spcAft>
                <a:spcPts val="0"/>
              </a:spcAft>
              <a:buClr>
                <a:srgbClr val="6F2F9F"/>
              </a:buClr>
              <a:buSzPts val="4366"/>
              <a:buFont typeface="Calibri"/>
              <a:buNone/>
            </a:pPr>
            <a:r>
              <a:rPr lang="en-US" sz="4366" b="1" i="0" u="none" strike="noStrike" cap="none">
                <a:solidFill>
                  <a:srgbClr val="6F2F9F"/>
                </a:solidFill>
                <a:latin typeface="Calibri"/>
                <a:ea typeface="Calibri"/>
                <a:cs typeface="Calibri"/>
                <a:sym typeface="Calibri"/>
              </a:rPr>
              <a:t>Ocean Pioneers</a:t>
            </a:r>
            <a:endParaRPr sz="2183" b="0" i="0" u="none" strike="noStrike" cap="none">
              <a:solidFill>
                <a:srgbClr val="5E5E5E"/>
              </a:solidFill>
              <a:latin typeface="Calibri"/>
              <a:ea typeface="Calibri"/>
              <a:cs typeface="Calibri"/>
              <a:sym typeface="Calibri"/>
            </a:endParaRPr>
          </a:p>
        </p:txBody>
      </p:sp>
      <p:sp>
        <p:nvSpPr>
          <p:cNvPr id="663" name="Google Shape;663;p31"/>
          <p:cNvSpPr txBox="1"/>
          <p:nvPr/>
        </p:nvSpPr>
        <p:spPr>
          <a:xfrm>
            <a:off x="-1755170" y="11287131"/>
            <a:ext cx="8401176" cy="688169"/>
          </a:xfrm>
          <a:prstGeom prst="rect">
            <a:avLst/>
          </a:prstGeom>
          <a:noFill/>
          <a:ln>
            <a:noFill/>
          </a:ln>
        </p:spPr>
        <p:txBody>
          <a:bodyPr spcFirstLastPara="1" wrap="square" lIns="0" tIns="16150" rIns="0" bIns="0" anchor="t" anchorCtr="0">
            <a:spAutoFit/>
          </a:bodyPr>
          <a:lstStyle/>
          <a:p>
            <a:pPr marL="14632" marR="6161" lvl="0" indent="5390" algn="r" rtl="0">
              <a:lnSpc>
                <a:spcPct val="99900"/>
              </a:lnSpc>
              <a:spcBef>
                <a:spcPts val="0"/>
              </a:spcBef>
              <a:spcAft>
                <a:spcPts val="0"/>
              </a:spcAft>
              <a:buClr>
                <a:srgbClr val="2D7015"/>
              </a:buClr>
              <a:buSzPts val="4366"/>
              <a:buFont typeface="Calibri"/>
              <a:buNone/>
            </a:pPr>
            <a:r>
              <a:rPr lang="en-US" sz="4366" b="1" i="0" u="none" strike="noStrike" cap="none">
                <a:solidFill>
                  <a:srgbClr val="2D7015"/>
                </a:solidFill>
                <a:latin typeface="Calibri"/>
                <a:ea typeface="Calibri"/>
                <a:cs typeface="Calibri"/>
                <a:sym typeface="Calibri"/>
              </a:rPr>
              <a:t>Compound Stress Fractures</a:t>
            </a:r>
            <a:endParaRPr sz="4366" b="0" i="0" u="none" strike="noStrike" cap="none">
              <a:solidFill>
                <a:srgbClr val="5E5E5E"/>
              </a:solidFill>
              <a:latin typeface="Calibri"/>
              <a:ea typeface="Calibri"/>
              <a:cs typeface="Calibri"/>
              <a:sym typeface="Calibri"/>
            </a:endParaRPr>
          </a:p>
        </p:txBody>
      </p:sp>
      <p:sp>
        <p:nvSpPr>
          <p:cNvPr id="664" name="Google Shape;664;p31"/>
          <p:cNvSpPr txBox="1"/>
          <p:nvPr/>
        </p:nvSpPr>
        <p:spPr>
          <a:xfrm>
            <a:off x="18342382" y="1231593"/>
            <a:ext cx="7500288" cy="688169"/>
          </a:xfrm>
          <a:prstGeom prst="rect">
            <a:avLst/>
          </a:prstGeom>
          <a:noFill/>
          <a:ln>
            <a:noFill/>
          </a:ln>
        </p:spPr>
        <p:txBody>
          <a:bodyPr spcFirstLastPara="1" wrap="square" lIns="0" tIns="16150" rIns="0" bIns="0" anchor="t" anchorCtr="0">
            <a:spAutoFit/>
          </a:bodyPr>
          <a:lstStyle/>
          <a:p>
            <a:pPr marL="15402" marR="6161" lvl="0" indent="0" algn="ctr" rtl="0">
              <a:lnSpc>
                <a:spcPct val="99900"/>
              </a:lnSpc>
              <a:spcBef>
                <a:spcPts val="0"/>
              </a:spcBef>
              <a:spcAft>
                <a:spcPts val="0"/>
              </a:spcAft>
              <a:buClr>
                <a:srgbClr val="D6A116"/>
              </a:buClr>
              <a:buSzPts val="4366"/>
              <a:buFont typeface="Calibri"/>
              <a:buNone/>
            </a:pPr>
            <a:r>
              <a:rPr lang="en-US" sz="4366" b="1" i="0" u="none" strike="noStrike" cap="none">
                <a:solidFill>
                  <a:srgbClr val="D6A116"/>
                </a:solidFill>
                <a:latin typeface="Calibri"/>
                <a:ea typeface="Calibri"/>
                <a:cs typeface="Calibri"/>
                <a:sym typeface="Calibri"/>
              </a:rPr>
              <a:t>Checks &amp; Balance</a:t>
            </a:r>
            <a:endParaRPr sz="4366" b="0" i="0" u="none" strike="noStrike" cap="none">
              <a:solidFill>
                <a:srgbClr val="5E5E5E"/>
              </a:solidFill>
              <a:latin typeface="Calibri"/>
              <a:ea typeface="Calibri"/>
              <a:cs typeface="Calibri"/>
              <a:sym typeface="Calibri"/>
            </a:endParaRPr>
          </a:p>
        </p:txBody>
      </p:sp>
      <p:sp>
        <p:nvSpPr>
          <p:cNvPr id="665" name="Google Shape;665;p31"/>
          <p:cNvSpPr txBox="1"/>
          <p:nvPr/>
        </p:nvSpPr>
        <p:spPr>
          <a:xfrm>
            <a:off x="18343235" y="11243477"/>
            <a:ext cx="8036309" cy="688169"/>
          </a:xfrm>
          <a:prstGeom prst="rect">
            <a:avLst/>
          </a:prstGeom>
          <a:noFill/>
          <a:ln>
            <a:noFill/>
          </a:ln>
        </p:spPr>
        <p:txBody>
          <a:bodyPr spcFirstLastPara="1" wrap="square" lIns="0" tIns="16150" rIns="0" bIns="0" anchor="t" anchorCtr="0">
            <a:spAutoFit/>
          </a:bodyPr>
          <a:lstStyle/>
          <a:p>
            <a:pPr marL="14632" marR="6161" lvl="0" indent="2310" algn="ctr" rtl="0">
              <a:lnSpc>
                <a:spcPct val="99900"/>
              </a:lnSpc>
              <a:spcBef>
                <a:spcPts val="0"/>
              </a:spcBef>
              <a:spcAft>
                <a:spcPts val="0"/>
              </a:spcAft>
              <a:buClr>
                <a:srgbClr val="006FC0"/>
              </a:buClr>
              <a:buSzPts val="4366"/>
              <a:buFont typeface="Calibri"/>
              <a:buNone/>
            </a:pPr>
            <a:r>
              <a:rPr lang="en-US" sz="4366" b="1" i="0" u="none" strike="noStrike" cap="none">
                <a:solidFill>
                  <a:srgbClr val="006FC0"/>
                </a:solidFill>
                <a:latin typeface="Calibri"/>
                <a:ea typeface="Calibri"/>
                <a:cs typeface="Calibri"/>
                <a:sym typeface="Calibri"/>
              </a:rPr>
              <a:t>Sweet &amp; Sour</a:t>
            </a:r>
            <a:endParaRPr sz="4366" b="0" i="0" u="none" strike="noStrike" cap="none">
              <a:solidFill>
                <a:srgbClr val="5E5E5E"/>
              </a:solidFill>
              <a:latin typeface="Calibri"/>
              <a:ea typeface="Calibri"/>
              <a:cs typeface="Calibri"/>
              <a:sym typeface="Calibri"/>
            </a:endParaRPr>
          </a:p>
        </p:txBody>
      </p:sp>
      <p:sp>
        <p:nvSpPr>
          <p:cNvPr id="666" name="Google Shape;666;p31"/>
          <p:cNvSpPr/>
          <p:nvPr/>
        </p:nvSpPr>
        <p:spPr>
          <a:xfrm>
            <a:off x="9379708" y="4911225"/>
            <a:ext cx="4087406" cy="3390328"/>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911"/>
              <a:buFont typeface="Arial"/>
              <a:buNone/>
            </a:pPr>
            <a:r>
              <a:rPr lang="en-US" sz="2911" b="0" i="0" u="none" strike="noStrike" cap="none">
                <a:solidFill>
                  <a:schemeClr val="lt1"/>
                </a:solidFill>
                <a:latin typeface="Arial"/>
                <a:ea typeface="Arial"/>
                <a:cs typeface="Arial"/>
                <a:sym typeface="Arial"/>
              </a:rPr>
              <a:t>1. Cross-Jurisdictional Governance</a:t>
            </a:r>
            <a:endParaRPr/>
          </a:p>
        </p:txBody>
      </p:sp>
      <p:sp>
        <p:nvSpPr>
          <p:cNvPr id="667" name="Google Shape;667;p31"/>
          <p:cNvSpPr/>
          <p:nvPr/>
        </p:nvSpPr>
        <p:spPr>
          <a:xfrm>
            <a:off x="4411148" y="3263588"/>
            <a:ext cx="4087406" cy="666138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911"/>
              <a:buFont typeface="Arial"/>
              <a:buNone/>
            </a:pPr>
            <a:r>
              <a:rPr lang="en-US" sz="2911" b="0" i="0" u="none" strike="noStrike" cap="none">
                <a:solidFill>
                  <a:schemeClr val="lt1"/>
                </a:solidFill>
                <a:latin typeface="Arial"/>
                <a:ea typeface="Arial"/>
                <a:cs typeface="Arial"/>
                <a:sym typeface="Arial"/>
              </a:rPr>
              <a:t>2. Managing Under Increased Uncertainty</a:t>
            </a:r>
            <a:endParaRPr/>
          </a:p>
        </p:txBody>
      </p:sp>
      <p:sp>
        <p:nvSpPr>
          <p:cNvPr id="668" name="Google Shape;668;p31"/>
          <p:cNvSpPr/>
          <p:nvPr/>
        </p:nvSpPr>
        <p:spPr>
          <a:xfrm rot="5400000">
            <a:off x="14423520" y="3965729"/>
            <a:ext cx="5418188" cy="5323133"/>
          </a:xfrm>
          <a:prstGeom prst="trapezoid">
            <a:avLst>
              <a:gd name="adj" fmla="val 25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txBox="1"/>
          <p:nvPr/>
        </p:nvSpPr>
        <p:spPr>
          <a:xfrm>
            <a:off x="14471028" y="4805386"/>
            <a:ext cx="4451509" cy="364381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396"/>
              <a:buFont typeface="Arial"/>
              <a:buNone/>
            </a:pPr>
            <a:r>
              <a:rPr lang="en-US" sz="3396" b="0" i="0" u="none" strike="noStrike" cap="none">
                <a:solidFill>
                  <a:schemeClr val="lt1"/>
                </a:solidFill>
                <a:latin typeface="Arial"/>
                <a:ea typeface="Arial"/>
                <a:cs typeface="Arial"/>
                <a:sym typeface="Arial"/>
              </a:rPr>
              <a:t>3. Data sources and partnerships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32"/>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675" name="Google Shape;675;p32"/>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More detailed decisions follow from there</a:t>
            </a:r>
            <a:endParaRPr sz="5397" b="1">
              <a:latin typeface="Calibri"/>
              <a:ea typeface="Calibri"/>
              <a:cs typeface="Calibri"/>
              <a:sym typeface="Calibri"/>
            </a:endParaRPr>
          </a:p>
        </p:txBody>
      </p:sp>
      <p:sp>
        <p:nvSpPr>
          <p:cNvPr id="676" name="Google Shape;676;p32"/>
          <p:cNvSpPr txBox="1"/>
          <p:nvPr/>
        </p:nvSpPr>
        <p:spPr>
          <a:xfrm>
            <a:off x="942975" y="3243452"/>
            <a:ext cx="4390161" cy="3000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Reevaluate Council committee structure, use, and decision making</a:t>
            </a:r>
            <a:endParaRPr sz="40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3200"/>
              <a:buFont typeface="Arial"/>
              <a:buNone/>
            </a:pPr>
            <a:br>
              <a:rPr lang="en-US" sz="3200" b="0" i="0" u="none" strike="noStrike" cap="none">
                <a:solidFill>
                  <a:srgbClr val="5E5E5E"/>
                </a:solidFill>
                <a:latin typeface="Arial"/>
                <a:ea typeface="Arial"/>
                <a:cs typeface="Arial"/>
                <a:sym typeface="Arial"/>
              </a:rPr>
            </a:br>
            <a:endParaRPr sz="4000" b="0" i="0" u="none" strike="noStrike" cap="none">
              <a:solidFill>
                <a:srgbClr val="5E5E5E"/>
              </a:solidFill>
              <a:latin typeface="Arial"/>
              <a:ea typeface="Arial"/>
              <a:cs typeface="Arial"/>
              <a:sym typeface="Arial"/>
            </a:endParaRPr>
          </a:p>
        </p:txBody>
      </p:sp>
      <p:sp>
        <p:nvSpPr>
          <p:cNvPr id="677" name="Google Shape;677;p32"/>
          <p:cNvSpPr txBox="1"/>
          <p:nvPr/>
        </p:nvSpPr>
        <p:spPr>
          <a:xfrm>
            <a:off x="942974" y="5475396"/>
            <a:ext cx="5846445"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Re-evaluate and potentially revise Advisory Panel representation</a:t>
            </a:r>
            <a:endParaRPr sz="2800" b="0" i="0" u="none" strike="noStrike" cap="none">
              <a:solidFill>
                <a:srgbClr val="5E5E5E"/>
              </a:solidFill>
              <a:latin typeface="Arial"/>
              <a:ea typeface="Arial"/>
              <a:cs typeface="Arial"/>
              <a:sym typeface="Arial"/>
            </a:endParaRPr>
          </a:p>
        </p:txBody>
      </p:sp>
      <p:sp>
        <p:nvSpPr>
          <p:cNvPr id="678" name="Google Shape;678;p32"/>
          <p:cNvSpPr txBox="1"/>
          <p:nvPr/>
        </p:nvSpPr>
        <p:spPr>
          <a:xfrm>
            <a:off x="942974" y="7446043"/>
            <a:ext cx="5846445" cy="2323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Develop joint management agreements with aim of clarifying roles and increasing efficiency</a:t>
            </a:r>
            <a:endParaRPr sz="28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2800"/>
              <a:buFont typeface="Arial"/>
              <a:buNone/>
            </a:pPr>
            <a:br>
              <a:rPr lang="en-US" sz="2800" b="0" i="0" u="none" strike="noStrike" cap="none">
                <a:solidFill>
                  <a:srgbClr val="5E5E5E"/>
                </a:solidFill>
                <a:latin typeface="Arial"/>
                <a:ea typeface="Arial"/>
                <a:cs typeface="Arial"/>
                <a:sym typeface="Arial"/>
              </a:rPr>
            </a:br>
            <a:endParaRPr sz="2800" b="0" i="0" u="none" strike="noStrike" cap="none">
              <a:solidFill>
                <a:srgbClr val="5E5E5E"/>
              </a:solidFill>
              <a:latin typeface="Arial"/>
              <a:ea typeface="Arial"/>
              <a:cs typeface="Arial"/>
              <a:sym typeface="Arial"/>
            </a:endParaRPr>
          </a:p>
        </p:txBody>
      </p:sp>
      <p:sp>
        <p:nvSpPr>
          <p:cNvPr id="679" name="Google Shape;679;p32"/>
          <p:cNvSpPr txBox="1"/>
          <p:nvPr/>
        </p:nvSpPr>
        <p:spPr>
          <a:xfrm>
            <a:off x="942975" y="9359226"/>
            <a:ext cx="5457825" cy="1892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Improve coordination across NOAA offices and regions</a:t>
            </a:r>
            <a:endParaRPr sz="28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2800"/>
              <a:buFont typeface="Arial"/>
              <a:buNone/>
            </a:pPr>
            <a:br>
              <a:rPr lang="en-US" sz="2800" b="0" i="0" u="none" strike="noStrike" cap="none">
                <a:solidFill>
                  <a:srgbClr val="5E5E5E"/>
                </a:solidFill>
                <a:latin typeface="Arial"/>
                <a:ea typeface="Arial"/>
                <a:cs typeface="Arial"/>
                <a:sym typeface="Arial"/>
              </a:rPr>
            </a:br>
            <a:endParaRPr sz="2800" b="0" i="0" u="none" strike="noStrike" cap="none">
              <a:solidFill>
                <a:srgbClr val="5E5E5E"/>
              </a:solidFill>
              <a:latin typeface="Arial"/>
              <a:ea typeface="Arial"/>
              <a:cs typeface="Arial"/>
              <a:sym typeface="Arial"/>
            </a:endParaRPr>
          </a:p>
        </p:txBody>
      </p:sp>
      <p:sp>
        <p:nvSpPr>
          <p:cNvPr id="680" name="Google Shape;680;p32"/>
          <p:cNvSpPr txBox="1"/>
          <p:nvPr/>
        </p:nvSpPr>
        <p:spPr>
          <a:xfrm>
            <a:off x="8543811" y="3196070"/>
            <a:ext cx="5835129" cy="3616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Identify ecosystem-level contextual information that can be considered within the management process to help incorporate climate information into decisions </a:t>
            </a:r>
            <a:endParaRPr sz="28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2800"/>
              <a:buFont typeface="Arial"/>
              <a:buNone/>
            </a:pPr>
            <a:br>
              <a:rPr lang="en-US" sz="2800" b="0" i="0" u="none" strike="noStrike" cap="none">
                <a:solidFill>
                  <a:srgbClr val="5E5E5E"/>
                </a:solidFill>
                <a:latin typeface="Arial"/>
                <a:ea typeface="Arial"/>
                <a:cs typeface="Arial"/>
                <a:sym typeface="Arial"/>
              </a:rPr>
            </a:br>
            <a:endParaRPr sz="2800" b="0" i="0" u="none" strike="noStrike" cap="none">
              <a:solidFill>
                <a:srgbClr val="5E5E5E"/>
              </a:solidFill>
              <a:latin typeface="Arial"/>
              <a:ea typeface="Arial"/>
              <a:cs typeface="Arial"/>
              <a:sym typeface="Arial"/>
            </a:endParaRPr>
          </a:p>
        </p:txBody>
      </p:sp>
      <p:sp>
        <p:nvSpPr>
          <p:cNvPr id="681" name="Google Shape;681;p32"/>
          <p:cNvSpPr txBox="1"/>
          <p:nvPr/>
        </p:nvSpPr>
        <p:spPr>
          <a:xfrm>
            <a:off x="8543811" y="6647459"/>
            <a:ext cx="5562197" cy="18928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Streamline FMP documentation and rulemaking</a:t>
            </a:r>
            <a:endParaRPr sz="28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2800"/>
              <a:buFont typeface="Arial"/>
              <a:buNone/>
            </a:pPr>
            <a:br>
              <a:rPr lang="en-US" sz="2800" b="0" i="0" u="none" strike="noStrike" cap="none">
                <a:solidFill>
                  <a:srgbClr val="5E5E5E"/>
                </a:solidFill>
                <a:latin typeface="Arial"/>
                <a:ea typeface="Arial"/>
                <a:cs typeface="Arial"/>
                <a:sym typeface="Arial"/>
              </a:rPr>
            </a:br>
            <a:endParaRPr sz="2800" b="0" i="0" u="none" strike="noStrike" cap="none">
              <a:solidFill>
                <a:srgbClr val="5E5E5E"/>
              </a:solidFill>
              <a:latin typeface="Arial"/>
              <a:ea typeface="Arial"/>
              <a:cs typeface="Arial"/>
              <a:sym typeface="Arial"/>
            </a:endParaRPr>
          </a:p>
        </p:txBody>
      </p:sp>
      <p:sp>
        <p:nvSpPr>
          <p:cNvPr id="682" name="Google Shape;682;p32"/>
          <p:cNvSpPr txBox="1"/>
          <p:nvPr/>
        </p:nvSpPr>
        <p:spPr>
          <a:xfrm>
            <a:off x="16605590" y="3226285"/>
            <a:ext cx="5612764" cy="2323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Expand study fleet, include recreational fisheries, and ensure data are used</a:t>
            </a:r>
            <a:endParaRPr sz="28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2800"/>
              <a:buFont typeface="Arial"/>
              <a:buNone/>
            </a:pPr>
            <a:br>
              <a:rPr lang="en-US" sz="2800" b="0" i="0" u="none" strike="noStrike" cap="none">
                <a:solidFill>
                  <a:srgbClr val="5E5E5E"/>
                </a:solidFill>
                <a:latin typeface="Arial"/>
                <a:ea typeface="Arial"/>
                <a:cs typeface="Arial"/>
                <a:sym typeface="Arial"/>
              </a:rPr>
            </a:br>
            <a:endParaRPr sz="2800" b="0" i="0" u="none" strike="noStrike" cap="none">
              <a:solidFill>
                <a:srgbClr val="5E5E5E"/>
              </a:solidFill>
              <a:latin typeface="Arial"/>
              <a:ea typeface="Arial"/>
              <a:cs typeface="Arial"/>
              <a:sym typeface="Arial"/>
            </a:endParaRPr>
          </a:p>
        </p:txBody>
      </p:sp>
      <p:sp>
        <p:nvSpPr>
          <p:cNvPr id="683" name="Google Shape;683;p32"/>
          <p:cNvSpPr txBox="1"/>
          <p:nvPr/>
        </p:nvSpPr>
        <p:spPr>
          <a:xfrm>
            <a:off x="16558974" y="5113826"/>
            <a:ext cx="5326380" cy="275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Use survey mitigation around offshore wind to transition to industry-based surveys or other survey platforms</a:t>
            </a:r>
            <a:endParaRPr sz="2800" b="0" i="0" u="none" strike="noStrike" cap="none">
              <a:solidFill>
                <a:srgbClr val="5E5E5E"/>
              </a:solidFill>
              <a:latin typeface="Arial"/>
              <a:ea typeface="Arial"/>
              <a:cs typeface="Arial"/>
              <a:sym typeface="Arial"/>
            </a:endParaRPr>
          </a:p>
          <a:p>
            <a:pPr marL="0" marR="0" lvl="0" indent="0" algn="l" rtl="0">
              <a:lnSpc>
                <a:spcPct val="100000"/>
              </a:lnSpc>
              <a:spcBef>
                <a:spcPts val="600"/>
              </a:spcBef>
              <a:spcAft>
                <a:spcPts val="0"/>
              </a:spcAft>
              <a:buClr>
                <a:srgbClr val="5E5E5E"/>
              </a:buClr>
              <a:buSzPts val="2800"/>
              <a:buFont typeface="Arial"/>
              <a:buNone/>
            </a:pPr>
            <a:br>
              <a:rPr lang="en-US" sz="2800" b="0" i="0" u="none" strike="noStrike" cap="none">
                <a:solidFill>
                  <a:srgbClr val="5E5E5E"/>
                </a:solidFill>
                <a:latin typeface="Arial"/>
                <a:ea typeface="Arial"/>
                <a:cs typeface="Arial"/>
                <a:sym typeface="Arial"/>
              </a:rPr>
            </a:br>
            <a:endParaRPr sz="2800" b="0" i="0" u="none" strike="noStrike" cap="none">
              <a:solidFill>
                <a:srgbClr val="5E5E5E"/>
              </a:solidFill>
              <a:latin typeface="Arial"/>
              <a:ea typeface="Arial"/>
              <a:cs typeface="Arial"/>
              <a:sym typeface="Arial"/>
            </a:endParaRPr>
          </a:p>
        </p:txBody>
      </p:sp>
      <p:sp>
        <p:nvSpPr>
          <p:cNvPr id="684" name="Google Shape;684;p32"/>
          <p:cNvSpPr txBox="1"/>
          <p:nvPr/>
        </p:nvSpPr>
        <p:spPr>
          <a:xfrm>
            <a:off x="16558974" y="7504486"/>
            <a:ext cx="516053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Improve the use of existing data.</a:t>
            </a:r>
            <a:endParaRPr sz="2800" b="0" i="0" u="none" strike="noStrike" cap="none">
              <a:solidFill>
                <a:srgbClr val="5E5E5E"/>
              </a:solidFill>
              <a:latin typeface="Arial"/>
              <a:ea typeface="Arial"/>
              <a:cs typeface="Arial"/>
              <a:sym typeface="Arial"/>
            </a:endParaRPr>
          </a:p>
        </p:txBody>
      </p:sp>
      <p:sp>
        <p:nvSpPr>
          <p:cNvPr id="685" name="Google Shape;685;p32"/>
          <p:cNvSpPr/>
          <p:nvPr/>
        </p:nvSpPr>
        <p:spPr>
          <a:xfrm>
            <a:off x="1074420" y="1716036"/>
            <a:ext cx="5326380" cy="1100277"/>
          </a:xfrm>
          <a:prstGeom prst="roundRect">
            <a:avLst>
              <a:gd name="adj" fmla="val 16667"/>
            </a:avLst>
          </a:prstGeom>
          <a:solidFill>
            <a:schemeClr val="accen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Cross-jurisdictional Governance</a:t>
            </a:r>
            <a:endParaRPr/>
          </a:p>
        </p:txBody>
      </p:sp>
      <p:sp>
        <p:nvSpPr>
          <p:cNvPr id="686" name="Google Shape;686;p32"/>
          <p:cNvSpPr/>
          <p:nvPr/>
        </p:nvSpPr>
        <p:spPr>
          <a:xfrm>
            <a:off x="8543811" y="1710482"/>
            <a:ext cx="5326380" cy="1100277"/>
          </a:xfrm>
          <a:prstGeom prst="roundRect">
            <a:avLst>
              <a:gd name="adj" fmla="val 16667"/>
            </a:avLst>
          </a:prstGeom>
          <a:solidFill>
            <a:schemeClr val="accen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Managing under Uncertainty</a:t>
            </a:r>
            <a:endParaRPr/>
          </a:p>
        </p:txBody>
      </p:sp>
      <p:sp>
        <p:nvSpPr>
          <p:cNvPr id="687" name="Google Shape;687;p32"/>
          <p:cNvSpPr/>
          <p:nvPr/>
        </p:nvSpPr>
        <p:spPr>
          <a:xfrm>
            <a:off x="16607676" y="1686905"/>
            <a:ext cx="5326380" cy="1100277"/>
          </a:xfrm>
          <a:prstGeom prst="roundRect">
            <a:avLst>
              <a:gd name="adj" fmla="val 16667"/>
            </a:avLst>
          </a:prstGeom>
          <a:solidFill>
            <a:schemeClr val="accent1"/>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Data Sources and Partnerships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33"/>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693" name="Google Shape;693;p33"/>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Step 7: Communicating Scenarios</a:t>
            </a:r>
            <a:endParaRPr sz="5397" b="1">
              <a:latin typeface="Calibri"/>
              <a:ea typeface="Calibri"/>
              <a:cs typeface="Calibri"/>
              <a:sym typeface="Calibri"/>
            </a:endParaRPr>
          </a:p>
        </p:txBody>
      </p:sp>
      <p:sp>
        <p:nvSpPr>
          <p:cNvPr id="694" name="Google Shape;694;p33"/>
          <p:cNvSpPr/>
          <p:nvPr/>
        </p:nvSpPr>
        <p:spPr>
          <a:xfrm>
            <a:off x="-2635459" y="565481"/>
            <a:ext cx="18473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Arial"/>
              <a:buNone/>
            </a:pPr>
            <a:endParaRPr sz="2400" b="0" i="0" u="none" strike="noStrike" cap="none">
              <a:solidFill>
                <a:srgbClr val="76923C"/>
              </a:solidFill>
              <a:latin typeface="Arial"/>
              <a:ea typeface="Arial"/>
              <a:cs typeface="Arial"/>
              <a:sym typeface="Arial"/>
            </a:endParaRPr>
          </a:p>
        </p:txBody>
      </p:sp>
      <p:pic>
        <p:nvPicPr>
          <p:cNvPr id="695" name="Google Shape;695;p33" descr="C:\Users\jccheng\Documents\2011 Projects\DSO-OVR\Drivers workshop\Template transcriptions\J Star 5 Lenses .JPG"/>
          <p:cNvPicPr preferRelativeResize="0"/>
          <p:nvPr/>
        </p:nvPicPr>
        <p:blipFill rotWithShape="1">
          <a:blip r:embed="rId4">
            <a:alphaModFix/>
          </a:blip>
          <a:srcRect/>
          <a:stretch/>
        </p:blipFill>
        <p:spPr>
          <a:xfrm>
            <a:off x="8777438" y="2089028"/>
            <a:ext cx="6229103" cy="4532283"/>
          </a:xfrm>
          <a:prstGeom prst="rect">
            <a:avLst/>
          </a:prstGeom>
          <a:noFill/>
          <a:ln w="19050" cap="sq" cmpd="sng">
            <a:solidFill>
              <a:srgbClr val="C4BD97"/>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96" name="Google Shape;696;p33"/>
          <p:cNvPicPr preferRelativeResize="0"/>
          <p:nvPr/>
        </p:nvPicPr>
        <p:blipFill rotWithShape="1">
          <a:blip r:embed="rId5">
            <a:alphaModFix/>
          </a:blip>
          <a:srcRect/>
          <a:stretch/>
        </p:blipFill>
        <p:spPr>
          <a:xfrm>
            <a:off x="0" y="1415266"/>
            <a:ext cx="7746500" cy="5734564"/>
          </a:xfrm>
          <a:prstGeom prst="rect">
            <a:avLst/>
          </a:prstGeom>
          <a:noFill/>
          <a:ln>
            <a:noFill/>
          </a:ln>
        </p:spPr>
      </p:pic>
      <p:pic>
        <p:nvPicPr>
          <p:cNvPr id="697" name="Google Shape;697;p33" descr="C:\Users\wwilson\Desktop\SIL\Images\New Games - Copy.jpg"/>
          <p:cNvPicPr preferRelativeResize="0"/>
          <p:nvPr/>
        </p:nvPicPr>
        <p:blipFill rotWithShape="1">
          <a:blip r:embed="rId6">
            <a:alphaModFix/>
          </a:blip>
          <a:srcRect/>
          <a:stretch/>
        </p:blipFill>
        <p:spPr>
          <a:xfrm>
            <a:off x="3174793" y="7255204"/>
            <a:ext cx="5142085" cy="4316578"/>
          </a:xfrm>
          <a:prstGeom prst="rect">
            <a:avLst/>
          </a:prstGeom>
          <a:noFill/>
          <a:ln w="19050" cap="sq" cmpd="sng">
            <a:solidFill>
              <a:srgbClr val="4F6128"/>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698" name="Google Shape;698;p33" descr="C:\Users\wwilson\Desktop\SIL\Images\more of the same 2 - Copy.jpg"/>
          <p:cNvPicPr preferRelativeResize="0"/>
          <p:nvPr/>
        </p:nvPicPr>
        <p:blipFill rotWithShape="1">
          <a:blip r:embed="rId7">
            <a:alphaModFix/>
          </a:blip>
          <a:srcRect/>
          <a:stretch/>
        </p:blipFill>
        <p:spPr>
          <a:xfrm>
            <a:off x="10622917" y="7206824"/>
            <a:ext cx="4735134" cy="4364958"/>
          </a:xfrm>
          <a:prstGeom prst="rect">
            <a:avLst/>
          </a:prstGeom>
          <a:noFill/>
          <a:ln w="19050" cap="sq" cmpd="sng">
            <a:solidFill>
              <a:srgbClr val="4F6128"/>
            </a:solidFill>
            <a:prstDash val="solid"/>
            <a:miter lim="800000"/>
            <a:headEnd type="none" w="sm" len="sm"/>
            <a:tailEnd type="none" w="sm" len="sm"/>
          </a:ln>
          <a:effectLst>
            <a:outerShdw blurRad="50800" dist="38100" dir="2700000" algn="tl" rotWithShape="0">
              <a:srgbClr val="000000">
                <a:alpha val="40000"/>
              </a:srgbClr>
            </a:outerShdw>
          </a:effectLst>
        </p:spPr>
      </p:pic>
      <p:pic>
        <p:nvPicPr>
          <p:cNvPr id="699" name="Google Shape;699;p33" descr="CIMG2187"/>
          <p:cNvPicPr preferRelativeResize="0"/>
          <p:nvPr/>
        </p:nvPicPr>
        <p:blipFill rotWithShape="1">
          <a:blip r:embed="rId8">
            <a:alphaModFix/>
          </a:blip>
          <a:srcRect/>
          <a:stretch/>
        </p:blipFill>
        <p:spPr>
          <a:xfrm>
            <a:off x="16637502" y="4355169"/>
            <a:ext cx="6229104" cy="47285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34"/>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705" name="Google Shape;705;p34"/>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Step 7: Continuing Scenario Conversations</a:t>
            </a:r>
            <a:endParaRPr sz="5397" b="1">
              <a:latin typeface="Calibri"/>
              <a:ea typeface="Calibri"/>
              <a:cs typeface="Calibri"/>
              <a:sym typeface="Calibri"/>
            </a:endParaRPr>
          </a:p>
        </p:txBody>
      </p:sp>
      <p:sp>
        <p:nvSpPr>
          <p:cNvPr id="706" name="Google Shape;706;p34"/>
          <p:cNvSpPr/>
          <p:nvPr/>
        </p:nvSpPr>
        <p:spPr>
          <a:xfrm>
            <a:off x="-2635459" y="565481"/>
            <a:ext cx="18473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E5E5E"/>
              </a:buClr>
              <a:buSzPts val="2400"/>
              <a:buFont typeface="Arial"/>
              <a:buNone/>
            </a:pPr>
            <a:endParaRPr sz="2400" b="0" i="0" u="none" strike="noStrike" cap="none">
              <a:solidFill>
                <a:srgbClr val="76923C"/>
              </a:solidFill>
              <a:latin typeface="Arial"/>
              <a:ea typeface="Arial"/>
              <a:cs typeface="Arial"/>
              <a:sym typeface="Arial"/>
            </a:endParaRPr>
          </a:p>
        </p:txBody>
      </p:sp>
      <p:sp>
        <p:nvSpPr>
          <p:cNvPr id="707" name="Google Shape;707;p34"/>
          <p:cNvSpPr txBox="1"/>
          <p:nvPr/>
        </p:nvSpPr>
        <p:spPr>
          <a:xfrm>
            <a:off x="486075" y="2478650"/>
            <a:ext cx="14402100" cy="569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200">
                <a:latin typeface="Calibri"/>
                <a:ea typeface="Calibri"/>
                <a:cs typeface="Calibri"/>
                <a:sym typeface="Calibri"/>
              </a:rPr>
              <a:t>It is worth returning to the scenario framework at regular intervals following a scenario project. </a:t>
            </a:r>
            <a:r>
              <a:rPr lang="en-US" sz="4200">
                <a:solidFill>
                  <a:schemeClr val="dk1"/>
                </a:solidFill>
                <a:latin typeface="Calibri"/>
                <a:ea typeface="Calibri"/>
                <a:cs typeface="Calibri"/>
                <a:sym typeface="Calibri"/>
              </a:rPr>
              <a:t>This can be done to address two separate goals. </a:t>
            </a: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First, periodically (e.g., annually) assessing the current state of conditions is useful for tracking change and determining if conditions are moving toward an identified scenario or in an unexpected direction. </a:t>
            </a: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4200">
                <a:solidFill>
                  <a:schemeClr val="dk1"/>
                </a:solidFill>
                <a:latin typeface="Calibri"/>
                <a:ea typeface="Calibri"/>
                <a:cs typeface="Calibri"/>
                <a:sym typeface="Calibri"/>
              </a:rPr>
              <a:t>Second, the scenarios can be used as a “wind tunnel” to assess how different management options being considered in a regulation could play out across the already identified plausible future scenarios.</a:t>
            </a: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strike="sng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4200" i="0" u="none" strike="noStrike" cap="none">
              <a:solidFill>
                <a:srgbClr val="000000"/>
              </a:solidFill>
              <a:latin typeface="Calibri"/>
              <a:ea typeface="Calibri"/>
              <a:cs typeface="Calibri"/>
              <a:sym typeface="Calibri"/>
            </a:endParaRPr>
          </a:p>
        </p:txBody>
      </p:sp>
      <p:pic>
        <p:nvPicPr>
          <p:cNvPr id="708" name="Google Shape;708;p34"/>
          <p:cNvPicPr preferRelativeResize="0"/>
          <p:nvPr/>
        </p:nvPicPr>
        <p:blipFill>
          <a:blip r:embed="rId4">
            <a:alphaModFix/>
          </a:blip>
          <a:stretch>
            <a:fillRect/>
          </a:stretch>
        </p:blipFill>
        <p:spPr>
          <a:xfrm>
            <a:off x="15485134" y="3691502"/>
            <a:ext cx="8549542" cy="5691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g255a7a94a66_0_0"/>
          <p:cNvPicPr preferRelativeResize="0"/>
          <p:nvPr/>
        </p:nvPicPr>
        <p:blipFill rotWithShape="1">
          <a:blip r:embed="rId3">
            <a:alphaModFix/>
          </a:blip>
          <a:srcRect/>
          <a:stretch/>
        </p:blipFill>
        <p:spPr>
          <a:xfrm>
            <a:off x="854" y="10800454"/>
            <a:ext cx="24382288" cy="2901205"/>
          </a:xfrm>
          <a:prstGeom prst="rect">
            <a:avLst/>
          </a:prstGeom>
          <a:noFill/>
          <a:ln>
            <a:noFill/>
          </a:ln>
        </p:spPr>
      </p:pic>
      <p:sp>
        <p:nvSpPr>
          <p:cNvPr id="714" name="Google Shape;714;g255a7a94a66_0_0"/>
          <p:cNvSpPr txBox="1">
            <a:spLocks noGrp="1"/>
          </p:cNvSpPr>
          <p:nvPr>
            <p:ph type="title"/>
          </p:nvPr>
        </p:nvSpPr>
        <p:spPr>
          <a:xfrm>
            <a:off x="357156" y="15343"/>
            <a:ext cx="20531400" cy="1100400"/>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Continuing Scenario Conversations - Tracking Change</a:t>
            </a:r>
            <a:endParaRPr sz="5397" b="1">
              <a:latin typeface="Calibri"/>
              <a:ea typeface="Calibri"/>
              <a:cs typeface="Calibri"/>
              <a:sym typeface="Calibri"/>
            </a:endParaRPr>
          </a:p>
        </p:txBody>
      </p:sp>
      <p:sp>
        <p:nvSpPr>
          <p:cNvPr id="715" name="Google Shape;715;g255a7a94a66_0_0"/>
          <p:cNvSpPr/>
          <p:nvPr/>
        </p:nvSpPr>
        <p:spPr>
          <a:xfrm>
            <a:off x="-2635459" y="565481"/>
            <a:ext cx="184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E5E5E"/>
              </a:buClr>
              <a:buSzPts val="2400"/>
              <a:buFont typeface="Arial"/>
              <a:buNone/>
            </a:pPr>
            <a:endParaRPr sz="2400" b="0" i="0" u="none" strike="noStrike" cap="none">
              <a:solidFill>
                <a:srgbClr val="76923C"/>
              </a:solidFill>
              <a:latin typeface="Arial"/>
              <a:ea typeface="Arial"/>
              <a:cs typeface="Arial"/>
              <a:sym typeface="Arial"/>
            </a:endParaRPr>
          </a:p>
        </p:txBody>
      </p:sp>
      <p:sp>
        <p:nvSpPr>
          <p:cNvPr id="716" name="Google Shape;716;g255a7a94a66_0_0"/>
          <p:cNvSpPr txBox="1"/>
          <p:nvPr/>
        </p:nvSpPr>
        <p:spPr>
          <a:xfrm>
            <a:off x="357150" y="1641375"/>
            <a:ext cx="14402100" cy="569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On a regular basis, g</a:t>
            </a:r>
            <a:r>
              <a:rPr lang="en-US" sz="3600">
                <a:latin typeface="Calibri"/>
                <a:ea typeface="Calibri"/>
                <a:cs typeface="Calibri"/>
                <a:sym typeface="Calibri"/>
              </a:rPr>
              <a:t>roups should discuss whether conditions have changed, and whether a different or new scenario should now be considered</a:t>
            </a: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To do this, groups should track “indicators” - </a:t>
            </a:r>
            <a:r>
              <a:rPr lang="en-US" sz="3600" i="0" u="none" strike="noStrike" cap="none">
                <a:solidFill>
                  <a:srgbClr val="000000"/>
                </a:solidFill>
                <a:latin typeface="Calibri"/>
                <a:ea typeface="Calibri"/>
                <a:cs typeface="Calibri"/>
                <a:sym typeface="Calibri"/>
              </a:rPr>
              <a:t>key developments and dynamics in the external environment that </a:t>
            </a:r>
            <a:r>
              <a:rPr lang="en-US" sz="3600">
                <a:latin typeface="Calibri"/>
                <a:ea typeface="Calibri"/>
                <a:cs typeface="Calibri"/>
                <a:sym typeface="Calibri"/>
              </a:rPr>
              <a:t>suggest that </a:t>
            </a:r>
            <a:r>
              <a:rPr lang="en-US" sz="3600" i="0" u="none" strike="noStrike" cap="none">
                <a:solidFill>
                  <a:srgbClr val="000000"/>
                </a:solidFill>
                <a:latin typeface="Calibri"/>
                <a:ea typeface="Calibri"/>
                <a:cs typeface="Calibri"/>
                <a:sym typeface="Calibri"/>
              </a:rPr>
              <a:t>a particular scenario seems to be unfolding in the real world</a:t>
            </a:r>
            <a:endParaRPr sz="3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For the ECSP scenarios, this will mean looking closely at evidence for changing ocean and stock conditions. As new evidence emerges about changing conditions, groups should consider if new actions are needed, or if existing practices should be changed. Maybe actions that were not prioritized in 2023 become more relevant in later years? </a:t>
            </a: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Continuing such conversations ensures that a plan remains flexible against changing conditions</a:t>
            </a: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i="0" u="none" strike="noStrike" cap="none">
              <a:solidFill>
                <a:srgbClr val="000000"/>
              </a:solidFill>
              <a:latin typeface="Calibri"/>
              <a:ea typeface="Calibri"/>
              <a:cs typeface="Calibri"/>
              <a:sym typeface="Calibri"/>
            </a:endParaRPr>
          </a:p>
        </p:txBody>
      </p:sp>
      <p:pic>
        <p:nvPicPr>
          <p:cNvPr id="717" name="Google Shape;717;g255a7a94a66_0_0"/>
          <p:cNvPicPr preferRelativeResize="0"/>
          <p:nvPr/>
        </p:nvPicPr>
        <p:blipFill>
          <a:blip r:embed="rId4">
            <a:alphaModFix/>
          </a:blip>
          <a:stretch>
            <a:fillRect/>
          </a:stretch>
        </p:blipFill>
        <p:spPr>
          <a:xfrm>
            <a:off x="16629950" y="1641375"/>
            <a:ext cx="6199350" cy="9283900"/>
          </a:xfrm>
          <a:prstGeom prst="rect">
            <a:avLst/>
          </a:prstGeom>
          <a:noFill/>
          <a:ln>
            <a:noFill/>
          </a:ln>
        </p:spPr>
      </p:pic>
      <p:sp>
        <p:nvSpPr>
          <p:cNvPr id="718" name="Google Shape;718;g255a7a94a66_0_0"/>
          <p:cNvSpPr txBox="1"/>
          <p:nvPr/>
        </p:nvSpPr>
        <p:spPr>
          <a:xfrm>
            <a:off x="16739700" y="11090550"/>
            <a:ext cx="619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Calibri"/>
                <a:ea typeface="Calibri"/>
                <a:cs typeface="Calibri"/>
                <a:sym typeface="Calibri"/>
              </a:rPr>
              <a:t>Managers decide and plot which way they think scenario trends are headed. This example taken from HBS Case Study: Morgan Stanley Japan, 2002. </a:t>
            </a:r>
            <a:endParaRPr sz="15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g255a7a94a66_0_9"/>
          <p:cNvPicPr preferRelativeResize="0"/>
          <p:nvPr/>
        </p:nvPicPr>
        <p:blipFill rotWithShape="1">
          <a:blip r:embed="rId3">
            <a:alphaModFix/>
          </a:blip>
          <a:srcRect/>
          <a:stretch/>
        </p:blipFill>
        <p:spPr>
          <a:xfrm>
            <a:off x="854" y="10800454"/>
            <a:ext cx="24382288" cy="2901205"/>
          </a:xfrm>
          <a:prstGeom prst="rect">
            <a:avLst/>
          </a:prstGeom>
          <a:noFill/>
          <a:ln>
            <a:noFill/>
          </a:ln>
        </p:spPr>
      </p:pic>
      <p:sp>
        <p:nvSpPr>
          <p:cNvPr id="724" name="Google Shape;724;g255a7a94a66_0_9"/>
          <p:cNvSpPr txBox="1">
            <a:spLocks noGrp="1"/>
          </p:cNvSpPr>
          <p:nvPr>
            <p:ph type="title"/>
          </p:nvPr>
        </p:nvSpPr>
        <p:spPr>
          <a:xfrm>
            <a:off x="357156" y="15343"/>
            <a:ext cx="20531400" cy="1100400"/>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b="1">
                <a:latin typeface="Calibri"/>
                <a:ea typeface="Calibri"/>
                <a:cs typeface="Calibri"/>
                <a:sym typeface="Calibri"/>
              </a:rPr>
              <a:t>Continuing Scenario Conversations - Wind Tunneling</a:t>
            </a:r>
            <a:endParaRPr sz="5397" b="1">
              <a:latin typeface="Calibri"/>
              <a:ea typeface="Calibri"/>
              <a:cs typeface="Calibri"/>
              <a:sym typeface="Calibri"/>
            </a:endParaRPr>
          </a:p>
        </p:txBody>
      </p:sp>
      <p:sp>
        <p:nvSpPr>
          <p:cNvPr id="725" name="Google Shape;725;g255a7a94a66_0_9"/>
          <p:cNvSpPr/>
          <p:nvPr/>
        </p:nvSpPr>
        <p:spPr>
          <a:xfrm>
            <a:off x="-2635459" y="565481"/>
            <a:ext cx="184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E5E5E"/>
              </a:buClr>
              <a:buSzPts val="2400"/>
              <a:buFont typeface="Arial"/>
              <a:buNone/>
            </a:pPr>
            <a:endParaRPr sz="2400" b="0" i="0" u="none" strike="noStrike" cap="none">
              <a:solidFill>
                <a:srgbClr val="76923C"/>
              </a:solidFill>
              <a:latin typeface="Arial"/>
              <a:ea typeface="Arial"/>
              <a:cs typeface="Arial"/>
              <a:sym typeface="Arial"/>
            </a:endParaRPr>
          </a:p>
        </p:txBody>
      </p:sp>
      <p:sp>
        <p:nvSpPr>
          <p:cNvPr id="726" name="Google Shape;726;g255a7a94a66_0_9"/>
          <p:cNvSpPr txBox="1"/>
          <p:nvPr/>
        </p:nvSpPr>
        <p:spPr>
          <a:xfrm>
            <a:off x="884675" y="1834250"/>
            <a:ext cx="14352600" cy="905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chemeClr val="dk1"/>
                </a:solidFill>
                <a:latin typeface="Calibri"/>
                <a:ea typeface="Calibri"/>
                <a:cs typeface="Calibri"/>
                <a:sym typeface="Calibri"/>
              </a:rPr>
              <a:t>When new regulations are being considered, groups should discuss how the alternatives being considered would play out in the existing scenarios.   </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600">
              <a:solidFill>
                <a:schemeClr val="dk1"/>
              </a:solidFill>
              <a:latin typeface="Calibri"/>
              <a:ea typeface="Calibri"/>
              <a:cs typeface="Calibri"/>
              <a:sym typeface="Calibri"/>
            </a:endParaRPr>
          </a:p>
          <a:p>
            <a:pPr marL="0" lvl="0" indent="0" algn="l" rtl="0">
              <a:spcBef>
                <a:spcPts val="0"/>
              </a:spcBef>
              <a:spcAft>
                <a:spcPts val="0"/>
              </a:spcAft>
              <a:buNone/>
            </a:pPr>
            <a:r>
              <a:rPr lang="en-US" sz="3600">
                <a:solidFill>
                  <a:schemeClr val="dk1"/>
                </a:solidFill>
                <a:latin typeface="Calibri"/>
                <a:ea typeface="Calibri"/>
                <a:cs typeface="Calibri"/>
                <a:sym typeface="Calibri"/>
              </a:rPr>
              <a:t>Potential questions to ask are:</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Are there management alternatives that would be more successful in the existing scenarios than others?  Re-look at the Step 6 slide on “placing bets” (see slide 30)</a:t>
            </a:r>
            <a:endParaRPr sz="3600">
              <a:solidFill>
                <a:schemeClr val="dk1"/>
              </a:solidFill>
              <a:latin typeface="Calibri"/>
              <a:ea typeface="Calibri"/>
              <a:cs typeface="Calibri"/>
              <a:sym typeface="Calibri"/>
            </a:endParaRPr>
          </a:p>
          <a:p>
            <a:pPr marL="914400" lvl="1"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Do any management alternatives represent a robust opportunity?</a:t>
            </a:r>
            <a:endParaRPr sz="3600">
              <a:solidFill>
                <a:schemeClr val="dk1"/>
              </a:solidFill>
              <a:latin typeface="Calibri"/>
              <a:ea typeface="Calibri"/>
              <a:cs typeface="Calibri"/>
              <a:sym typeface="Calibri"/>
            </a:endParaRPr>
          </a:p>
          <a:p>
            <a:pPr marL="914400" lvl="1"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Do any management alternatives represent a “bet the farm” option?</a:t>
            </a:r>
            <a:endParaRPr sz="3600">
              <a:solidFill>
                <a:schemeClr val="dk1"/>
              </a:solidFill>
              <a:latin typeface="Calibri"/>
              <a:ea typeface="Calibri"/>
              <a:cs typeface="Calibri"/>
              <a:sym typeface="Calibri"/>
            </a:endParaRPr>
          </a:p>
          <a:p>
            <a:pPr marL="914400" lvl="1"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Do any management alternatives help us prepare for, or prevent, a worst case scenario?</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Do any of the management alternatives limit or increase future management adaptability?</a:t>
            </a:r>
            <a:endParaRPr sz="36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Do any of the management alternatives limit or increase the adaptability of the fishermen, fishing businesses, or fishing communities?</a:t>
            </a:r>
            <a:endParaRPr sz="3600">
              <a:solidFill>
                <a:schemeClr val="dk1"/>
              </a:solidFill>
              <a:latin typeface="Calibri"/>
              <a:ea typeface="Calibri"/>
              <a:cs typeface="Calibri"/>
              <a:sym typeface="Calibri"/>
            </a:endParaRPr>
          </a:p>
          <a:p>
            <a:pPr marL="457200" lvl="0" indent="0" algn="l" rtl="0">
              <a:spcBef>
                <a:spcPts val="0"/>
              </a:spcBef>
              <a:spcAft>
                <a:spcPts val="0"/>
              </a:spcAft>
              <a:buNone/>
            </a:pPr>
            <a:endParaRPr sz="3600">
              <a:solidFill>
                <a:srgbClr val="FF0000"/>
              </a:solidFill>
              <a:latin typeface="Calibri"/>
              <a:ea typeface="Calibri"/>
              <a:cs typeface="Calibri"/>
              <a:sym typeface="Calibri"/>
            </a:endParaRPr>
          </a:p>
        </p:txBody>
      </p:sp>
      <p:pic>
        <p:nvPicPr>
          <p:cNvPr id="727" name="Google Shape;727;g255a7a94a66_0_9"/>
          <p:cNvPicPr preferRelativeResize="0"/>
          <p:nvPr/>
        </p:nvPicPr>
        <p:blipFill>
          <a:blip r:embed="rId4">
            <a:alphaModFix/>
          </a:blip>
          <a:stretch>
            <a:fillRect/>
          </a:stretch>
        </p:blipFill>
        <p:spPr>
          <a:xfrm>
            <a:off x="15818000" y="2657975"/>
            <a:ext cx="7733023" cy="66002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35"/>
          <p:cNvSpPr/>
          <p:nvPr/>
        </p:nvSpPr>
        <p:spPr>
          <a:xfrm>
            <a:off x="0" y="-34778"/>
            <a:ext cx="24383999" cy="12075100"/>
          </a:xfrm>
          <a:prstGeom prst="rect">
            <a:avLst/>
          </a:prstGeom>
          <a:solidFill>
            <a:srgbClr val="1DACC4"/>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a:solidFill>
                <a:schemeClr val="lt1"/>
              </a:solidFill>
              <a:latin typeface="Avenir"/>
              <a:ea typeface="Avenir"/>
              <a:cs typeface="Avenir"/>
              <a:sym typeface="Avenir"/>
            </a:endParaRPr>
          </a:p>
          <a:p>
            <a:pPr marL="0" marR="0" lvl="0" indent="0" algn="ctr" rtl="0">
              <a:lnSpc>
                <a:spcPct val="100000"/>
              </a:lnSpc>
              <a:spcBef>
                <a:spcPts val="0"/>
              </a:spcBef>
              <a:spcAft>
                <a:spcPts val="0"/>
              </a:spcAft>
              <a:buClr>
                <a:srgbClr val="5E5E5E"/>
              </a:buClr>
              <a:buSzPts val="3200"/>
              <a:buFont typeface="Helvetica Neue"/>
              <a:buNone/>
            </a:pPr>
            <a:endParaRPr sz="32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chemeClr val="lt1"/>
              </a:buClr>
              <a:buSzPts val="6600"/>
              <a:buFont typeface="Avenir"/>
              <a:buNone/>
            </a:pPr>
            <a:r>
              <a:rPr lang="en-US" sz="6600" b="1" i="0" u="none" strike="noStrike" cap="none">
                <a:solidFill>
                  <a:schemeClr val="lt1"/>
                </a:solidFill>
                <a:latin typeface="Avenir"/>
                <a:ea typeface="Avenir"/>
                <a:cs typeface="Avenir"/>
                <a:sym typeface="Avenir"/>
              </a:rPr>
              <a:t>	</a:t>
            </a:r>
            <a:endParaRPr/>
          </a:p>
          <a:p>
            <a:pPr marL="0" marR="0" lvl="0" indent="0" algn="l" rtl="0">
              <a:lnSpc>
                <a:spcPct val="100000"/>
              </a:lnSpc>
              <a:spcBef>
                <a:spcPts val="0"/>
              </a:spcBef>
              <a:spcAft>
                <a:spcPts val="0"/>
              </a:spcAft>
              <a:buClr>
                <a:srgbClr val="5E5E5E"/>
              </a:buClr>
              <a:buSzPts val="7200"/>
              <a:buFont typeface="Helvetica Neue"/>
              <a:buNone/>
            </a:pPr>
            <a:endParaRPr sz="72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5E5E5E"/>
              </a:buClr>
              <a:buSzPts val="7200"/>
              <a:buFont typeface="Helvetica Neue"/>
              <a:buNone/>
            </a:pPr>
            <a:endParaRPr sz="72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5E5E5E"/>
              </a:buClr>
              <a:buSzPts val="7200"/>
              <a:buFont typeface="Helvetica Neue"/>
              <a:buNone/>
            </a:pPr>
            <a:endParaRPr sz="72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chemeClr val="lt1"/>
              </a:buClr>
              <a:buSzPts val="5400"/>
              <a:buFont typeface="Avenir"/>
              <a:buNone/>
            </a:pPr>
            <a:r>
              <a:rPr lang="en-US" sz="5400" b="1" i="0" u="none" strike="noStrike" cap="none">
                <a:solidFill>
                  <a:schemeClr val="lt1"/>
                </a:solidFill>
                <a:latin typeface="Avenir"/>
                <a:ea typeface="Avenir"/>
                <a:cs typeface="Avenir"/>
                <a:sym typeface="Avenir"/>
              </a:rPr>
              <a:t>	</a:t>
            </a:r>
            <a:endParaRPr/>
          </a:p>
          <a:p>
            <a:pPr marL="0" marR="0" lvl="0" indent="0" algn="l" rtl="0">
              <a:lnSpc>
                <a:spcPct val="100000"/>
              </a:lnSpc>
              <a:spcBef>
                <a:spcPts val="0"/>
              </a:spcBef>
              <a:spcAft>
                <a:spcPts val="0"/>
              </a:spcAft>
              <a:buClr>
                <a:schemeClr val="lt1"/>
              </a:buClr>
              <a:buSzPts val="5400"/>
              <a:buFont typeface="Avenir"/>
              <a:buNone/>
            </a:pPr>
            <a:r>
              <a:rPr lang="en-US" sz="5400" b="1" i="0" u="none" strike="noStrike" cap="none">
                <a:solidFill>
                  <a:schemeClr val="lt1"/>
                </a:solidFill>
                <a:latin typeface="Avenir"/>
                <a:ea typeface="Avenir"/>
                <a:cs typeface="Avenir"/>
                <a:sym typeface="Avenir"/>
              </a:rPr>
              <a:t>	</a:t>
            </a:r>
            <a:endParaRPr/>
          </a:p>
          <a:p>
            <a:pPr marL="0" marR="0" lvl="0" indent="0" algn="l" rtl="0">
              <a:lnSpc>
                <a:spcPct val="100000"/>
              </a:lnSpc>
              <a:spcBef>
                <a:spcPts val="0"/>
              </a:spcBef>
              <a:spcAft>
                <a:spcPts val="0"/>
              </a:spcAft>
              <a:buClr>
                <a:srgbClr val="5E5E5E"/>
              </a:buClr>
              <a:buSzPts val="5400"/>
              <a:buFont typeface="Helvetica Neue"/>
              <a:buNone/>
            </a:pPr>
            <a:endParaRPr sz="54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5E5E5E"/>
              </a:buClr>
              <a:buSzPts val="5400"/>
              <a:buFont typeface="Helvetica Neue"/>
              <a:buNone/>
            </a:pPr>
            <a:endParaRPr sz="54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5E5E5E"/>
              </a:buClr>
              <a:buSzPts val="5400"/>
              <a:buFont typeface="Helvetica Neue"/>
              <a:buNone/>
            </a:pPr>
            <a:endParaRPr sz="5400" b="1" i="0" u="none" strike="noStrike" cap="none">
              <a:solidFill>
                <a:schemeClr val="lt1"/>
              </a:solidFill>
              <a:latin typeface="Avenir"/>
              <a:ea typeface="Avenir"/>
              <a:cs typeface="Avenir"/>
              <a:sym typeface="Avenir"/>
            </a:endParaRPr>
          </a:p>
          <a:p>
            <a:pPr marL="857250" marR="0" lvl="0" indent="0" algn="l" rtl="0">
              <a:lnSpc>
                <a:spcPct val="100000"/>
              </a:lnSpc>
              <a:spcBef>
                <a:spcPts val="0"/>
              </a:spcBef>
              <a:spcAft>
                <a:spcPts val="0"/>
              </a:spcAft>
              <a:buClr>
                <a:schemeClr val="lt1"/>
              </a:buClr>
              <a:buSzPts val="5400"/>
              <a:buFont typeface="Avenir"/>
              <a:buNone/>
            </a:pPr>
            <a:r>
              <a:rPr lang="en-US" sz="5400" b="1" i="0" u="none" strike="noStrike" cap="none">
                <a:solidFill>
                  <a:schemeClr val="lt1"/>
                </a:solidFill>
                <a:latin typeface="Avenir"/>
                <a:ea typeface="Avenir"/>
                <a:cs typeface="Avenir"/>
                <a:sym typeface="Avenir"/>
              </a:rPr>
              <a:t>	</a:t>
            </a:r>
            <a:r>
              <a:rPr lang="en-US" sz="5400" b="1" i="0" u="none" strike="noStrike" cap="none">
                <a:solidFill>
                  <a:schemeClr val="lt1"/>
                </a:solidFill>
                <a:latin typeface="Calibri"/>
                <a:ea typeface="Calibri"/>
                <a:cs typeface="Calibri"/>
                <a:sym typeface="Calibri"/>
              </a:rPr>
              <a:t>For more information on the ECSP project, or for more resources on </a:t>
            </a:r>
            <a:endParaRPr sz="5400" b="1" i="0" u="none" strike="noStrike" cap="none">
              <a:solidFill>
                <a:schemeClr val="lt1"/>
              </a:solidFill>
              <a:latin typeface="Calibri"/>
              <a:ea typeface="Calibri"/>
              <a:cs typeface="Calibri"/>
              <a:sym typeface="Calibri"/>
            </a:endParaRPr>
          </a:p>
          <a:p>
            <a:pPr marL="857250" marR="0" lvl="0" indent="0" algn="l" rtl="0">
              <a:lnSpc>
                <a:spcPct val="100000"/>
              </a:lnSpc>
              <a:spcBef>
                <a:spcPts val="0"/>
              </a:spcBef>
              <a:spcAft>
                <a:spcPts val="0"/>
              </a:spcAft>
              <a:buClr>
                <a:schemeClr val="lt1"/>
              </a:buClr>
              <a:buSzPts val="5400"/>
              <a:buFont typeface="Avenir"/>
              <a:buNone/>
            </a:pPr>
            <a:r>
              <a:rPr lang="en-US" sz="5400" b="1" i="0" u="none" strike="noStrike" cap="none">
                <a:solidFill>
                  <a:schemeClr val="lt1"/>
                </a:solidFill>
                <a:latin typeface="Calibri"/>
                <a:ea typeface="Calibri"/>
                <a:cs typeface="Calibri"/>
                <a:sym typeface="Calibri"/>
              </a:rPr>
              <a:t>scenario planning, please visit</a:t>
            </a:r>
            <a:endParaRPr b="1">
              <a:latin typeface="Calibri"/>
              <a:ea typeface="Calibri"/>
              <a:cs typeface="Calibri"/>
              <a:sym typeface="Calibri"/>
            </a:endParaRPr>
          </a:p>
          <a:p>
            <a:pPr marL="857250" marR="0" lvl="3" indent="0" algn="l" rtl="0">
              <a:lnSpc>
                <a:spcPct val="100000"/>
              </a:lnSpc>
              <a:spcBef>
                <a:spcPts val="0"/>
              </a:spcBef>
              <a:spcAft>
                <a:spcPts val="0"/>
              </a:spcAft>
              <a:buClr>
                <a:schemeClr val="lt1"/>
              </a:buClr>
              <a:buSzPts val="5400"/>
              <a:buFont typeface="Avenir"/>
              <a:buNone/>
            </a:pPr>
            <a:r>
              <a:rPr lang="en-US" sz="5400" b="1" i="0" u="none" strike="noStrike" cap="none">
                <a:solidFill>
                  <a:schemeClr val="lt1"/>
                </a:solidFill>
                <a:latin typeface="Calibri"/>
                <a:ea typeface="Calibri"/>
                <a:cs typeface="Calibri"/>
                <a:sym typeface="Calibri"/>
              </a:rPr>
              <a:t>	https://www.mafmc.org/climate-change-scenario-planning</a:t>
            </a:r>
            <a:endParaRPr b="1">
              <a:latin typeface="Calibri"/>
              <a:ea typeface="Calibri"/>
              <a:cs typeface="Calibri"/>
              <a:sym typeface="Calibri"/>
            </a:endParaRPr>
          </a:p>
        </p:txBody>
      </p:sp>
      <p:pic>
        <p:nvPicPr>
          <p:cNvPr id="733" name="Google Shape;733;p35" descr="Logo, company name&#10;&#10;Description automatically generated"/>
          <p:cNvPicPr preferRelativeResize="0"/>
          <p:nvPr/>
        </p:nvPicPr>
        <p:blipFill rotWithShape="1">
          <a:blip r:embed="rId3">
            <a:alphaModFix/>
          </a:blip>
          <a:srcRect/>
          <a:stretch/>
        </p:blipFill>
        <p:spPr>
          <a:xfrm>
            <a:off x="20564612" y="0"/>
            <a:ext cx="3079888" cy="10296940"/>
          </a:xfrm>
          <a:prstGeom prst="rect">
            <a:avLst/>
          </a:prstGeom>
          <a:noFill/>
          <a:ln>
            <a:noFill/>
          </a:ln>
        </p:spPr>
      </p:pic>
      <p:sp>
        <p:nvSpPr>
          <p:cNvPr id="734" name="Google Shape;734;p35"/>
          <p:cNvSpPr txBox="1"/>
          <p:nvPr/>
        </p:nvSpPr>
        <p:spPr>
          <a:xfrm>
            <a:off x="4624789" y="66692"/>
            <a:ext cx="15585600" cy="7153800"/>
          </a:xfrm>
          <a:prstGeom prst="rect">
            <a:avLst/>
          </a:prstGeom>
          <a:noFill/>
          <a:ln>
            <a:noFill/>
          </a:ln>
        </p:spPr>
        <p:txBody>
          <a:bodyPr spcFirstLastPara="1" wrap="square" lIns="91425" tIns="45700" rIns="91425" bIns="45700" anchor="t" anchorCtr="0">
            <a:noAutofit/>
          </a:bodyPr>
          <a:lstStyle/>
          <a:p>
            <a:pPr marL="0" marR="0" lvl="0" indent="-120650" algn="r" rtl="0">
              <a:lnSpc>
                <a:spcPct val="100000"/>
              </a:lnSpc>
              <a:spcBef>
                <a:spcPts val="0"/>
              </a:spcBef>
              <a:spcAft>
                <a:spcPts val="0"/>
              </a:spcAft>
              <a:buClr>
                <a:schemeClr val="lt1"/>
              </a:buClr>
              <a:buSzPts val="1900"/>
              <a:buFont typeface="Arial"/>
              <a:buChar char="‏"/>
            </a:pPr>
            <a:r>
              <a:rPr lang="en-US" sz="6000" i="1" u="none" strike="noStrike" cap="none">
                <a:solidFill>
                  <a:schemeClr val="lt1"/>
                </a:solidFill>
                <a:latin typeface="Calibri"/>
                <a:ea typeface="Calibri"/>
                <a:cs typeface="Calibri"/>
                <a:sym typeface="Calibri"/>
              </a:rPr>
              <a:t>“Scenarios are stories. </a:t>
            </a:r>
            <a:br>
              <a:rPr lang="en-US" sz="6000" i="1" u="none" strike="noStrike" cap="none">
                <a:solidFill>
                  <a:schemeClr val="lt1"/>
                </a:solidFill>
                <a:latin typeface="Calibri"/>
                <a:ea typeface="Calibri"/>
                <a:cs typeface="Calibri"/>
                <a:sym typeface="Calibri"/>
              </a:rPr>
            </a:br>
            <a:r>
              <a:rPr lang="en-US" sz="6000" i="1" u="none" strike="noStrike" cap="none">
                <a:solidFill>
                  <a:schemeClr val="lt1"/>
                </a:solidFill>
                <a:latin typeface="Calibri"/>
                <a:ea typeface="Calibri"/>
                <a:cs typeface="Calibri"/>
                <a:sym typeface="Calibri"/>
              </a:rPr>
              <a:t>They are works of art rather than scientific analyses. The precision of [their content] is less important than the types of conversations</a:t>
            </a:r>
            <a:br>
              <a:rPr lang="en-US" sz="6000" i="1" u="none" strike="noStrike" cap="none">
                <a:solidFill>
                  <a:schemeClr val="lt1"/>
                </a:solidFill>
                <a:latin typeface="Calibri"/>
                <a:ea typeface="Calibri"/>
                <a:cs typeface="Calibri"/>
                <a:sym typeface="Calibri"/>
              </a:rPr>
            </a:br>
            <a:r>
              <a:rPr lang="en-US" sz="6000" i="1" u="none" strike="noStrike" cap="none">
                <a:solidFill>
                  <a:schemeClr val="lt1"/>
                </a:solidFill>
                <a:latin typeface="Calibri"/>
                <a:ea typeface="Calibri"/>
                <a:cs typeface="Calibri"/>
                <a:sym typeface="Calibri"/>
              </a:rPr>
              <a:t>and decisions they spark.</a:t>
            </a:r>
            <a:r>
              <a:rPr lang="en-US" sz="6000" b="0" i="1" u="none" strike="noStrike" cap="none">
                <a:solidFill>
                  <a:schemeClr val="lt1"/>
                </a:solidFill>
                <a:latin typeface="Helvetica Neue"/>
                <a:ea typeface="Helvetica Neue"/>
                <a:cs typeface="Helvetica Neue"/>
                <a:sym typeface="Helvetica Neue"/>
              </a:rPr>
              <a:t>”</a:t>
            </a:r>
            <a:endParaRPr sz="6000" b="0" i="0" u="none" strike="noStrike" cap="none">
              <a:solidFill>
                <a:schemeClr val="lt1"/>
              </a:solidFill>
              <a:latin typeface="Arial"/>
              <a:ea typeface="Arial"/>
              <a:cs typeface="Arial"/>
              <a:sym typeface="Arial"/>
            </a:endParaRPr>
          </a:p>
        </p:txBody>
      </p:sp>
      <p:pic>
        <p:nvPicPr>
          <p:cNvPr id="735" name="Google Shape;735;p35"/>
          <p:cNvPicPr preferRelativeResize="0"/>
          <p:nvPr/>
        </p:nvPicPr>
        <p:blipFill rotWithShape="1">
          <a:blip r:embed="rId4">
            <a:alphaModFix/>
          </a:blip>
          <a:srcRect b="6404"/>
          <a:stretch/>
        </p:blipFill>
        <p:spPr>
          <a:xfrm>
            <a:off x="667085" y="429226"/>
            <a:ext cx="4090583" cy="6428782"/>
          </a:xfrm>
          <a:prstGeom prst="rect">
            <a:avLst/>
          </a:prstGeom>
          <a:noFill/>
          <a:ln>
            <a:noFill/>
          </a:ln>
          <a:effectLst>
            <a:reflection stA="30000" endPos="30000" dist="5000" dir="5400000" sy="-100000" algn="bl" rotWithShape="0"/>
          </a:effectLst>
        </p:spPr>
      </p:pic>
      <p:sp>
        <p:nvSpPr>
          <p:cNvPr id="736" name="Google Shape;736;p35"/>
          <p:cNvSpPr txBox="1"/>
          <p:nvPr/>
        </p:nvSpPr>
        <p:spPr>
          <a:xfrm>
            <a:off x="7622661" y="5584139"/>
            <a:ext cx="12414600" cy="2148000"/>
          </a:xfrm>
          <a:prstGeom prst="rect">
            <a:avLst/>
          </a:prstGeom>
          <a:noFill/>
          <a:ln>
            <a:noFill/>
          </a:ln>
        </p:spPr>
        <p:txBody>
          <a:bodyPr spcFirstLastPara="1" wrap="square" lIns="91425" tIns="45700" rIns="91425" bIns="45700" anchor="t" anchorCtr="0">
            <a:noAutofit/>
          </a:bodyPr>
          <a:lstStyle/>
          <a:p>
            <a:pPr marL="0" marR="0" lvl="0" indent="-57150" algn="r" rtl="0">
              <a:lnSpc>
                <a:spcPct val="100000"/>
              </a:lnSpc>
              <a:spcBef>
                <a:spcPts val="0"/>
              </a:spcBef>
              <a:spcAft>
                <a:spcPts val="0"/>
              </a:spcAft>
              <a:buClr>
                <a:schemeClr val="lt1"/>
              </a:buClr>
              <a:buSzPts val="900"/>
              <a:buFont typeface="Calibri"/>
              <a:buChar char="‏"/>
            </a:pPr>
            <a:r>
              <a:rPr lang="en-US" sz="3600" i="0" u="none" strike="noStrike" cap="none">
                <a:solidFill>
                  <a:schemeClr val="lt1"/>
                </a:solidFill>
                <a:latin typeface="Calibri"/>
                <a:ea typeface="Calibri"/>
                <a:cs typeface="Calibri"/>
                <a:sym typeface="Calibri"/>
              </a:rPr>
              <a:t>Arie de Geus, </a:t>
            </a:r>
            <a:br>
              <a:rPr lang="en-US" sz="3600" i="0" u="none" strike="noStrike" cap="none">
                <a:solidFill>
                  <a:schemeClr val="lt1"/>
                </a:solidFill>
                <a:latin typeface="Calibri"/>
                <a:ea typeface="Calibri"/>
                <a:cs typeface="Calibri"/>
                <a:sym typeface="Calibri"/>
              </a:rPr>
            </a:br>
            <a:r>
              <a:rPr lang="en-US" sz="3600" i="0" u="none" strike="noStrike" cap="none">
                <a:solidFill>
                  <a:schemeClr val="lt1"/>
                </a:solidFill>
                <a:latin typeface="Calibri"/>
                <a:ea typeface="Calibri"/>
                <a:cs typeface="Calibri"/>
                <a:sym typeface="Calibri"/>
              </a:rPr>
              <a:t>The Living Company</a:t>
            </a:r>
            <a:endParaRPr sz="1400" i="0" u="none" strike="noStrike" cap="none">
              <a:solidFill>
                <a:schemeClr val="lt1"/>
              </a:solidFill>
              <a:latin typeface="Calibri"/>
              <a:ea typeface="Calibri"/>
              <a:cs typeface="Calibri"/>
              <a:sym typeface="Calibri"/>
            </a:endParaRPr>
          </a:p>
          <a:p>
            <a:pPr marL="0" marR="0" lvl="0" indent="-44450" algn="r" rtl="0">
              <a:lnSpc>
                <a:spcPct val="100000"/>
              </a:lnSpc>
              <a:spcBef>
                <a:spcPts val="560"/>
              </a:spcBef>
              <a:spcAft>
                <a:spcPts val="0"/>
              </a:spcAft>
              <a:buClr>
                <a:schemeClr val="lt1"/>
              </a:buClr>
              <a:buSzPts val="700"/>
              <a:buFont typeface="Calibri"/>
              <a:buChar char="‏"/>
            </a:pPr>
            <a:r>
              <a:rPr lang="en-US" sz="2800" i="1" u="none" strike="noStrike" cap="none">
                <a:solidFill>
                  <a:schemeClr val="lt1"/>
                </a:solidFill>
                <a:latin typeface="Calibri"/>
                <a:ea typeface="Calibri"/>
                <a:cs typeface="Calibri"/>
                <a:sym typeface="Calibri"/>
              </a:rPr>
              <a:t>De Geus is a former corporate planning director for Royal Dutch Shell. Shell pioneered the application of scenario planning to the business world.</a:t>
            </a:r>
            <a:endParaRPr sz="140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36"/>
          <p:cNvPicPr preferRelativeResize="0"/>
          <p:nvPr/>
        </p:nvPicPr>
        <p:blipFill rotWithShape="1">
          <a:blip r:embed="rId3">
            <a:alphaModFix/>
          </a:blip>
          <a:srcRect/>
          <a:stretch/>
        </p:blipFill>
        <p:spPr>
          <a:xfrm>
            <a:off x="854" y="10800454"/>
            <a:ext cx="24382285" cy="2901205"/>
          </a:xfrm>
          <a:prstGeom prst="rect">
            <a:avLst/>
          </a:prstGeom>
          <a:noFill/>
          <a:ln>
            <a:noFill/>
          </a:ln>
        </p:spPr>
      </p:pic>
      <p:sp>
        <p:nvSpPr>
          <p:cNvPr id="742" name="Google Shape;742;p36"/>
          <p:cNvSpPr txBox="1">
            <a:spLocks noGrp="1"/>
          </p:cNvSpPr>
          <p:nvPr>
            <p:ph type="title"/>
          </p:nvPr>
        </p:nvSpPr>
        <p:spPr>
          <a:xfrm>
            <a:off x="357156" y="15343"/>
            <a:ext cx="20531522" cy="1100277"/>
          </a:xfrm>
          <a:prstGeom prst="rect">
            <a:avLst/>
          </a:prstGeom>
          <a:noFill/>
          <a:ln>
            <a:noFill/>
          </a:ln>
        </p:spPr>
        <p:txBody>
          <a:bodyPr spcFirstLastPara="1" wrap="square" lIns="0" tIns="267100" rIns="0" bIns="0" anchor="t" anchorCtr="0">
            <a:spAutoFit/>
          </a:bodyPr>
          <a:lstStyle/>
          <a:p>
            <a:pPr marL="15402" lvl="0" indent="0" algn="l" rtl="0">
              <a:lnSpc>
                <a:spcPct val="100000"/>
              </a:lnSpc>
              <a:spcBef>
                <a:spcPts val="0"/>
              </a:spcBef>
              <a:spcAft>
                <a:spcPts val="0"/>
              </a:spcAft>
              <a:buSzPts val="1400"/>
              <a:buNone/>
            </a:pPr>
            <a:r>
              <a:rPr lang="en-US" sz="5397">
                <a:latin typeface="Calibri"/>
                <a:ea typeface="Calibri"/>
                <a:cs typeface="Calibri"/>
                <a:sym typeface="Calibri"/>
              </a:rPr>
              <a:t>Links to Additional Toolkit Materials</a:t>
            </a:r>
            <a:endParaRPr sz="5397">
              <a:latin typeface="Calibri"/>
              <a:ea typeface="Calibri"/>
              <a:cs typeface="Calibri"/>
              <a:sym typeface="Calibri"/>
            </a:endParaRPr>
          </a:p>
        </p:txBody>
      </p:sp>
      <p:sp>
        <p:nvSpPr>
          <p:cNvPr id="743" name="Google Shape;743;p36"/>
          <p:cNvSpPr txBox="1"/>
          <p:nvPr/>
        </p:nvSpPr>
        <p:spPr>
          <a:xfrm>
            <a:off x="778300" y="3328888"/>
            <a:ext cx="17371800" cy="5740500"/>
          </a:xfrm>
          <a:prstGeom prst="rect">
            <a:avLst/>
          </a:prstGeom>
          <a:noFill/>
          <a:ln>
            <a:noFill/>
          </a:ln>
        </p:spPr>
        <p:txBody>
          <a:bodyPr spcFirstLastPara="1" wrap="square" lIns="110875" tIns="55425" rIns="110875" bIns="55425" anchor="t" anchorCtr="0">
            <a:spAutoFit/>
          </a:bodyPr>
          <a:lstStyle/>
          <a:p>
            <a:pPr marL="1371600" lvl="0" indent="-1219200" algn="l" rtl="0">
              <a:lnSpc>
                <a:spcPct val="115000"/>
              </a:lnSpc>
              <a:spcBef>
                <a:spcPts val="1000"/>
              </a:spcBef>
              <a:spcAft>
                <a:spcPts val="0"/>
              </a:spcAft>
              <a:buClr>
                <a:srgbClr val="7F7F7F"/>
              </a:buClr>
              <a:buSzPts val="4800"/>
              <a:buAutoNum type="arabicPeriod"/>
            </a:pPr>
            <a:r>
              <a:rPr lang="en-US" sz="4800" b="1" u="sng">
                <a:solidFill>
                  <a:schemeClr val="hlink"/>
                </a:solidFill>
                <a:latin typeface="Calibri"/>
                <a:ea typeface="Calibri"/>
                <a:cs typeface="Calibri"/>
                <a:sym typeface="Calibri"/>
                <a:hlinkClick r:id="rId4"/>
              </a:rPr>
              <a:t>Designed worksheets </a:t>
            </a:r>
            <a:r>
              <a:rPr lang="en-US" sz="4800" b="1">
                <a:solidFill>
                  <a:srgbClr val="7F7F7F"/>
                </a:solidFill>
                <a:latin typeface="Calibri"/>
                <a:ea typeface="Calibri"/>
                <a:cs typeface="Calibri"/>
                <a:sym typeface="Calibri"/>
              </a:rPr>
              <a:t>(scenario creation, idea generation)</a:t>
            </a:r>
            <a:endParaRPr sz="4800">
              <a:solidFill>
                <a:schemeClr val="dk1"/>
              </a:solidFill>
            </a:endParaRPr>
          </a:p>
          <a:p>
            <a:pPr marL="1371600" marR="0" lvl="0" indent="-1219200" algn="l" rtl="0">
              <a:lnSpc>
                <a:spcPct val="115000"/>
              </a:lnSpc>
              <a:spcBef>
                <a:spcPts val="1000"/>
              </a:spcBef>
              <a:spcAft>
                <a:spcPts val="0"/>
              </a:spcAft>
              <a:buClr>
                <a:srgbClr val="7F7F7F"/>
              </a:buClr>
              <a:buSzPts val="4800"/>
              <a:buFont typeface="Arial"/>
              <a:buAutoNum type="arabicPeriod"/>
            </a:pPr>
            <a:r>
              <a:rPr lang="en-US" sz="4800" b="1" i="0" u="sng" strike="noStrike" cap="none">
                <a:solidFill>
                  <a:schemeClr val="hlink"/>
                </a:solidFill>
                <a:latin typeface="Calibri"/>
                <a:ea typeface="Calibri"/>
                <a:cs typeface="Calibri"/>
                <a:sym typeface="Calibri"/>
                <a:hlinkClick r:id="rId5"/>
              </a:rPr>
              <a:t>Timed agendas for </a:t>
            </a:r>
            <a:r>
              <a:rPr lang="en-US" sz="4800" b="1" u="sng">
                <a:solidFill>
                  <a:schemeClr val="hlink"/>
                </a:solidFill>
                <a:latin typeface="Calibri"/>
                <a:ea typeface="Calibri"/>
                <a:cs typeface="Calibri"/>
                <a:sym typeface="Calibri"/>
                <a:hlinkClick r:id="rId5"/>
              </a:rPr>
              <a:t>scenario discussions</a:t>
            </a:r>
            <a:r>
              <a:rPr lang="en-US" sz="4800" b="1" i="0" u="sng" strike="noStrike" cap="none">
                <a:solidFill>
                  <a:schemeClr val="hlink"/>
                </a:solidFill>
                <a:latin typeface="Calibri"/>
                <a:ea typeface="Calibri"/>
                <a:cs typeface="Calibri"/>
                <a:sym typeface="Calibri"/>
                <a:hlinkClick r:id="rId5"/>
              </a:rPr>
              <a:t> </a:t>
            </a:r>
            <a:r>
              <a:rPr lang="en-US" sz="4800" b="1" i="0" u="none" strike="noStrike" cap="none">
                <a:solidFill>
                  <a:srgbClr val="7F7F7F"/>
                </a:solidFill>
                <a:latin typeface="Calibri"/>
                <a:ea typeface="Calibri"/>
                <a:cs typeface="Calibri"/>
                <a:sym typeface="Calibri"/>
              </a:rPr>
              <a:t>(various durations)</a:t>
            </a:r>
            <a:endParaRPr sz="4800"/>
          </a:p>
          <a:p>
            <a:pPr marL="1371600" marR="0" lvl="0" indent="-1219200" algn="l" rtl="0">
              <a:lnSpc>
                <a:spcPct val="115000"/>
              </a:lnSpc>
              <a:spcBef>
                <a:spcPts val="1000"/>
              </a:spcBef>
              <a:spcAft>
                <a:spcPts val="0"/>
              </a:spcAft>
              <a:buClr>
                <a:srgbClr val="7F7F7F"/>
              </a:buClr>
              <a:buSzPts val="4800"/>
              <a:buFont typeface="Arial"/>
              <a:buAutoNum type="arabicPeriod"/>
            </a:pPr>
            <a:r>
              <a:rPr lang="en-US" sz="4800" b="1" u="sng">
                <a:solidFill>
                  <a:schemeClr val="hlink"/>
                </a:solidFill>
                <a:latin typeface="Calibri"/>
                <a:ea typeface="Calibri"/>
                <a:cs typeface="Calibri"/>
                <a:sym typeface="Calibri"/>
                <a:hlinkClick r:id="rId6"/>
              </a:rPr>
              <a:t>G</a:t>
            </a:r>
            <a:r>
              <a:rPr lang="en-US" sz="4800" b="1" i="0" u="sng" strike="noStrike" cap="none">
                <a:solidFill>
                  <a:schemeClr val="hlink"/>
                </a:solidFill>
                <a:latin typeface="Calibri"/>
                <a:ea typeface="Calibri"/>
                <a:cs typeface="Calibri"/>
                <a:sym typeface="Calibri"/>
                <a:hlinkClick r:id="rId6"/>
              </a:rPr>
              <a:t>uidelines for scenario small group facilitators</a:t>
            </a:r>
            <a:endParaRPr sz="4800" b="1" i="0" u="none" strike="noStrike" cap="none">
              <a:solidFill>
                <a:srgbClr val="7F7F7F"/>
              </a:solidFill>
              <a:latin typeface="Calibri"/>
              <a:ea typeface="Calibri"/>
              <a:cs typeface="Calibri"/>
              <a:sym typeface="Calibri"/>
            </a:endParaRPr>
          </a:p>
          <a:p>
            <a:pPr marL="1371600" marR="0" lvl="0" indent="-1219200" algn="l" rtl="0">
              <a:lnSpc>
                <a:spcPct val="115000"/>
              </a:lnSpc>
              <a:spcBef>
                <a:spcPts val="1000"/>
              </a:spcBef>
              <a:spcAft>
                <a:spcPts val="0"/>
              </a:spcAft>
              <a:buClr>
                <a:srgbClr val="7F7F7F"/>
              </a:buClr>
              <a:buSzPts val="4800"/>
              <a:buFont typeface="Calibri"/>
              <a:buAutoNum type="arabicPeriod"/>
            </a:pPr>
            <a:r>
              <a:rPr lang="en-US" sz="4800" b="1" u="sng">
                <a:solidFill>
                  <a:schemeClr val="hlink"/>
                </a:solidFill>
                <a:latin typeface="Calibri"/>
                <a:ea typeface="Calibri"/>
                <a:cs typeface="Calibri"/>
                <a:sym typeface="Calibri"/>
                <a:hlinkClick r:id="rId7"/>
              </a:rPr>
              <a:t>Language for scenario ground rules and session expectations</a:t>
            </a:r>
            <a:endParaRPr sz="4800" b="1">
              <a:solidFill>
                <a:srgbClr val="7F7F7F"/>
              </a:solidFill>
              <a:latin typeface="Calibri"/>
              <a:ea typeface="Calibri"/>
              <a:cs typeface="Calibri"/>
              <a:sym typeface="Calibri"/>
            </a:endParaRPr>
          </a:p>
          <a:p>
            <a:pPr marL="1371600" marR="0" lvl="0" indent="-1219200" algn="l" rtl="0">
              <a:lnSpc>
                <a:spcPct val="115000"/>
              </a:lnSpc>
              <a:spcBef>
                <a:spcPts val="1000"/>
              </a:spcBef>
              <a:spcAft>
                <a:spcPts val="0"/>
              </a:spcAft>
              <a:buClr>
                <a:srgbClr val="7F7F7F"/>
              </a:buClr>
              <a:buSzPts val="4800"/>
              <a:buFont typeface="Arial"/>
              <a:buAutoNum type="arabicPeriod"/>
            </a:pPr>
            <a:r>
              <a:rPr lang="en-US" sz="4800" b="1" u="sng">
                <a:solidFill>
                  <a:schemeClr val="hlink"/>
                </a:solidFill>
                <a:latin typeface="Calibri"/>
                <a:ea typeface="Calibri"/>
                <a:cs typeface="Calibri"/>
                <a:sym typeface="Calibri"/>
                <a:hlinkClick r:id="rId8"/>
              </a:rPr>
              <a:t>Description of a</a:t>
            </a:r>
            <a:r>
              <a:rPr lang="en-US" sz="4800" b="1" i="0" u="sng" strike="noStrike" cap="none">
                <a:solidFill>
                  <a:schemeClr val="hlink"/>
                </a:solidFill>
                <a:latin typeface="Calibri"/>
                <a:ea typeface="Calibri"/>
                <a:cs typeface="Calibri"/>
                <a:sym typeface="Calibri"/>
                <a:hlinkClick r:id="rId8"/>
              </a:rPr>
              <a:t>lternative scenario creation approaches</a:t>
            </a:r>
            <a:endParaRPr sz="4800"/>
          </a:p>
          <a:p>
            <a:pPr marL="1371600" marR="0" lvl="0" indent="-1219200" algn="l" rtl="0">
              <a:lnSpc>
                <a:spcPct val="115000"/>
              </a:lnSpc>
              <a:spcBef>
                <a:spcPts val="1000"/>
              </a:spcBef>
              <a:spcAft>
                <a:spcPts val="2400"/>
              </a:spcAft>
              <a:buClr>
                <a:srgbClr val="7F7F7F"/>
              </a:buClr>
              <a:buSzPts val="4800"/>
              <a:buFont typeface="Arial"/>
              <a:buAutoNum type="arabicPeriod"/>
            </a:pPr>
            <a:r>
              <a:rPr lang="en-US" sz="4800" b="1" i="0" u="sng" strike="noStrike" cap="none">
                <a:solidFill>
                  <a:schemeClr val="hlink"/>
                </a:solidFill>
                <a:latin typeface="Calibri"/>
                <a:ea typeface="Calibri"/>
                <a:cs typeface="Calibri"/>
                <a:sym typeface="Calibri"/>
                <a:hlinkClick r:id="rId9"/>
              </a:rPr>
              <a:t>Suggestions for ongoing ‘monitoring’ conversations</a:t>
            </a:r>
            <a:endParaRPr sz="4800"/>
          </a:p>
        </p:txBody>
      </p:sp>
      <p:cxnSp>
        <p:nvCxnSpPr>
          <p:cNvPr id="744" name="Google Shape;744;p36"/>
          <p:cNvCxnSpPr/>
          <p:nvPr/>
        </p:nvCxnSpPr>
        <p:spPr>
          <a:xfrm>
            <a:off x="15972950" y="640509"/>
            <a:ext cx="7135528" cy="15316"/>
          </a:xfrm>
          <a:prstGeom prst="straightConnector1">
            <a:avLst/>
          </a:prstGeom>
          <a:noFill/>
          <a:ln w="63500" cap="flat" cmpd="sng">
            <a:solidFill>
              <a:srgbClr val="D8D8D8"/>
            </a:solidFill>
            <a:prstDash val="solid"/>
            <a:round/>
            <a:headEnd type="oval" w="lg" len="lg"/>
            <a:tailEnd type="triangle" w="lg" len="lg"/>
          </a:ln>
        </p:spPr>
      </p:cxnSp>
      <p:sp>
        <p:nvSpPr>
          <p:cNvPr id="745" name="Google Shape;745;p36"/>
          <p:cNvSpPr/>
          <p:nvPr/>
        </p:nvSpPr>
        <p:spPr>
          <a:xfrm>
            <a:off x="16607676" y="42722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746" name="Google Shape;746;p36"/>
          <p:cNvSpPr/>
          <p:nvPr/>
        </p:nvSpPr>
        <p:spPr>
          <a:xfrm>
            <a:off x="17638874" y="411908"/>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747" name="Google Shape;747;p36"/>
          <p:cNvSpPr/>
          <p:nvPr/>
        </p:nvSpPr>
        <p:spPr>
          <a:xfrm>
            <a:off x="18670072" y="399877"/>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748" name="Google Shape;748;p36"/>
          <p:cNvSpPr/>
          <p:nvPr/>
        </p:nvSpPr>
        <p:spPr>
          <a:xfrm>
            <a:off x="19701270" y="38784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749" name="Google Shape;749;p36"/>
          <p:cNvSpPr/>
          <p:nvPr/>
        </p:nvSpPr>
        <p:spPr>
          <a:xfrm>
            <a:off x="20732468" y="427225"/>
            <a:ext cx="511220" cy="457200"/>
          </a:xfrm>
          <a:prstGeom prst="ellipse">
            <a:avLst/>
          </a:prstGeom>
          <a:solidFill>
            <a:srgbClr val="595959"/>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
        <p:nvSpPr>
          <p:cNvPr id="750" name="Google Shape;750;p36"/>
          <p:cNvSpPr/>
          <p:nvPr/>
        </p:nvSpPr>
        <p:spPr>
          <a:xfrm>
            <a:off x="21763666" y="427225"/>
            <a:ext cx="511220" cy="457200"/>
          </a:xfrm>
          <a:prstGeom prst="ellipse">
            <a:avLst/>
          </a:prstGeom>
          <a:solidFill>
            <a:srgbClr val="D8D8D8"/>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Arial"/>
              <a:buNone/>
            </a:pPr>
            <a:endParaRPr sz="32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
          <p:cNvSpPr txBox="1"/>
          <p:nvPr/>
        </p:nvSpPr>
        <p:spPr>
          <a:xfrm>
            <a:off x="320930" y="275879"/>
            <a:ext cx="24794700" cy="8415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4800"/>
              <a:buFont typeface="Avenir"/>
              <a:buNone/>
            </a:pPr>
            <a:r>
              <a:rPr lang="en-US" sz="4800" b="1" i="0" u="none" strike="noStrike" cap="none">
                <a:solidFill>
                  <a:srgbClr val="FFFFFF"/>
                </a:solidFill>
                <a:latin typeface="Calibri"/>
                <a:ea typeface="Calibri"/>
                <a:cs typeface="Calibri"/>
                <a:sym typeface="Calibri"/>
              </a:rPr>
              <a:t>The reason why we need scenarios: we’re not good at thinking about the future</a:t>
            </a:r>
            <a:endParaRPr sz="4800" b="1" i="0" u="none" strike="noStrike" cap="none">
              <a:solidFill>
                <a:srgbClr val="FFFFFF"/>
              </a:solidFill>
              <a:latin typeface="Calibri"/>
              <a:ea typeface="Calibri"/>
              <a:cs typeface="Calibri"/>
              <a:sym typeface="Calibri"/>
            </a:endParaRPr>
          </a:p>
        </p:txBody>
      </p:sp>
      <p:pic>
        <p:nvPicPr>
          <p:cNvPr id="251" name="Google Shape;251;p4" descr="A picture containing sky, water, outdoor, mountain&#10;&#10;Description automatically generated"/>
          <p:cNvPicPr preferRelativeResize="0"/>
          <p:nvPr/>
        </p:nvPicPr>
        <p:blipFill rotWithShape="1">
          <a:blip r:embed="rId3">
            <a:alphaModFix/>
          </a:blip>
          <a:srcRect/>
          <a:stretch/>
        </p:blipFill>
        <p:spPr>
          <a:xfrm>
            <a:off x="2776152" y="1885127"/>
            <a:ext cx="16874967" cy="90237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5" descr="A picture containing sky, water, outdoor, mountain&#10;&#10;Description automatically generated"/>
          <p:cNvPicPr preferRelativeResize="0"/>
          <p:nvPr/>
        </p:nvPicPr>
        <p:blipFill rotWithShape="1">
          <a:blip r:embed="rId3">
            <a:alphaModFix amt="20000"/>
          </a:blip>
          <a:srcRect/>
          <a:stretch/>
        </p:blipFill>
        <p:spPr>
          <a:xfrm>
            <a:off x="-138518" y="1209468"/>
            <a:ext cx="24522517" cy="12956311"/>
          </a:xfrm>
          <a:prstGeom prst="rect">
            <a:avLst/>
          </a:prstGeom>
          <a:noFill/>
          <a:ln>
            <a:noFill/>
          </a:ln>
        </p:spPr>
      </p:pic>
      <p:sp>
        <p:nvSpPr>
          <p:cNvPr id="257" name="Google Shape;257;p5"/>
          <p:cNvSpPr txBox="1"/>
          <p:nvPr/>
        </p:nvSpPr>
        <p:spPr>
          <a:xfrm>
            <a:off x="320930" y="275879"/>
            <a:ext cx="24306900" cy="8415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4800"/>
              <a:buFont typeface="Avenir"/>
              <a:buNone/>
            </a:pPr>
            <a:r>
              <a:rPr lang="en-US" sz="4800" b="1" i="0" u="none" strike="noStrike" cap="none">
                <a:solidFill>
                  <a:srgbClr val="FFFFFF"/>
                </a:solidFill>
                <a:latin typeface="Calibri"/>
                <a:ea typeface="Calibri"/>
                <a:cs typeface="Calibri"/>
                <a:sym typeface="Calibri"/>
              </a:rPr>
              <a:t>What is scenario planning? A way of asking better questions about the future </a:t>
            </a:r>
            <a:endParaRPr sz="4800" b="1" i="0" u="none" strike="noStrike" cap="none">
              <a:solidFill>
                <a:srgbClr val="FFFFFF"/>
              </a:solidFill>
              <a:latin typeface="Calibri"/>
              <a:ea typeface="Calibri"/>
              <a:cs typeface="Calibri"/>
              <a:sym typeface="Calibri"/>
            </a:endParaRPr>
          </a:p>
        </p:txBody>
      </p:sp>
      <p:sp>
        <p:nvSpPr>
          <p:cNvPr id="258" name="Google Shape;258;p5"/>
          <p:cNvSpPr txBox="1"/>
          <p:nvPr/>
        </p:nvSpPr>
        <p:spPr>
          <a:xfrm>
            <a:off x="2518958" y="1967937"/>
            <a:ext cx="4752904" cy="7797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151515"/>
              </a:buClr>
              <a:buSzPts val="4400"/>
              <a:buFont typeface="Avenir"/>
              <a:buNone/>
            </a:pPr>
            <a:r>
              <a:rPr lang="en-US" sz="4400" b="0" i="0" u="none" strike="noStrike" cap="none">
                <a:solidFill>
                  <a:srgbClr val="151515"/>
                </a:solidFill>
                <a:latin typeface="Avenir"/>
                <a:ea typeface="Avenir"/>
                <a:cs typeface="Avenir"/>
                <a:sym typeface="Avenir"/>
              </a:rPr>
              <a:t>What </a:t>
            </a:r>
            <a:r>
              <a:rPr lang="en-US" sz="4400" b="1" i="0" u="none" strike="noStrike" cap="none">
                <a:solidFill>
                  <a:srgbClr val="151515"/>
                </a:solidFill>
                <a:latin typeface="Avenir"/>
                <a:ea typeface="Avenir"/>
                <a:cs typeface="Avenir"/>
                <a:sym typeface="Avenir"/>
              </a:rPr>
              <a:t>will </a:t>
            </a:r>
            <a:r>
              <a:rPr lang="en-US" sz="4400" b="0" i="0" u="none" strike="noStrike" cap="none">
                <a:solidFill>
                  <a:srgbClr val="151515"/>
                </a:solidFill>
                <a:latin typeface="Avenir"/>
                <a:ea typeface="Avenir"/>
                <a:cs typeface="Avenir"/>
                <a:sym typeface="Avenir"/>
              </a:rPr>
              <a:t>happen?</a:t>
            </a:r>
            <a:endParaRPr/>
          </a:p>
        </p:txBody>
      </p:sp>
      <p:sp>
        <p:nvSpPr>
          <p:cNvPr id="259" name="Google Shape;259;p5"/>
          <p:cNvSpPr/>
          <p:nvPr/>
        </p:nvSpPr>
        <p:spPr>
          <a:xfrm>
            <a:off x="689981" y="1939422"/>
            <a:ext cx="1293542" cy="836732"/>
          </a:xfrm>
          <a:prstGeom prst="ellipse">
            <a:avLst/>
          </a:prstGeom>
          <a:solidFill>
            <a:srgbClr val="F25B1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60" name="Google Shape;260;p5"/>
          <p:cNvSpPr txBox="1"/>
          <p:nvPr/>
        </p:nvSpPr>
        <p:spPr>
          <a:xfrm>
            <a:off x="2518958" y="3700159"/>
            <a:ext cx="5624938" cy="7797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151515"/>
              </a:buClr>
              <a:buSzPts val="4400"/>
              <a:buFont typeface="Avenir"/>
              <a:buNone/>
            </a:pPr>
            <a:r>
              <a:rPr lang="en-US" sz="4400" b="0" i="0" u="none" strike="noStrike" cap="none">
                <a:solidFill>
                  <a:srgbClr val="151515"/>
                </a:solidFill>
                <a:latin typeface="Avenir"/>
                <a:ea typeface="Avenir"/>
                <a:cs typeface="Avenir"/>
                <a:sym typeface="Avenir"/>
              </a:rPr>
              <a:t>What </a:t>
            </a:r>
            <a:r>
              <a:rPr lang="en-US" sz="4400" b="1" i="0" u="none" strike="noStrike" cap="none">
                <a:solidFill>
                  <a:srgbClr val="151515"/>
                </a:solidFill>
                <a:latin typeface="Avenir"/>
                <a:ea typeface="Avenir"/>
                <a:cs typeface="Avenir"/>
                <a:sym typeface="Avenir"/>
              </a:rPr>
              <a:t>should </a:t>
            </a:r>
            <a:r>
              <a:rPr lang="en-US" sz="4400" b="0" i="0" u="none" strike="noStrike" cap="none">
                <a:solidFill>
                  <a:srgbClr val="151515"/>
                </a:solidFill>
                <a:latin typeface="Avenir"/>
                <a:ea typeface="Avenir"/>
                <a:cs typeface="Avenir"/>
                <a:sym typeface="Avenir"/>
              </a:rPr>
              <a:t>happen?</a:t>
            </a:r>
            <a:endParaRPr/>
          </a:p>
        </p:txBody>
      </p:sp>
      <p:sp>
        <p:nvSpPr>
          <p:cNvPr id="261" name="Google Shape;261;p5"/>
          <p:cNvSpPr/>
          <p:nvPr/>
        </p:nvSpPr>
        <p:spPr>
          <a:xfrm>
            <a:off x="689981" y="3671644"/>
            <a:ext cx="1293542" cy="836732"/>
          </a:xfrm>
          <a:prstGeom prst="ellipse">
            <a:avLst/>
          </a:prstGeom>
          <a:solidFill>
            <a:srgbClr val="F25B1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62" name="Google Shape;262;p5"/>
          <p:cNvSpPr txBox="1"/>
          <p:nvPr/>
        </p:nvSpPr>
        <p:spPr>
          <a:xfrm>
            <a:off x="2518958" y="5373088"/>
            <a:ext cx="5403723" cy="77970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FF0000"/>
              </a:buClr>
              <a:buSzPts val="4400"/>
              <a:buFont typeface="Avenir"/>
              <a:buNone/>
            </a:pPr>
            <a:r>
              <a:rPr lang="en-US" sz="4400" b="0" i="0" u="none" strike="noStrike" cap="none">
                <a:solidFill>
                  <a:srgbClr val="FF0000"/>
                </a:solidFill>
                <a:latin typeface="Avenir"/>
                <a:ea typeface="Avenir"/>
                <a:cs typeface="Avenir"/>
                <a:sym typeface="Avenir"/>
              </a:rPr>
              <a:t>What </a:t>
            </a:r>
            <a:r>
              <a:rPr lang="en-US" sz="4400" b="1" i="0" u="none" strike="noStrike" cap="none">
                <a:solidFill>
                  <a:srgbClr val="FF0000"/>
                </a:solidFill>
                <a:latin typeface="Avenir"/>
                <a:ea typeface="Avenir"/>
                <a:cs typeface="Avenir"/>
                <a:sym typeface="Avenir"/>
              </a:rPr>
              <a:t>might</a:t>
            </a:r>
            <a:r>
              <a:rPr lang="en-US" sz="4400" b="0" i="0" u="none" strike="noStrike" cap="none">
                <a:solidFill>
                  <a:srgbClr val="FF0000"/>
                </a:solidFill>
                <a:latin typeface="Avenir"/>
                <a:ea typeface="Avenir"/>
                <a:cs typeface="Avenir"/>
                <a:sym typeface="Avenir"/>
              </a:rPr>
              <a:t> happen?</a:t>
            </a:r>
            <a:endParaRPr/>
          </a:p>
        </p:txBody>
      </p:sp>
      <p:sp>
        <p:nvSpPr>
          <p:cNvPr id="263" name="Google Shape;263;p5"/>
          <p:cNvSpPr/>
          <p:nvPr/>
        </p:nvSpPr>
        <p:spPr>
          <a:xfrm>
            <a:off x="689981" y="5344573"/>
            <a:ext cx="1293542" cy="836732"/>
          </a:xfrm>
          <a:prstGeom prst="ellipse">
            <a:avLst/>
          </a:prstGeom>
          <a:solidFill>
            <a:srgbClr val="F25B1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264" name="Google Shape;264;p5"/>
          <p:cNvSpPr/>
          <p:nvPr/>
        </p:nvSpPr>
        <p:spPr>
          <a:xfrm>
            <a:off x="5699760" y="7643935"/>
            <a:ext cx="7396675" cy="4129336"/>
          </a:xfrm>
          <a:prstGeom prst="rect">
            <a:avLst/>
          </a:prstGeom>
          <a:solidFill>
            <a:srgbClr val="1DACC4"/>
          </a:solidFill>
          <a:ln>
            <a:noFill/>
          </a:ln>
        </p:spPr>
        <p:txBody>
          <a:bodyPr spcFirstLastPara="1" wrap="square" lIns="50800" tIns="50800" rIns="50800" bIns="50800" anchor="ctr" anchorCtr="0">
            <a:spAutoFit/>
          </a:bodyPr>
          <a:lstStyle/>
          <a:p>
            <a:pPr marL="0" marR="0" lvl="1" indent="457200" algn="l" rtl="0">
              <a:lnSpc>
                <a:spcPct val="100000"/>
              </a:lnSpc>
              <a:spcBef>
                <a:spcPts val="1265"/>
              </a:spcBef>
              <a:spcAft>
                <a:spcPts val="0"/>
              </a:spcAft>
              <a:buClr>
                <a:schemeClr val="lt1"/>
              </a:buClr>
              <a:buSzPts val="4800"/>
              <a:buFont typeface="Avenir"/>
              <a:buNone/>
            </a:pPr>
            <a:r>
              <a:rPr lang="en-US" sz="4800" b="1" i="1" u="none" strike="noStrike" cap="none">
                <a:solidFill>
                  <a:schemeClr val="lt1"/>
                </a:solidFill>
                <a:latin typeface="Avenir"/>
                <a:ea typeface="Avenir"/>
                <a:cs typeface="Avenir"/>
                <a:sym typeface="Avenir"/>
              </a:rPr>
              <a:t>“Scenarios are stories about the ways that the world </a:t>
            </a:r>
            <a:r>
              <a:rPr lang="en-US" sz="4800" b="1" i="1" u="sng" strike="noStrike" cap="none">
                <a:solidFill>
                  <a:schemeClr val="lt1"/>
                </a:solidFill>
                <a:latin typeface="Avenir"/>
                <a:ea typeface="Avenir"/>
                <a:cs typeface="Avenir"/>
                <a:sym typeface="Avenir"/>
              </a:rPr>
              <a:t>might</a:t>
            </a:r>
            <a:r>
              <a:rPr lang="en-US" sz="4800" b="1" i="1" u="none" strike="noStrike" cap="none">
                <a:solidFill>
                  <a:schemeClr val="lt1"/>
                </a:solidFill>
                <a:latin typeface="Avenir"/>
                <a:ea typeface="Avenir"/>
                <a:cs typeface="Avenir"/>
                <a:sym typeface="Avenir"/>
              </a:rPr>
              <a:t> turn out tomorrow…”</a:t>
            </a:r>
            <a:endParaRPr/>
          </a:p>
          <a:p>
            <a:pPr marL="0" marR="0" lvl="1" indent="457200" algn="l" rtl="0">
              <a:lnSpc>
                <a:spcPct val="100000"/>
              </a:lnSpc>
              <a:spcBef>
                <a:spcPts val="1265"/>
              </a:spcBef>
              <a:spcAft>
                <a:spcPts val="0"/>
              </a:spcAft>
              <a:buClr>
                <a:srgbClr val="5E5E5E"/>
              </a:buClr>
              <a:buSzPts val="4800"/>
              <a:buFont typeface="Helvetica Neue"/>
              <a:buNone/>
            </a:pPr>
            <a:endParaRPr sz="4800" b="1" i="1" u="none" strike="noStrike" cap="none">
              <a:solidFill>
                <a:schemeClr val="lt1"/>
              </a:solidFill>
              <a:latin typeface="Avenir"/>
              <a:ea typeface="Avenir"/>
              <a:cs typeface="Avenir"/>
              <a:sym typeface="Avenir"/>
            </a:endParaRPr>
          </a:p>
        </p:txBody>
      </p:sp>
      <p:sp>
        <p:nvSpPr>
          <p:cNvPr id="265" name="Google Shape;265;p5"/>
          <p:cNvSpPr/>
          <p:nvPr/>
        </p:nvSpPr>
        <p:spPr>
          <a:xfrm>
            <a:off x="15946971" y="5999895"/>
            <a:ext cx="7686675" cy="5773375"/>
          </a:xfrm>
          <a:prstGeom prst="rect">
            <a:avLst/>
          </a:prstGeom>
          <a:solidFill>
            <a:srgbClr val="1DACC4"/>
          </a:solidFill>
          <a:ln>
            <a:noFill/>
          </a:ln>
        </p:spPr>
        <p:txBody>
          <a:bodyPr spcFirstLastPara="1" wrap="square" lIns="50800" tIns="50800" rIns="50800" bIns="50800" anchor="ctr" anchorCtr="0">
            <a:spAutoFit/>
          </a:bodyPr>
          <a:lstStyle/>
          <a:p>
            <a:pPr marL="0" marR="0" lvl="1" indent="457200" algn="l" rtl="0">
              <a:lnSpc>
                <a:spcPct val="100000"/>
              </a:lnSpc>
              <a:spcBef>
                <a:spcPts val="1265"/>
              </a:spcBef>
              <a:spcAft>
                <a:spcPts val="0"/>
              </a:spcAft>
              <a:buClr>
                <a:srgbClr val="5E5E5E"/>
              </a:buClr>
              <a:buSzPts val="4800"/>
              <a:buFont typeface="Helvetica Neue"/>
              <a:buNone/>
            </a:pPr>
            <a:endParaRPr sz="4800" b="1" i="1" u="none" strike="noStrike" cap="none">
              <a:solidFill>
                <a:schemeClr val="lt1"/>
              </a:solidFill>
              <a:latin typeface="Avenir"/>
              <a:ea typeface="Avenir"/>
              <a:cs typeface="Avenir"/>
              <a:sym typeface="Avenir"/>
            </a:endParaRPr>
          </a:p>
          <a:p>
            <a:pPr marL="0" marR="0" lvl="1" indent="457200" algn="l" rtl="0">
              <a:lnSpc>
                <a:spcPct val="100000"/>
              </a:lnSpc>
              <a:spcBef>
                <a:spcPts val="1265"/>
              </a:spcBef>
              <a:spcAft>
                <a:spcPts val="0"/>
              </a:spcAft>
              <a:buClr>
                <a:schemeClr val="lt1"/>
              </a:buClr>
              <a:buSzPts val="4800"/>
              <a:buFont typeface="Avenir"/>
              <a:buNone/>
            </a:pPr>
            <a:r>
              <a:rPr lang="en-US" sz="4800" b="1" i="1" u="none" strike="noStrike" cap="none">
                <a:solidFill>
                  <a:schemeClr val="lt1"/>
                </a:solidFill>
                <a:latin typeface="Avenir"/>
                <a:ea typeface="Avenir"/>
                <a:cs typeface="Avenir"/>
                <a:sym typeface="Avenir"/>
              </a:rPr>
              <a:t>“Scenario planning uses provocative stories about the future to help change the minds and actions of a group of people”</a:t>
            </a:r>
            <a:endParaRPr/>
          </a:p>
          <a:p>
            <a:pPr marL="0" marR="0" lvl="1" indent="457200" algn="l" rtl="0">
              <a:lnSpc>
                <a:spcPct val="100000"/>
              </a:lnSpc>
              <a:spcBef>
                <a:spcPts val="1265"/>
              </a:spcBef>
              <a:spcAft>
                <a:spcPts val="0"/>
              </a:spcAft>
              <a:buClr>
                <a:srgbClr val="5E5E5E"/>
              </a:buClr>
              <a:buSzPts val="4800"/>
              <a:buFont typeface="Helvetica Neue"/>
              <a:buNone/>
            </a:pPr>
            <a:endParaRPr sz="4800" b="1" i="1" u="none" strike="noStrike" cap="none">
              <a:solidFill>
                <a:schemeClr val="lt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6"/>
          <p:cNvSpPr txBox="1"/>
          <p:nvPr/>
        </p:nvSpPr>
        <p:spPr>
          <a:xfrm>
            <a:off x="320930" y="275879"/>
            <a:ext cx="115662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Benefits of scenarios</a:t>
            </a:r>
            <a:endParaRPr sz="5400" b="1" i="0" u="none" strike="noStrike" cap="none">
              <a:solidFill>
                <a:srgbClr val="FFFFFF"/>
              </a:solidFill>
              <a:latin typeface="Calibri"/>
              <a:ea typeface="Calibri"/>
              <a:cs typeface="Calibri"/>
              <a:sym typeface="Calibri"/>
            </a:endParaRPr>
          </a:p>
        </p:txBody>
      </p:sp>
      <p:sp>
        <p:nvSpPr>
          <p:cNvPr id="271" name="Google Shape;271;p6"/>
          <p:cNvSpPr/>
          <p:nvPr/>
        </p:nvSpPr>
        <p:spPr>
          <a:xfrm>
            <a:off x="686171" y="2169296"/>
            <a:ext cx="1367292" cy="1009848"/>
          </a:xfrm>
          <a:prstGeom prst="ellipse">
            <a:avLst/>
          </a:prstGeom>
          <a:solidFill>
            <a:srgbClr val="00206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Helvetica Neue"/>
              <a:buNone/>
            </a:pPr>
            <a:r>
              <a:rPr lang="en-US" sz="4000" b="0" i="0" u="none" strike="noStrike" cap="none">
                <a:solidFill>
                  <a:srgbClr val="FFFFFF"/>
                </a:solidFill>
                <a:latin typeface="Helvetica Neue"/>
                <a:ea typeface="Helvetica Neue"/>
                <a:cs typeface="Helvetica Neue"/>
                <a:sym typeface="Helvetica Neue"/>
              </a:rPr>
              <a:t>1</a:t>
            </a:r>
            <a:endParaRPr sz="1400" b="0" i="0" u="none" strike="noStrike" cap="none">
              <a:solidFill>
                <a:srgbClr val="000000"/>
              </a:solidFill>
              <a:latin typeface="Arial"/>
              <a:ea typeface="Arial"/>
              <a:cs typeface="Arial"/>
              <a:sym typeface="Arial"/>
            </a:endParaRPr>
          </a:p>
        </p:txBody>
      </p:sp>
      <p:sp>
        <p:nvSpPr>
          <p:cNvPr id="272" name="Google Shape;272;p6"/>
          <p:cNvSpPr/>
          <p:nvPr/>
        </p:nvSpPr>
        <p:spPr>
          <a:xfrm>
            <a:off x="636638" y="4227064"/>
            <a:ext cx="1367292" cy="1009848"/>
          </a:xfrm>
          <a:prstGeom prst="ellipse">
            <a:avLst/>
          </a:prstGeom>
          <a:solidFill>
            <a:srgbClr val="00206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Helvetica Neue"/>
              <a:buNone/>
            </a:pPr>
            <a:r>
              <a:rPr lang="en-US" sz="4000" b="0" i="0" u="none" strike="noStrike" cap="none">
                <a:solidFill>
                  <a:srgbClr val="FFFFFF"/>
                </a:solidFill>
                <a:latin typeface="Helvetica Neue"/>
                <a:ea typeface="Helvetica Neue"/>
                <a:cs typeface="Helvetica Neue"/>
                <a:sym typeface="Helvetica Neue"/>
              </a:rPr>
              <a:t>2</a:t>
            </a:r>
            <a:endParaRPr sz="4000" b="0" i="0" u="none" strike="noStrike" cap="none">
              <a:solidFill>
                <a:srgbClr val="FFFFFF"/>
              </a:solidFill>
              <a:latin typeface="Helvetica Neue"/>
              <a:ea typeface="Helvetica Neue"/>
              <a:cs typeface="Helvetica Neue"/>
              <a:sym typeface="Helvetica Neue"/>
            </a:endParaRPr>
          </a:p>
        </p:txBody>
      </p:sp>
      <p:sp>
        <p:nvSpPr>
          <p:cNvPr id="273" name="Google Shape;273;p6"/>
          <p:cNvSpPr/>
          <p:nvPr/>
        </p:nvSpPr>
        <p:spPr>
          <a:xfrm>
            <a:off x="636638" y="6060218"/>
            <a:ext cx="1367292" cy="1009848"/>
          </a:xfrm>
          <a:prstGeom prst="ellipse">
            <a:avLst/>
          </a:prstGeom>
          <a:solidFill>
            <a:srgbClr val="00206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Helvetica Neue"/>
              <a:buNone/>
            </a:pPr>
            <a:r>
              <a:rPr lang="en-US" sz="4000" b="0" i="0" u="none" strike="noStrike" cap="none">
                <a:solidFill>
                  <a:srgbClr val="FFFFFF"/>
                </a:solidFill>
                <a:latin typeface="Helvetica Neue"/>
                <a:ea typeface="Helvetica Neue"/>
                <a:cs typeface="Helvetica Neue"/>
                <a:sym typeface="Helvetica Neue"/>
              </a:rPr>
              <a:t>3</a:t>
            </a:r>
            <a:endParaRPr sz="4000" b="0" i="0" u="none" strike="noStrike" cap="none">
              <a:solidFill>
                <a:srgbClr val="FFFFFF"/>
              </a:solidFill>
              <a:latin typeface="Helvetica Neue"/>
              <a:ea typeface="Helvetica Neue"/>
              <a:cs typeface="Helvetica Neue"/>
              <a:sym typeface="Helvetica Neue"/>
            </a:endParaRPr>
          </a:p>
        </p:txBody>
      </p:sp>
      <p:sp>
        <p:nvSpPr>
          <p:cNvPr id="274" name="Google Shape;274;p6"/>
          <p:cNvSpPr/>
          <p:nvPr/>
        </p:nvSpPr>
        <p:spPr>
          <a:xfrm>
            <a:off x="686171" y="7949546"/>
            <a:ext cx="1367292" cy="1009848"/>
          </a:xfrm>
          <a:prstGeom prst="ellipse">
            <a:avLst/>
          </a:prstGeom>
          <a:solidFill>
            <a:srgbClr val="00206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Helvetica Neue"/>
              <a:buNone/>
            </a:pPr>
            <a:r>
              <a:rPr lang="en-US" sz="4000" b="0" i="0" u="none" strike="noStrike" cap="none">
                <a:solidFill>
                  <a:srgbClr val="FFFFFF"/>
                </a:solidFill>
                <a:latin typeface="Helvetica Neue"/>
                <a:ea typeface="Helvetica Neue"/>
                <a:cs typeface="Helvetica Neue"/>
                <a:sym typeface="Helvetica Neue"/>
              </a:rPr>
              <a:t>4</a:t>
            </a:r>
            <a:endParaRPr sz="4000" b="0" i="0" u="none" strike="noStrike" cap="none">
              <a:solidFill>
                <a:srgbClr val="FFFFFF"/>
              </a:solidFill>
              <a:latin typeface="Helvetica Neue"/>
              <a:ea typeface="Helvetica Neue"/>
              <a:cs typeface="Helvetica Neue"/>
              <a:sym typeface="Helvetica Neue"/>
            </a:endParaRPr>
          </a:p>
        </p:txBody>
      </p:sp>
      <p:sp>
        <p:nvSpPr>
          <p:cNvPr id="275" name="Google Shape;275;p6"/>
          <p:cNvSpPr/>
          <p:nvPr/>
        </p:nvSpPr>
        <p:spPr>
          <a:xfrm>
            <a:off x="686171" y="9782700"/>
            <a:ext cx="1367292" cy="1009848"/>
          </a:xfrm>
          <a:prstGeom prst="ellipse">
            <a:avLst/>
          </a:prstGeom>
          <a:solidFill>
            <a:srgbClr val="002060"/>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000"/>
              <a:buFont typeface="Helvetica Neue"/>
              <a:buNone/>
            </a:pPr>
            <a:r>
              <a:rPr lang="en-US" sz="4000" b="0" i="0" u="none" strike="noStrike" cap="none">
                <a:solidFill>
                  <a:srgbClr val="FFFFFF"/>
                </a:solidFill>
                <a:latin typeface="Helvetica Neue"/>
                <a:ea typeface="Helvetica Neue"/>
                <a:cs typeface="Helvetica Neue"/>
                <a:sym typeface="Helvetica Neue"/>
              </a:rPr>
              <a:t>5</a:t>
            </a:r>
            <a:endParaRPr sz="4000" b="0" i="0" u="none" strike="noStrike" cap="none">
              <a:solidFill>
                <a:srgbClr val="FFFFFF"/>
              </a:solidFill>
              <a:latin typeface="Helvetica Neue"/>
              <a:ea typeface="Helvetica Neue"/>
              <a:cs typeface="Helvetica Neue"/>
              <a:sym typeface="Helvetica Neue"/>
            </a:endParaRPr>
          </a:p>
        </p:txBody>
      </p:sp>
      <p:sp>
        <p:nvSpPr>
          <p:cNvPr id="276" name="Google Shape;276;p6"/>
          <p:cNvSpPr txBox="1"/>
          <p:nvPr/>
        </p:nvSpPr>
        <p:spPr>
          <a:xfrm>
            <a:off x="2690395" y="1994644"/>
            <a:ext cx="8928728" cy="157992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800"/>
              <a:buFont typeface="Avenir"/>
              <a:buNone/>
            </a:pPr>
            <a:r>
              <a:rPr lang="en-US" sz="4800" b="0" i="0" u="none" strike="noStrike" cap="none">
                <a:solidFill>
                  <a:srgbClr val="5E5E5E"/>
                </a:solidFill>
                <a:latin typeface="Avenir"/>
                <a:ea typeface="Avenir"/>
                <a:cs typeface="Avenir"/>
                <a:sym typeface="Avenir"/>
              </a:rPr>
              <a:t>Quicker reactions to a changing world</a:t>
            </a:r>
            <a:endParaRPr sz="1400" b="0" i="0" u="none" strike="noStrike" cap="none">
              <a:solidFill>
                <a:srgbClr val="000000"/>
              </a:solidFill>
              <a:latin typeface="Arial"/>
              <a:ea typeface="Arial"/>
              <a:cs typeface="Arial"/>
              <a:sym typeface="Arial"/>
            </a:endParaRPr>
          </a:p>
        </p:txBody>
      </p:sp>
      <p:sp>
        <p:nvSpPr>
          <p:cNvPr id="277" name="Google Shape;277;p6"/>
          <p:cNvSpPr txBox="1"/>
          <p:nvPr/>
        </p:nvSpPr>
        <p:spPr>
          <a:xfrm>
            <a:off x="2615853" y="7664510"/>
            <a:ext cx="9003270" cy="157992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800"/>
              <a:buFont typeface="Avenir"/>
              <a:buNone/>
            </a:pPr>
            <a:r>
              <a:rPr lang="en-US" sz="4800" b="0" i="0" u="none" strike="noStrike" cap="none">
                <a:solidFill>
                  <a:srgbClr val="5E5E5E"/>
                </a:solidFill>
                <a:latin typeface="Avenir"/>
                <a:ea typeface="Avenir"/>
                <a:cs typeface="Avenir"/>
                <a:sym typeface="Avenir"/>
              </a:rPr>
              <a:t>More considered decisions and flexible plans</a:t>
            </a:r>
            <a:endParaRPr sz="1400" b="0" i="0" u="none" strike="noStrike" cap="none">
              <a:solidFill>
                <a:srgbClr val="000000"/>
              </a:solidFill>
              <a:latin typeface="Arial"/>
              <a:ea typeface="Arial"/>
              <a:cs typeface="Arial"/>
              <a:sym typeface="Arial"/>
            </a:endParaRPr>
          </a:p>
        </p:txBody>
      </p:sp>
      <p:sp>
        <p:nvSpPr>
          <p:cNvPr id="278" name="Google Shape;278;p6"/>
          <p:cNvSpPr txBox="1"/>
          <p:nvPr/>
        </p:nvSpPr>
        <p:spPr>
          <a:xfrm>
            <a:off x="2685314" y="4026660"/>
            <a:ext cx="6458686" cy="157992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800"/>
              <a:buFont typeface="Avenir"/>
              <a:buNone/>
            </a:pPr>
            <a:r>
              <a:rPr lang="en-US" sz="4800" b="0" i="0" u="none" strike="noStrike" cap="none">
                <a:solidFill>
                  <a:srgbClr val="5E5E5E"/>
                </a:solidFill>
                <a:latin typeface="Avenir"/>
                <a:ea typeface="Avenir"/>
                <a:cs typeface="Avenir"/>
                <a:sym typeface="Avenir"/>
              </a:rPr>
              <a:t>Early and broad risk identification</a:t>
            </a:r>
            <a:endParaRPr sz="1400" b="0" i="0" u="none" strike="noStrike" cap="none">
              <a:solidFill>
                <a:srgbClr val="000000"/>
              </a:solidFill>
              <a:latin typeface="Arial"/>
              <a:ea typeface="Arial"/>
              <a:cs typeface="Arial"/>
              <a:sym typeface="Arial"/>
            </a:endParaRPr>
          </a:p>
        </p:txBody>
      </p:sp>
      <p:sp>
        <p:nvSpPr>
          <p:cNvPr id="279" name="Google Shape;279;p6"/>
          <p:cNvSpPr txBox="1"/>
          <p:nvPr/>
        </p:nvSpPr>
        <p:spPr>
          <a:xfrm>
            <a:off x="2685314" y="6228810"/>
            <a:ext cx="8546073" cy="841256"/>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800"/>
              <a:buFont typeface="Avenir"/>
              <a:buNone/>
            </a:pPr>
            <a:r>
              <a:rPr lang="en-US" sz="4800" b="0" i="0" u="none" strike="noStrike" cap="none">
                <a:solidFill>
                  <a:srgbClr val="5E5E5E"/>
                </a:solidFill>
                <a:latin typeface="Avenir"/>
                <a:ea typeface="Avenir"/>
                <a:cs typeface="Avenir"/>
                <a:sym typeface="Avenir"/>
              </a:rPr>
              <a:t>Innovative ideas</a:t>
            </a:r>
            <a:endParaRPr sz="1400" b="0" i="0" u="none" strike="noStrike" cap="none">
              <a:solidFill>
                <a:srgbClr val="000000"/>
              </a:solidFill>
              <a:latin typeface="Arial"/>
              <a:ea typeface="Arial"/>
              <a:cs typeface="Arial"/>
              <a:sym typeface="Arial"/>
            </a:endParaRPr>
          </a:p>
        </p:txBody>
      </p:sp>
      <p:sp>
        <p:nvSpPr>
          <p:cNvPr id="280" name="Google Shape;280;p6"/>
          <p:cNvSpPr txBox="1"/>
          <p:nvPr/>
        </p:nvSpPr>
        <p:spPr>
          <a:xfrm>
            <a:off x="2545724" y="9827950"/>
            <a:ext cx="8620613" cy="157992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800"/>
              <a:buFont typeface="Avenir"/>
              <a:buNone/>
            </a:pPr>
            <a:r>
              <a:rPr lang="en-US" sz="4800" b="0" i="0" u="none" strike="noStrike" cap="none">
                <a:solidFill>
                  <a:srgbClr val="5E5E5E"/>
                </a:solidFill>
                <a:latin typeface="Avenir"/>
                <a:ea typeface="Avenir"/>
                <a:cs typeface="Avenir"/>
                <a:sym typeface="Avenir"/>
              </a:rPr>
              <a:t>Trust-building and alignment towards a preferred future</a:t>
            </a:r>
            <a:endParaRPr sz="4800" b="0" i="0" u="none" strike="noStrike" cap="none">
              <a:solidFill>
                <a:srgbClr val="5E5E5E"/>
              </a:solidFill>
              <a:latin typeface="Avenir"/>
              <a:ea typeface="Avenir"/>
              <a:cs typeface="Avenir"/>
              <a:sym typeface="Avenir"/>
            </a:endParaRPr>
          </a:p>
        </p:txBody>
      </p:sp>
      <p:pic>
        <p:nvPicPr>
          <p:cNvPr id="281" name="Google Shape;281;p6"/>
          <p:cNvPicPr preferRelativeResize="0"/>
          <p:nvPr/>
        </p:nvPicPr>
        <p:blipFill rotWithShape="1">
          <a:blip r:embed="rId3">
            <a:alphaModFix/>
          </a:blip>
          <a:srcRect/>
          <a:stretch/>
        </p:blipFill>
        <p:spPr>
          <a:xfrm>
            <a:off x="12111384" y="2316815"/>
            <a:ext cx="11397196" cy="85289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7"/>
          <p:cNvSpPr txBox="1"/>
          <p:nvPr/>
        </p:nvSpPr>
        <p:spPr>
          <a:xfrm>
            <a:off x="320930" y="275879"/>
            <a:ext cx="180279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0" i="0" u="none" strike="noStrike" cap="none">
                <a:solidFill>
                  <a:srgbClr val="FFFFFF"/>
                </a:solidFill>
                <a:latin typeface="Avenir"/>
                <a:ea typeface="Avenir"/>
                <a:cs typeface="Avenir"/>
                <a:sym typeface="Avenir"/>
              </a:rPr>
              <a:t>S</a:t>
            </a:r>
            <a:r>
              <a:rPr lang="en-US" sz="5400" b="1" i="0" u="none" strike="noStrike" cap="none">
                <a:solidFill>
                  <a:srgbClr val="FFFFFF"/>
                </a:solidFill>
                <a:latin typeface="Calibri"/>
                <a:ea typeface="Calibri"/>
                <a:cs typeface="Calibri"/>
                <a:sym typeface="Calibri"/>
              </a:rPr>
              <a:t>teps in a Scenario Process</a:t>
            </a:r>
            <a:endParaRPr sz="5400" b="1" i="0" u="none" strike="noStrike" cap="none">
              <a:solidFill>
                <a:srgbClr val="FFFFFF"/>
              </a:solidFill>
              <a:latin typeface="Calibri"/>
              <a:ea typeface="Calibri"/>
              <a:cs typeface="Calibri"/>
              <a:sym typeface="Calibri"/>
            </a:endParaRPr>
          </a:p>
        </p:txBody>
      </p:sp>
      <p:sp>
        <p:nvSpPr>
          <p:cNvPr id="287" name="Google Shape;287;p7"/>
          <p:cNvSpPr/>
          <p:nvPr/>
        </p:nvSpPr>
        <p:spPr>
          <a:xfrm flipH="1">
            <a:off x="7713201" y="2804918"/>
            <a:ext cx="8511058" cy="8552638"/>
          </a:xfrm>
          <a:custGeom>
            <a:avLst/>
            <a:gdLst/>
            <a:ahLst/>
            <a:cxnLst/>
            <a:rect l="l" t="t" r="r" b="b"/>
            <a:pathLst>
              <a:path w="120000" h="120000" extrusionOk="0">
                <a:moveTo>
                  <a:pt x="92592" y="13934"/>
                </a:moveTo>
                <a:lnTo>
                  <a:pt x="92592" y="13934"/>
                </a:lnTo>
                <a:cubicBezTo>
                  <a:pt x="113178" y="28508"/>
                  <a:pt x="121594" y="54979"/>
                  <a:pt x="113206" y="78771"/>
                </a:cubicBezTo>
                <a:cubicBezTo>
                  <a:pt x="104817" y="102563"/>
                  <a:pt x="81662" y="117896"/>
                  <a:pt x="56490" y="116326"/>
                </a:cubicBezTo>
                <a:cubicBezTo>
                  <a:pt x="31319" y="114757"/>
                  <a:pt x="10246" y="96666"/>
                  <a:pt x="4876" y="72017"/>
                </a:cubicBezTo>
                <a:cubicBezTo>
                  <a:pt x="-494" y="47367"/>
                  <a:pt x="11143" y="22146"/>
                  <a:pt x="33379" y="10242"/>
                </a:cubicBezTo>
                <a:lnTo>
                  <a:pt x="31995" y="6972"/>
                </a:lnTo>
                <a:lnTo>
                  <a:pt x="39292" y="11083"/>
                </a:lnTo>
                <a:lnTo>
                  <a:pt x="37359" y="19643"/>
                </a:lnTo>
                <a:lnTo>
                  <a:pt x="35975" y="16375"/>
                </a:lnTo>
                <a:lnTo>
                  <a:pt x="35975" y="16375"/>
                </a:lnTo>
                <a:cubicBezTo>
                  <a:pt x="16544" y="27097"/>
                  <a:pt x="6552" y="49400"/>
                  <a:pt x="11476" y="71056"/>
                </a:cubicBezTo>
                <a:cubicBezTo>
                  <a:pt x="16400" y="92712"/>
                  <a:pt x="35052" y="108489"/>
                  <a:pt x="57205" y="109736"/>
                </a:cubicBezTo>
                <a:cubicBezTo>
                  <a:pt x="79357" y="110984"/>
                  <a:pt x="99659" y="97401"/>
                  <a:pt x="106979" y="76434"/>
                </a:cubicBezTo>
                <a:cubicBezTo>
                  <a:pt x="114299" y="55468"/>
                  <a:pt x="106869" y="32184"/>
                  <a:pt x="88762" y="19347"/>
                </a:cubicBezTo>
                <a:close/>
              </a:path>
            </a:pathLst>
          </a:custGeom>
          <a:solidFill>
            <a:srgbClr val="BBD6EE"/>
          </a:solidFill>
          <a:ln>
            <a:noFill/>
          </a:ln>
        </p:spPr>
        <p:txBody>
          <a:bodyPr spcFirstLastPara="1" wrap="square" lIns="80575" tIns="40275" rIns="80575" bIns="40275" anchor="t" anchorCtr="0">
            <a:noAutofit/>
          </a:bodyPr>
          <a:lstStyle/>
          <a:p>
            <a:pPr marL="0" marR="0" lvl="0" indent="0" algn="l" rtl="0">
              <a:lnSpc>
                <a:spcPct val="100000"/>
              </a:lnSpc>
              <a:spcBef>
                <a:spcPts val="0"/>
              </a:spcBef>
              <a:spcAft>
                <a:spcPts val="0"/>
              </a:spcAft>
              <a:buClr>
                <a:srgbClr val="5E5E5E"/>
              </a:buClr>
              <a:buSzPts val="1763"/>
              <a:buFont typeface="Helvetica Neue"/>
              <a:buNone/>
            </a:pPr>
            <a:endParaRPr sz="1762" b="0" i="0" u="none" strike="noStrike" cap="none">
              <a:solidFill>
                <a:srgbClr val="000000"/>
              </a:solidFill>
              <a:latin typeface="Calibri"/>
              <a:ea typeface="Calibri"/>
              <a:cs typeface="Calibri"/>
              <a:sym typeface="Calibri"/>
            </a:endParaRPr>
          </a:p>
        </p:txBody>
      </p:sp>
      <p:grpSp>
        <p:nvGrpSpPr>
          <p:cNvPr id="288" name="Google Shape;288;p7"/>
          <p:cNvGrpSpPr/>
          <p:nvPr/>
        </p:nvGrpSpPr>
        <p:grpSpPr>
          <a:xfrm>
            <a:off x="5589248" y="1745521"/>
            <a:ext cx="5064638" cy="2054092"/>
            <a:chOff x="2209800" y="715780"/>
            <a:chExt cx="2224756" cy="1091051"/>
          </a:xfrm>
        </p:grpSpPr>
        <p:sp>
          <p:nvSpPr>
            <p:cNvPr id="289" name="Google Shape;289;p7"/>
            <p:cNvSpPr/>
            <p:nvPr/>
          </p:nvSpPr>
          <p:spPr>
            <a:xfrm>
              <a:off x="2605756" y="910336"/>
              <a:ext cx="1828800" cy="896495"/>
            </a:xfrm>
            <a:prstGeom prst="roundRect">
              <a:avLst>
                <a:gd name="adj" fmla="val 16667"/>
              </a:avLst>
            </a:prstGeom>
            <a:solidFill>
              <a:srgbClr val="70AD47">
                <a:alpha val="78823"/>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Identify Issues to Address</a:t>
              </a:r>
              <a:endParaRPr/>
            </a:p>
          </p:txBody>
        </p:sp>
        <p:sp>
          <p:nvSpPr>
            <p:cNvPr id="290" name="Google Shape;290;p7"/>
            <p:cNvSpPr/>
            <p:nvPr/>
          </p:nvSpPr>
          <p:spPr>
            <a:xfrm>
              <a:off x="2209800" y="715780"/>
              <a:ext cx="533400" cy="533400"/>
            </a:xfrm>
            <a:prstGeom prst="ellipse">
              <a:avLst/>
            </a:prstGeom>
            <a:solidFill>
              <a:srgbClr val="70AD47"/>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1</a:t>
              </a:r>
              <a:endParaRPr/>
            </a:p>
          </p:txBody>
        </p:sp>
      </p:grpSp>
      <p:grpSp>
        <p:nvGrpSpPr>
          <p:cNvPr id="291" name="Google Shape;291;p7"/>
          <p:cNvGrpSpPr/>
          <p:nvPr/>
        </p:nvGrpSpPr>
        <p:grpSpPr>
          <a:xfrm>
            <a:off x="2524653" y="4057978"/>
            <a:ext cx="5746609" cy="2745324"/>
            <a:chOff x="457200" y="2273925"/>
            <a:chExt cx="2093209" cy="1155075"/>
          </a:xfrm>
        </p:grpSpPr>
        <p:sp>
          <p:nvSpPr>
            <p:cNvPr id="292" name="Google Shape;292;p7"/>
            <p:cNvSpPr/>
            <p:nvPr/>
          </p:nvSpPr>
          <p:spPr>
            <a:xfrm>
              <a:off x="721609" y="2532505"/>
              <a:ext cx="1828800" cy="896495"/>
            </a:xfrm>
            <a:prstGeom prst="roundRect">
              <a:avLst>
                <a:gd name="adj" fmla="val 16667"/>
              </a:avLst>
            </a:prstGeom>
            <a:solidFill>
              <a:srgbClr val="FF0000">
                <a:alpha val="49803"/>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Look Ahead: Driving Forces</a:t>
              </a:r>
              <a:endParaRPr/>
            </a:p>
          </p:txBody>
        </p:sp>
        <p:sp>
          <p:nvSpPr>
            <p:cNvPr id="293" name="Google Shape;293;p7"/>
            <p:cNvSpPr/>
            <p:nvPr/>
          </p:nvSpPr>
          <p:spPr>
            <a:xfrm>
              <a:off x="457200" y="2273925"/>
              <a:ext cx="533400" cy="533400"/>
            </a:xfrm>
            <a:prstGeom prst="ellipse">
              <a:avLst/>
            </a:prstGeom>
            <a:solidFill>
              <a:srgbClr val="FF0000"/>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2</a:t>
              </a:r>
              <a:endParaRPr/>
            </a:p>
          </p:txBody>
        </p:sp>
      </p:grpSp>
      <p:grpSp>
        <p:nvGrpSpPr>
          <p:cNvPr id="294" name="Google Shape;294;p7"/>
          <p:cNvGrpSpPr/>
          <p:nvPr/>
        </p:nvGrpSpPr>
        <p:grpSpPr>
          <a:xfrm>
            <a:off x="4632959" y="7482965"/>
            <a:ext cx="3818191" cy="2779655"/>
            <a:chOff x="415790" y="4083570"/>
            <a:chExt cx="2287019" cy="1158464"/>
          </a:xfrm>
        </p:grpSpPr>
        <p:sp>
          <p:nvSpPr>
            <p:cNvPr id="295" name="Google Shape;295;p7"/>
            <p:cNvSpPr/>
            <p:nvPr/>
          </p:nvSpPr>
          <p:spPr>
            <a:xfrm>
              <a:off x="874009" y="4345539"/>
              <a:ext cx="1828800" cy="896495"/>
            </a:xfrm>
            <a:prstGeom prst="roundRect">
              <a:avLst>
                <a:gd name="adj" fmla="val 16667"/>
              </a:avLst>
            </a:prstGeom>
            <a:solidFill>
              <a:srgbClr val="9CC2E5">
                <a:alpha val="5647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Building Blocks</a:t>
              </a:r>
              <a:endParaRPr/>
            </a:p>
          </p:txBody>
        </p:sp>
        <p:sp>
          <p:nvSpPr>
            <p:cNvPr id="296" name="Google Shape;296;p7"/>
            <p:cNvSpPr/>
            <p:nvPr/>
          </p:nvSpPr>
          <p:spPr>
            <a:xfrm>
              <a:off x="415790" y="4083570"/>
              <a:ext cx="747252" cy="533400"/>
            </a:xfrm>
            <a:prstGeom prst="ellipse">
              <a:avLst/>
            </a:prstGeom>
            <a:solidFill>
              <a:srgbClr val="93CDDD"/>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3</a:t>
              </a:r>
              <a:endParaRPr/>
            </a:p>
          </p:txBody>
        </p:sp>
      </p:grpSp>
      <p:grpSp>
        <p:nvGrpSpPr>
          <p:cNvPr id="297" name="Google Shape;297;p7"/>
          <p:cNvGrpSpPr/>
          <p:nvPr/>
        </p:nvGrpSpPr>
        <p:grpSpPr>
          <a:xfrm>
            <a:off x="9912217" y="9173765"/>
            <a:ext cx="4268762" cy="2335485"/>
            <a:chOff x="2656872" y="6190395"/>
            <a:chExt cx="4029953" cy="1815643"/>
          </a:xfrm>
        </p:grpSpPr>
        <p:sp>
          <p:nvSpPr>
            <p:cNvPr id="298" name="Google Shape;298;p7"/>
            <p:cNvSpPr/>
            <p:nvPr/>
          </p:nvSpPr>
          <p:spPr>
            <a:xfrm>
              <a:off x="2931409" y="6532658"/>
              <a:ext cx="3755416" cy="1473380"/>
            </a:xfrm>
            <a:prstGeom prst="roundRect">
              <a:avLst>
                <a:gd name="adj" fmla="val 16667"/>
              </a:avLst>
            </a:prstGeom>
            <a:solidFill>
              <a:srgbClr val="C55A11">
                <a:alpha val="63137"/>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Scenario Frameworks</a:t>
              </a:r>
              <a:endParaRPr/>
            </a:p>
          </p:txBody>
        </p:sp>
        <p:sp>
          <p:nvSpPr>
            <p:cNvPr id="299" name="Google Shape;299;p7"/>
            <p:cNvSpPr/>
            <p:nvPr/>
          </p:nvSpPr>
          <p:spPr>
            <a:xfrm>
              <a:off x="2656872" y="6190395"/>
              <a:ext cx="533400" cy="533400"/>
            </a:xfrm>
            <a:prstGeom prst="ellipse">
              <a:avLst/>
            </a:prstGeom>
            <a:solidFill>
              <a:srgbClr val="C55A11"/>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4</a:t>
              </a:r>
              <a:endParaRPr/>
            </a:p>
          </p:txBody>
        </p:sp>
      </p:grpSp>
      <p:grpSp>
        <p:nvGrpSpPr>
          <p:cNvPr id="300" name="Google Shape;300;p7"/>
          <p:cNvGrpSpPr/>
          <p:nvPr/>
        </p:nvGrpSpPr>
        <p:grpSpPr>
          <a:xfrm>
            <a:off x="14617800" y="7765791"/>
            <a:ext cx="4402665" cy="2883500"/>
            <a:chOff x="5638800" y="4784360"/>
            <a:chExt cx="2057400" cy="1141335"/>
          </a:xfrm>
        </p:grpSpPr>
        <p:sp>
          <p:nvSpPr>
            <p:cNvPr id="301" name="Google Shape;301;p7"/>
            <p:cNvSpPr/>
            <p:nvPr/>
          </p:nvSpPr>
          <p:spPr>
            <a:xfrm>
              <a:off x="5867400" y="5029200"/>
              <a:ext cx="1828800" cy="896495"/>
            </a:xfrm>
            <a:prstGeom prst="roundRect">
              <a:avLst>
                <a:gd name="adj" fmla="val 16667"/>
              </a:avLst>
            </a:prstGeom>
            <a:solidFill>
              <a:srgbClr val="7B7B7B">
                <a:alpha val="69803"/>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Build Out Scenarios/</a:t>
              </a:r>
              <a:endParaRPr/>
            </a:p>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Identify Implications</a:t>
              </a:r>
              <a:endParaRPr/>
            </a:p>
          </p:txBody>
        </p:sp>
        <p:sp>
          <p:nvSpPr>
            <p:cNvPr id="302" name="Google Shape;302;p7"/>
            <p:cNvSpPr/>
            <p:nvPr/>
          </p:nvSpPr>
          <p:spPr>
            <a:xfrm>
              <a:off x="5638800" y="4784360"/>
              <a:ext cx="533400" cy="533400"/>
            </a:xfrm>
            <a:prstGeom prst="ellipse">
              <a:avLst/>
            </a:prstGeom>
            <a:solidFill>
              <a:srgbClr val="7B7B7B"/>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5</a:t>
              </a:r>
              <a:endParaRPr/>
            </a:p>
          </p:txBody>
        </p:sp>
      </p:grpSp>
      <p:grpSp>
        <p:nvGrpSpPr>
          <p:cNvPr id="303" name="Google Shape;303;p7"/>
          <p:cNvGrpSpPr/>
          <p:nvPr/>
        </p:nvGrpSpPr>
        <p:grpSpPr>
          <a:xfrm>
            <a:off x="15506491" y="4809223"/>
            <a:ext cx="4231742" cy="2841327"/>
            <a:chOff x="9874845" y="2732360"/>
            <a:chExt cx="2250015" cy="930027"/>
          </a:xfrm>
        </p:grpSpPr>
        <p:sp>
          <p:nvSpPr>
            <p:cNvPr id="304" name="Google Shape;304;p7"/>
            <p:cNvSpPr/>
            <p:nvPr/>
          </p:nvSpPr>
          <p:spPr>
            <a:xfrm>
              <a:off x="10296060" y="2765892"/>
              <a:ext cx="1828800" cy="896495"/>
            </a:xfrm>
            <a:prstGeom prst="roundRect">
              <a:avLst>
                <a:gd name="adj" fmla="val 16667"/>
              </a:avLst>
            </a:prstGeom>
            <a:solidFill>
              <a:srgbClr val="BF9000">
                <a:alpha val="7647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FFFFFF"/>
                  </a:solidFill>
                  <a:latin typeface="Arial"/>
                  <a:ea typeface="Arial"/>
                  <a:cs typeface="Arial"/>
                  <a:sym typeface="Arial"/>
                </a:rPr>
                <a:t>Generate &amp; Prioritize Options</a:t>
              </a:r>
              <a:endParaRPr/>
            </a:p>
          </p:txBody>
        </p:sp>
        <p:sp>
          <p:nvSpPr>
            <p:cNvPr id="305" name="Google Shape;305;p7"/>
            <p:cNvSpPr/>
            <p:nvPr/>
          </p:nvSpPr>
          <p:spPr>
            <a:xfrm>
              <a:off x="9874845" y="2732360"/>
              <a:ext cx="533400" cy="533400"/>
            </a:xfrm>
            <a:prstGeom prst="ellipse">
              <a:avLst/>
            </a:prstGeom>
            <a:solidFill>
              <a:srgbClr val="BF9000"/>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6</a:t>
              </a:r>
              <a:endParaRPr/>
            </a:p>
          </p:txBody>
        </p:sp>
      </p:grpSp>
      <p:grpSp>
        <p:nvGrpSpPr>
          <p:cNvPr id="306" name="Google Shape;306;p7"/>
          <p:cNvGrpSpPr/>
          <p:nvPr/>
        </p:nvGrpSpPr>
        <p:grpSpPr>
          <a:xfrm>
            <a:off x="13730115" y="1754746"/>
            <a:ext cx="4952998" cy="2466219"/>
            <a:chOff x="5867400" y="1371600"/>
            <a:chExt cx="2057400" cy="1277495"/>
          </a:xfrm>
        </p:grpSpPr>
        <p:sp>
          <p:nvSpPr>
            <p:cNvPr id="307" name="Google Shape;307;p7"/>
            <p:cNvSpPr/>
            <p:nvPr/>
          </p:nvSpPr>
          <p:spPr>
            <a:xfrm>
              <a:off x="6096000" y="1752600"/>
              <a:ext cx="1828800" cy="896495"/>
            </a:xfrm>
            <a:prstGeom prst="roundRect">
              <a:avLst>
                <a:gd name="adj" fmla="val 16667"/>
              </a:avLst>
            </a:prstGeom>
            <a:solidFill>
              <a:srgbClr val="004DBF">
                <a:alpha val="80000"/>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Communicate &amp; Continue</a:t>
              </a:r>
              <a:endParaRPr/>
            </a:p>
          </p:txBody>
        </p:sp>
        <p:sp>
          <p:nvSpPr>
            <p:cNvPr id="308" name="Google Shape;308;p7"/>
            <p:cNvSpPr/>
            <p:nvPr/>
          </p:nvSpPr>
          <p:spPr>
            <a:xfrm>
              <a:off x="5867400" y="1371600"/>
              <a:ext cx="533400" cy="533400"/>
            </a:xfrm>
            <a:prstGeom prst="ellipse">
              <a:avLst/>
            </a:prstGeom>
            <a:solidFill>
              <a:srgbClr val="2E75B5"/>
            </a:solidFill>
            <a:ln w="2857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380"/>
                <a:buFont typeface="Arial"/>
                <a:buNone/>
              </a:pPr>
              <a:r>
                <a:rPr lang="en-US" sz="2380" b="1" i="0" u="none" strike="noStrike" cap="none">
                  <a:solidFill>
                    <a:srgbClr val="FFFFFF"/>
                  </a:solidFill>
                  <a:latin typeface="Arial"/>
                  <a:ea typeface="Arial"/>
                  <a:cs typeface="Arial"/>
                  <a:sym typeface="Arial"/>
                </a:rPr>
                <a:t>7</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7"/>
                                        </p:tgtEl>
                                        <p:attrNameLst>
                                          <p:attrName>style.visibility</p:attrName>
                                        </p:attrNameLst>
                                      </p:cBhvr>
                                      <p:to>
                                        <p:strVal val="visible"/>
                                      </p:to>
                                    </p:set>
                                    <p:animEffect transition="in" filter="fade">
                                      <p:cBhvr>
                                        <p:cTn id="35"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8"/>
          <p:cNvSpPr txBox="1"/>
          <p:nvPr/>
        </p:nvSpPr>
        <p:spPr>
          <a:xfrm>
            <a:off x="320930" y="275879"/>
            <a:ext cx="180279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Step 1: Identify Issues to address</a:t>
            </a:r>
            <a:endParaRPr sz="5400" b="1" i="0" u="none" strike="noStrike" cap="none">
              <a:solidFill>
                <a:srgbClr val="FFFFFF"/>
              </a:solidFill>
              <a:latin typeface="Calibri"/>
              <a:ea typeface="Calibri"/>
              <a:cs typeface="Calibri"/>
              <a:sym typeface="Calibri"/>
            </a:endParaRPr>
          </a:p>
        </p:txBody>
      </p:sp>
      <p:sp>
        <p:nvSpPr>
          <p:cNvPr id="314" name="Google Shape;314;p8"/>
          <p:cNvSpPr txBox="1"/>
          <p:nvPr/>
        </p:nvSpPr>
        <p:spPr>
          <a:xfrm>
            <a:off x="1413380" y="2069612"/>
            <a:ext cx="20143200" cy="89070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4400"/>
              <a:buFont typeface="Calibri"/>
              <a:buNone/>
            </a:pPr>
            <a:r>
              <a:rPr lang="en-US" sz="4400" b="0" i="0" u="none" strike="noStrike" cap="none">
                <a:solidFill>
                  <a:srgbClr val="5E5E5E"/>
                </a:solidFill>
                <a:latin typeface="Calibri"/>
                <a:ea typeface="Calibri"/>
                <a:cs typeface="Calibri"/>
                <a:sym typeface="Calibri"/>
              </a:rPr>
              <a:t>Scenario planning should always be used for a reason (not just for the sake of “doing scenarios”).</a:t>
            </a:r>
            <a:endParaRPr/>
          </a:p>
          <a:p>
            <a:pPr marL="0" marR="0" lvl="0" indent="0" algn="l" rtl="0">
              <a:lnSpc>
                <a:spcPct val="100000"/>
              </a:lnSpc>
              <a:spcBef>
                <a:spcPts val="0"/>
              </a:spcBef>
              <a:spcAft>
                <a:spcPts val="0"/>
              </a:spcAft>
              <a:buClr>
                <a:srgbClr val="5E5E5E"/>
              </a:buClr>
              <a:buSzPts val="4400"/>
              <a:buFont typeface="Helvetica Neue"/>
              <a:buNone/>
            </a:pPr>
            <a:endParaRPr sz="4400" b="0" i="0" u="none" strike="noStrike" cap="none">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400"/>
              <a:buFont typeface="Calibri"/>
              <a:buNone/>
            </a:pPr>
            <a:r>
              <a:rPr lang="en-US" sz="4400" b="0" i="0" u="none" strike="noStrike" cap="none">
                <a:solidFill>
                  <a:srgbClr val="5E5E5E"/>
                </a:solidFill>
                <a:latin typeface="Calibri"/>
                <a:ea typeface="Calibri"/>
                <a:cs typeface="Calibri"/>
                <a:sym typeface="Calibri"/>
              </a:rPr>
              <a:t>Any organization or group should ask the question: </a:t>
            </a:r>
            <a:r>
              <a:rPr lang="en-US" sz="4400" i="0" u="none" strike="noStrike" cap="none">
                <a:solidFill>
                  <a:srgbClr val="5E5E5E"/>
                </a:solidFill>
                <a:latin typeface="Calibri"/>
                <a:ea typeface="Calibri"/>
                <a:cs typeface="Calibri"/>
                <a:sym typeface="Calibri"/>
              </a:rPr>
              <a:t>what’s the problem to solve?</a:t>
            </a:r>
            <a:r>
              <a:rPr lang="en-US" sz="4400" b="1" i="0" u="none" strike="noStrike" cap="none">
                <a:solidFill>
                  <a:srgbClr val="5E5E5E"/>
                </a:solidFill>
                <a:latin typeface="Calibri"/>
                <a:ea typeface="Calibri"/>
                <a:cs typeface="Calibri"/>
                <a:sym typeface="Calibri"/>
              </a:rPr>
              <a:t> </a:t>
            </a:r>
            <a:endParaRPr/>
          </a:p>
          <a:p>
            <a:pPr marL="0" marR="0" lvl="0" indent="0" algn="l" rtl="0">
              <a:lnSpc>
                <a:spcPct val="100000"/>
              </a:lnSpc>
              <a:spcBef>
                <a:spcPts val="0"/>
              </a:spcBef>
              <a:spcAft>
                <a:spcPts val="0"/>
              </a:spcAft>
              <a:buClr>
                <a:srgbClr val="5E5E5E"/>
              </a:buClr>
              <a:buSzPts val="4400"/>
              <a:buFont typeface="Helvetica Neue"/>
              <a:buNone/>
            </a:pPr>
            <a:endParaRPr sz="4400" b="0" i="0" u="none" strike="noStrike" cap="none">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400"/>
              <a:buFont typeface="Calibri"/>
              <a:buNone/>
            </a:pPr>
            <a:r>
              <a:rPr lang="en-US" sz="4400" b="0" i="0" u="none" strike="noStrike" cap="none">
                <a:solidFill>
                  <a:srgbClr val="5E5E5E"/>
                </a:solidFill>
                <a:latin typeface="Calibri"/>
                <a:ea typeface="Calibri"/>
                <a:cs typeface="Calibri"/>
                <a:sym typeface="Calibri"/>
              </a:rPr>
              <a:t>For the ECSP process, fishery managers wanted to look in detail at how </a:t>
            </a:r>
            <a:r>
              <a:rPr lang="en-US" sz="4400" b="0" i="1" u="none" strike="noStrike" cap="none">
                <a:solidFill>
                  <a:srgbClr val="2F2F2F"/>
                </a:solidFill>
                <a:latin typeface="Calibri"/>
                <a:ea typeface="Calibri"/>
                <a:cs typeface="Calibri"/>
                <a:sym typeface="Calibri"/>
              </a:rPr>
              <a:t>governance and management issues will be affected by climate driven change in fisheries, particularly changing stock availability and distributions.</a:t>
            </a:r>
            <a:r>
              <a:rPr lang="en-US" sz="4400" b="0" i="0" u="none" strike="noStrike" cap="none">
                <a:solidFill>
                  <a:srgbClr val="2F2F2F"/>
                </a:solidFill>
                <a:latin typeface="Avenir"/>
                <a:ea typeface="Avenir"/>
                <a:cs typeface="Avenir"/>
                <a:sym typeface="Avenir"/>
              </a:rPr>
              <a:t> </a:t>
            </a:r>
            <a:r>
              <a:rPr lang="en-US" sz="4400" b="0" i="0" u="none" strike="noStrike" cap="none">
                <a:solidFill>
                  <a:srgbClr val="5E5E5E"/>
                </a:solidFill>
                <a:latin typeface="Calibri"/>
                <a:ea typeface="Calibri"/>
                <a:cs typeface="Calibri"/>
                <a:sym typeface="Calibri"/>
              </a:rPr>
              <a:t>The scenarios focused on exploring how climate change might affect east coast fisheries over the next 20 years. </a:t>
            </a:r>
            <a:endParaRPr/>
          </a:p>
          <a:p>
            <a:pPr marL="0" marR="0" lvl="0" indent="0" algn="l" rtl="0">
              <a:lnSpc>
                <a:spcPct val="100000"/>
              </a:lnSpc>
              <a:spcBef>
                <a:spcPts val="0"/>
              </a:spcBef>
              <a:spcAft>
                <a:spcPts val="0"/>
              </a:spcAft>
              <a:buClr>
                <a:srgbClr val="5E5E5E"/>
              </a:buClr>
              <a:buSzPts val="4400"/>
              <a:buFont typeface="Helvetica Neue"/>
              <a:buNone/>
            </a:pPr>
            <a:endParaRPr sz="4400" b="0" i="0" u="none" strike="noStrike" cap="none">
              <a:solidFill>
                <a:srgbClr val="5E5E5E"/>
              </a:solidFill>
              <a:latin typeface="Calibri"/>
              <a:ea typeface="Calibri"/>
              <a:cs typeface="Calibri"/>
              <a:sym typeface="Calibri"/>
            </a:endParaRPr>
          </a:p>
          <a:p>
            <a:pPr marL="0" marR="0" lvl="0" indent="0" algn="l" rtl="0">
              <a:lnSpc>
                <a:spcPct val="100000"/>
              </a:lnSpc>
              <a:spcBef>
                <a:spcPts val="0"/>
              </a:spcBef>
              <a:spcAft>
                <a:spcPts val="0"/>
              </a:spcAft>
              <a:buClr>
                <a:srgbClr val="5E5E5E"/>
              </a:buClr>
              <a:buSzPts val="4400"/>
              <a:buFont typeface="Calibri"/>
              <a:buNone/>
            </a:pPr>
            <a:r>
              <a:rPr lang="en-US" sz="4400" b="0" i="0" u="none" strike="noStrike" cap="none">
                <a:solidFill>
                  <a:srgbClr val="5E5E5E"/>
                </a:solidFill>
                <a:latin typeface="Calibri"/>
                <a:ea typeface="Calibri"/>
                <a:cs typeface="Calibri"/>
                <a:sym typeface="Calibri"/>
              </a:rPr>
              <a:t>In using these scenarios with other stakeholders, be sure to consider “why” the scenarios can be valuable. </a:t>
            </a:r>
            <a:r>
              <a:rPr lang="en-US" sz="4400" b="1" i="0" u="none" strike="noStrike" cap="none">
                <a:solidFill>
                  <a:srgbClr val="5E5E5E"/>
                </a:solidFill>
                <a:latin typeface="Calibri"/>
                <a:ea typeface="Calibri"/>
                <a:cs typeface="Calibri"/>
                <a:sym typeface="Calibri"/>
              </a:rPr>
              <a:t>What are the issues to address – or the challenges / problems that need to be solved? </a:t>
            </a:r>
            <a:endParaRPr sz="4400" b="1" i="0" u="none" strike="noStrike" cap="none">
              <a:solidFill>
                <a:srgbClr val="5E5E5E"/>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9"/>
          <p:cNvSpPr txBox="1"/>
          <p:nvPr/>
        </p:nvSpPr>
        <p:spPr>
          <a:xfrm>
            <a:off x="404576" y="102500"/>
            <a:ext cx="16615200" cy="933900"/>
          </a:xfrm>
          <a:prstGeom prst="rect">
            <a:avLst/>
          </a:prstGeom>
          <a:noFill/>
          <a:ln>
            <a:noFill/>
          </a:ln>
        </p:spPr>
        <p:txBody>
          <a:bodyPr spcFirstLastPara="1" wrap="square" lIns="50800" tIns="50800" rIns="50800" bIns="50800" anchor="t" anchorCtr="0">
            <a:spAutoFit/>
          </a:bodyPr>
          <a:lstStyle/>
          <a:p>
            <a:pPr marL="0" marR="0" lvl="0" indent="0" algn="l" rtl="0">
              <a:lnSpc>
                <a:spcPct val="100000"/>
              </a:lnSpc>
              <a:spcBef>
                <a:spcPts val="0"/>
              </a:spcBef>
              <a:spcAft>
                <a:spcPts val="0"/>
              </a:spcAft>
              <a:buClr>
                <a:srgbClr val="FFFFFF"/>
              </a:buClr>
              <a:buSzPts val="5400"/>
              <a:buFont typeface="Avenir"/>
              <a:buNone/>
            </a:pPr>
            <a:r>
              <a:rPr lang="en-US" sz="5400" b="1" i="0" u="none" strike="noStrike" cap="none">
                <a:solidFill>
                  <a:srgbClr val="FFFFFF"/>
                </a:solidFill>
                <a:latin typeface="Calibri"/>
                <a:ea typeface="Calibri"/>
                <a:cs typeface="Calibri"/>
                <a:sym typeface="Calibri"/>
              </a:rPr>
              <a:t>Step 2: Looking Ahead - Outside-In Thinking</a:t>
            </a:r>
            <a:endParaRPr sz="5400" b="1" i="0" u="none" strike="noStrike" cap="none">
              <a:solidFill>
                <a:srgbClr val="FFFFFF"/>
              </a:solidFill>
              <a:latin typeface="Calibri"/>
              <a:ea typeface="Calibri"/>
              <a:cs typeface="Calibri"/>
              <a:sym typeface="Calibri"/>
            </a:endParaRPr>
          </a:p>
        </p:txBody>
      </p:sp>
      <p:pic>
        <p:nvPicPr>
          <p:cNvPr id="320" name="Google Shape;320;p9" descr="Diagram&#10;&#10;Description automatically generated"/>
          <p:cNvPicPr preferRelativeResize="0"/>
          <p:nvPr/>
        </p:nvPicPr>
        <p:blipFill rotWithShape="1">
          <a:blip r:embed="rId3">
            <a:alphaModFix/>
          </a:blip>
          <a:srcRect/>
          <a:stretch/>
        </p:blipFill>
        <p:spPr>
          <a:xfrm>
            <a:off x="6103782" y="1490429"/>
            <a:ext cx="12176436" cy="10735143"/>
          </a:xfrm>
          <a:prstGeom prst="rect">
            <a:avLst/>
          </a:prstGeom>
          <a:noFill/>
          <a:ln>
            <a:noFill/>
          </a:ln>
        </p:spPr>
      </p:pic>
    </p:spTree>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0FF0983EB3C041AF1AEA4B1776CF3D" ma:contentTypeVersion="19" ma:contentTypeDescription="Create a new document." ma:contentTypeScope="" ma:versionID="6d55fca89d9d2d6963909036008498a7">
  <xsd:schema xmlns:xsd="http://www.w3.org/2001/XMLSchema" xmlns:xs="http://www.w3.org/2001/XMLSchema" xmlns:p="http://schemas.microsoft.com/office/2006/metadata/properties" xmlns:ns2="0828a74d-2a10-4f39-8652-5d70f27fbd04" xmlns:ns3="52a5111d-dddf-4872-8e35-e0441c780081" targetNamespace="http://schemas.microsoft.com/office/2006/metadata/properties" ma:root="true" ma:fieldsID="c53036306f5f4ed3a4e8f3fd1a17febc" ns2:_="" ns3:_="">
    <xsd:import namespace="0828a74d-2a10-4f39-8652-5d70f27fbd04"/>
    <xsd:import namespace="52a5111d-dddf-4872-8e35-e0441c780081"/>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28a74d-2a10-4f39-8652-5d70f27fbd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581c6589-e5d7-45f6-80b0-9dee2715bdd8}" ma:internalName="TaxCatchAll" ma:showField="CatchAllData" ma:web="0828a74d-2a10-4f39-8652-5d70f27fbd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a5111d-dddf-4872-8e35-e0441c78008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769d857-b826-47db-9965-77d7a5ccc83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5CA179-D894-40AD-8809-B93C997FDFED}">
  <ds:schemaRefs>
    <ds:schemaRef ds:uri="http://schemas.microsoft.com/sharepoint/v3/contenttype/forms"/>
  </ds:schemaRefs>
</ds:datastoreItem>
</file>

<file path=customXml/itemProps2.xml><?xml version="1.0" encoding="utf-8"?>
<ds:datastoreItem xmlns:ds="http://schemas.openxmlformats.org/officeDocument/2006/customXml" ds:itemID="{5AADC12C-CAF9-42F1-8A88-C64B3A34D6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28a74d-2a10-4f39-8652-5d70f27fbd04"/>
    <ds:schemaRef ds:uri="52a5111d-dddf-4872-8e35-e0441c7800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6850</Words>
  <Application>Microsoft Office PowerPoint</Application>
  <PresentationFormat>Custom</PresentationFormat>
  <Paragraphs>641</Paragraphs>
  <Slides>38</Slides>
  <Notes>38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Avenir</vt:lpstr>
      <vt:lpstr>Avenir Next LT Pro</vt:lpstr>
      <vt:lpstr>Helvetica Neue</vt:lpstr>
      <vt:lpstr>Calibri</vt:lpstr>
      <vt:lpstr>Rockwell</vt:lpstr>
      <vt:lpstr>21_BasicWhite</vt:lpstr>
      <vt:lpstr>22_BasicWhite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5 &amp; 6: Implications and Options</vt:lpstr>
      <vt:lpstr>Steps 5 &amp; 6: Customized Implication Conversations</vt:lpstr>
      <vt:lpstr>Step 6: Some suggested prompt questions – for options</vt:lpstr>
      <vt:lpstr>Step 6: ‘Placing Bets’ Across A Scenario Matrix</vt:lpstr>
      <vt:lpstr>Fishery Managers were concerned with…</vt:lpstr>
      <vt:lpstr>More detailed decisions follow from there</vt:lpstr>
      <vt:lpstr>Step 7: Communicating Scenarios</vt:lpstr>
      <vt:lpstr>Step 7: Continuing Scenario Conversations</vt:lpstr>
      <vt:lpstr>Continuing Scenario Conversations - Tracking Change</vt:lpstr>
      <vt:lpstr>Continuing Scenario Conversations - Wind Tunneling</vt:lpstr>
      <vt:lpstr>PowerPoint Presentation</vt:lpstr>
      <vt:lpstr>Links to Additional Toolkit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Sean.Lucey</dc:creator>
  <cp:lastModifiedBy>Kiley Dancy</cp:lastModifiedBy>
  <cp:revision>1</cp:revision>
  <dcterms:modified xsi:type="dcterms:W3CDTF">2023-07-17T18:45:20Z</dcterms:modified>
</cp:coreProperties>
</file>