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9" r:id="rId5"/>
    <p:sldId id="257" r:id="rId6"/>
    <p:sldId id="258" r:id="rId7"/>
    <p:sldId id="274" r:id="rId8"/>
    <p:sldId id="275" r:id="rId9"/>
    <p:sldId id="270" r:id="rId10"/>
    <p:sldId id="26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E7918-E86B-41C2-8267-B352C1B20170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48F23-5C0A-4BAD-B307-3CF3BF820C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</a:t>
            </a:r>
            <a:r>
              <a:rPr lang="en-US" dirty="0" smtClean="0"/>
              <a:t>Considerations for Volunteered Data from Recreational Fisheries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Cynthia M. Jones</a:t>
            </a:r>
          </a:p>
          <a:p>
            <a:r>
              <a:rPr lang="en-US" dirty="0" smtClean="0"/>
              <a:t>Director, Center for Quantitative Fisheries Ecology</a:t>
            </a:r>
          </a:p>
          <a:p>
            <a:r>
              <a:rPr lang="en-US" dirty="0" smtClean="0"/>
              <a:t>Old Dominion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228600" y="0"/>
            <a:ext cx="4495800" cy="3733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81000" y="152400"/>
            <a:ext cx="3213124" cy="4267200"/>
            <a:chOff x="381000" y="228600"/>
            <a:chExt cx="3213124" cy="4267200"/>
          </a:xfrm>
        </p:grpSpPr>
        <p:grpSp>
          <p:nvGrpSpPr>
            <p:cNvPr id="18" name="Group 17"/>
            <p:cNvGrpSpPr/>
            <p:nvPr/>
          </p:nvGrpSpPr>
          <p:grpSpPr>
            <a:xfrm>
              <a:off x="990600" y="228600"/>
              <a:ext cx="1802609" cy="381000"/>
              <a:chOff x="990600" y="228600"/>
              <a:chExt cx="1802609" cy="3810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990600" y="228600"/>
                <a:ext cx="17526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990600" y="228600"/>
                <a:ext cx="1802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Define objectives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81000" y="838200"/>
              <a:ext cx="3213124" cy="381000"/>
              <a:chOff x="381000" y="685800"/>
              <a:chExt cx="3213124" cy="381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81000" y="685800"/>
                <a:ext cx="32004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81000" y="685800"/>
                <a:ext cx="3213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Choose angler survey method(s)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62000" y="1447800"/>
              <a:ext cx="2438400" cy="381000"/>
              <a:chOff x="685800" y="1219200"/>
              <a:chExt cx="2438400" cy="3810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85800" y="1219200"/>
                <a:ext cx="24384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85800" y="1219200"/>
                <a:ext cx="2419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Choose sampling Frame</a:t>
                </a: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85800" y="2057400"/>
              <a:ext cx="2590800" cy="381000"/>
              <a:chOff x="609600" y="1752600"/>
              <a:chExt cx="2590800" cy="3810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609600" y="17526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09600" y="1752600"/>
                <a:ext cx="2552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Design and select sample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38200" y="2667000"/>
              <a:ext cx="2286000" cy="381000"/>
              <a:chOff x="685800" y="3200400"/>
              <a:chExt cx="2286000" cy="3810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85800" y="3200400"/>
                <a:ext cx="22860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85800" y="3200400"/>
                <a:ext cx="2247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Design data collection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14400" y="3276600"/>
              <a:ext cx="2209800" cy="381000"/>
              <a:chOff x="762000" y="2667000"/>
              <a:chExt cx="2209800" cy="3810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62000" y="2667000"/>
                <a:ext cx="2209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2000" y="2667000"/>
                <a:ext cx="22038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Train survey samplers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066800" y="3886200"/>
              <a:ext cx="1905000" cy="381000"/>
              <a:chOff x="838200" y="3200400"/>
              <a:chExt cx="1905000" cy="381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838200" y="3200400"/>
                <a:ext cx="19050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8200" y="3200400"/>
                <a:ext cx="1880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Implement survey</a:t>
                </a:r>
                <a:endParaRPr lang="en-US" dirty="0"/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 rot="5400000">
              <a:off x="1791494" y="7231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1791494" y="13327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1791494" y="19423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1791494" y="25519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>
              <a:off x="1791494" y="31615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1791494" y="37711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1791494" y="43807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1000" y="4419600"/>
            <a:ext cx="3133807" cy="2209800"/>
            <a:chOff x="381000" y="4495800"/>
            <a:chExt cx="3133807" cy="2209800"/>
          </a:xfrm>
        </p:grpSpPr>
        <p:grpSp>
          <p:nvGrpSpPr>
            <p:cNvPr id="30" name="Group 29"/>
            <p:cNvGrpSpPr/>
            <p:nvPr/>
          </p:nvGrpSpPr>
          <p:grpSpPr>
            <a:xfrm>
              <a:off x="381000" y="4495800"/>
              <a:ext cx="3133807" cy="381000"/>
              <a:chOff x="304800" y="3733800"/>
              <a:chExt cx="3133807" cy="3810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04800" y="3733800"/>
                <a:ext cx="31242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4800" y="3733800"/>
                <a:ext cx="3133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Quality control implementation</a:t>
                </a:r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85800" y="5105400"/>
              <a:ext cx="2615909" cy="381000"/>
              <a:chOff x="533400" y="4343400"/>
              <a:chExt cx="2615909" cy="3810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533400" y="43434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tx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tx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3400" y="4343400"/>
                <a:ext cx="26159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Code, enter, and edit data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914400" y="5715000"/>
              <a:ext cx="1916615" cy="381000"/>
              <a:chOff x="685800" y="5029200"/>
              <a:chExt cx="1916615" cy="3810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85800" y="5029200"/>
                <a:ext cx="19050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5800" y="5029200"/>
                <a:ext cx="1916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Make adjustments</a:t>
                </a:r>
                <a:endParaRPr lang="en-US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990600" y="6324600"/>
              <a:ext cx="1752600" cy="381000"/>
              <a:chOff x="1066800" y="5867400"/>
              <a:chExt cx="1752600" cy="3810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066800" y="5867400"/>
                <a:ext cx="17526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66800" y="5867400"/>
                <a:ext cx="17295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Perform analysis</a:t>
                </a:r>
                <a:endParaRPr lang="en-US" dirty="0"/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 rot="5400000">
              <a:off x="1791494" y="49903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1791494" y="55999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1791494" y="6209506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 rot="16200000">
            <a:off x="3584032" y="1501607"/>
            <a:ext cx="173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Pre-Survey Tasks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72000" y="3810000"/>
            <a:ext cx="446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Survey agents taking data by phone or in field</a:t>
            </a:r>
            <a:endParaRPr lang="en-US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4800600" y="4343400"/>
            <a:ext cx="397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Survey supervisor checking agents’ work</a:t>
            </a:r>
            <a:endParaRPr lang="en-US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4800600" y="4953000"/>
            <a:ext cx="399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 of field-hardened computers or CATI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5562600"/>
            <a:ext cx="3693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Adjust for probability-based sampling</a:t>
            </a:r>
            <a:endParaRPr lang="en-US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5029200" y="6096000"/>
            <a:ext cx="360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Use of validated computer programs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fundamental issues concerning angler-survey method choice</a:t>
            </a:r>
          </a:p>
          <a:p>
            <a:r>
              <a:rPr lang="en-US" dirty="0" smtClean="0"/>
              <a:t>Discuss strengths </a:t>
            </a:r>
            <a:r>
              <a:rPr lang="en-US" dirty="0" smtClean="0"/>
              <a:t>and </a:t>
            </a:r>
            <a:r>
              <a:rPr lang="en-US" dirty="0" smtClean="0"/>
              <a:t>weakness in volunteered data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fundamental issues concerning angler-survey method choice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609600" y="381000"/>
            <a:ext cx="4354809" cy="6172200"/>
            <a:chOff x="1905000" y="457200"/>
            <a:chExt cx="4354809" cy="6172200"/>
          </a:xfrm>
        </p:grpSpPr>
        <p:sp>
          <p:nvSpPr>
            <p:cNvPr id="2" name="Rectangle 1"/>
            <p:cNvSpPr/>
            <p:nvPr/>
          </p:nvSpPr>
          <p:spPr>
            <a:xfrm>
              <a:off x="1981200" y="457200"/>
              <a:ext cx="18288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981200" y="1524000"/>
              <a:ext cx="18288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905000" y="2667000"/>
              <a:ext cx="19050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05000" y="3810000"/>
              <a:ext cx="19050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4876800"/>
              <a:ext cx="19050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05000" y="5943600"/>
              <a:ext cx="1905000" cy="685800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81200" y="533400"/>
              <a:ext cx="1884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Target Population 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1600200"/>
              <a:ext cx="1741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Sampling Frame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2743200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09800" y="3886200"/>
              <a:ext cx="1399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Respondents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4876800"/>
              <a:ext cx="14191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Postsurvey</a:t>
              </a:r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Adjustments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6019800"/>
              <a:ext cx="1600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Survey Statistic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2" idx="2"/>
              <a:endCxn id="3" idx="0"/>
            </p:cNvCxnSpPr>
            <p:nvPr/>
          </p:nvCxnSpPr>
          <p:spPr>
            <a:xfrm rot="5400000">
              <a:off x="2713514" y="1326674"/>
              <a:ext cx="3657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712720" y="5745480"/>
              <a:ext cx="3657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2712720" y="4678680"/>
              <a:ext cx="3657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2667000" y="358140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2667000" y="2438400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495800" y="1066800"/>
              <a:ext cx="1752600" cy="609600"/>
            </a:xfrm>
            <a:prstGeom prst="ellipse">
              <a:avLst/>
            </a:prstGeom>
            <a:solidFill>
              <a:srgbClr val="FFFF0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495800" y="2133600"/>
              <a:ext cx="1752600" cy="609600"/>
            </a:xfrm>
            <a:prstGeom prst="ellipse">
              <a:avLst/>
            </a:prstGeom>
            <a:solidFill>
              <a:srgbClr val="FFFF0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4495800" y="3276600"/>
              <a:ext cx="1752600" cy="609600"/>
            </a:xfrm>
            <a:prstGeom prst="ellipse">
              <a:avLst/>
            </a:prstGeom>
            <a:solidFill>
              <a:srgbClr val="FFFF0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495800" y="4419600"/>
              <a:ext cx="1752600" cy="609600"/>
            </a:xfrm>
            <a:prstGeom prst="ellipse">
              <a:avLst/>
            </a:prstGeom>
            <a:solidFill>
              <a:srgbClr val="FFFF00">
                <a:alpha val="5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648200" y="1219200"/>
              <a:ext cx="14292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Coverage error</a:t>
              </a:r>
              <a:endParaRPr lang="en-US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4572000"/>
              <a:ext cx="16262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Adjustment error</a:t>
              </a:r>
              <a:endParaRPr lang="en-US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495800" y="3429000"/>
              <a:ext cx="17640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Nonresponse</a:t>
              </a:r>
              <a:r>
                <a:rPr lang="en-US" sz="1600" dirty="0" smtClean="0"/>
                <a:t> error</a:t>
              </a:r>
              <a:endParaRPr lang="en-US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48200" y="2286000"/>
              <a:ext cx="14156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Sampling error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>
              <a:stCxn id="22" idx="2"/>
            </p:cNvCxnSpPr>
            <p:nvPr/>
          </p:nvCxnSpPr>
          <p:spPr>
            <a:xfrm rot="10800000">
              <a:off x="3048000" y="1371600"/>
              <a:ext cx="1447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3048000" y="2438400"/>
              <a:ext cx="1447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3048000" y="3581400"/>
              <a:ext cx="1447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>
              <a:off x="3048000" y="4724400"/>
              <a:ext cx="1447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029200" y="914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Telephone: License list exemptions &amp; illegals</a:t>
            </a:r>
          </a:p>
          <a:p>
            <a:r>
              <a:rPr lang="en-US" sz="1600" i="1" dirty="0" smtClean="0"/>
              <a:t>Access site: Private property angler excluded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29200" y="2057400"/>
            <a:ext cx="39771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Telephone: Sample size too small or misses an</a:t>
            </a:r>
          </a:p>
          <a:p>
            <a:r>
              <a:rPr lang="en-US" sz="1600" i="1" dirty="0" smtClean="0"/>
              <a:t>important subpopulation</a:t>
            </a:r>
          </a:p>
          <a:p>
            <a:r>
              <a:rPr lang="en-US" sz="1600" i="1" dirty="0" smtClean="0"/>
              <a:t>Access site: Night fishing is not accounted for;</a:t>
            </a:r>
          </a:p>
          <a:p>
            <a:r>
              <a:rPr lang="en-US" sz="1600" i="1" dirty="0" smtClean="0"/>
              <a:t>subjective selection of access site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533400"/>
            <a:ext cx="937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Errors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81600" y="533400"/>
            <a:ext cx="1348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Examples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029200" y="3276600"/>
            <a:ext cx="3622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Telephone: Unable to reach by telephone</a:t>
            </a:r>
          </a:p>
          <a:p>
            <a:r>
              <a:rPr lang="en-US" sz="1600" i="1" dirty="0" smtClean="0"/>
              <a:t>Access site: Unwilling to be interviewed</a:t>
            </a:r>
            <a:endParaRPr lang="en-US" sz="16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5029200" y="4191000"/>
            <a:ext cx="308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Unequal probability selection not </a:t>
            </a:r>
          </a:p>
          <a:p>
            <a:r>
              <a:rPr lang="en-US" sz="1600" i="1" dirty="0" smtClean="0"/>
              <a:t>readjusted in survey estimates</a:t>
            </a:r>
            <a:endParaRPr lang="en-US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71600"/>
            <a:ext cx="4419600" cy="4038600"/>
          </a:xfrm>
          <a:prstGeom prst="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2590800"/>
            <a:ext cx="4953000" cy="3810000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990600"/>
            <a:ext cx="1162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Telephone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209800"/>
            <a:ext cx="1209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Site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09600"/>
            <a:ext cx="3152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Sampling Frames and Coverage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1676400"/>
            <a:ext cx="1532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Private Property</a:t>
            </a:r>
          </a:p>
          <a:p>
            <a:r>
              <a:rPr lang="en-US" sz="1600" i="1" dirty="0" smtClean="0"/>
              <a:t>Licensed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3505200"/>
            <a:ext cx="1270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Public Access</a:t>
            </a:r>
          </a:p>
          <a:p>
            <a:r>
              <a:rPr lang="en-US" sz="1600" i="1" dirty="0" smtClean="0"/>
              <a:t>Licensed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5334000"/>
            <a:ext cx="1270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Public Access</a:t>
            </a:r>
          </a:p>
          <a:p>
            <a:r>
              <a:rPr lang="en-US" sz="1600" i="1" dirty="0" smtClean="0"/>
              <a:t>Unlicensed</a:t>
            </a:r>
            <a:endParaRPr lang="en-US" sz="1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38800" y="152400"/>
            <a:ext cx="2895600" cy="137160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1600200"/>
            <a:ext cx="6172200" cy="434340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86200" y="3276600"/>
            <a:ext cx="3200400" cy="2514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Anglers with coastal area codes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(Landline and cell)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225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Overcoverage</a:t>
            </a:r>
            <a:r>
              <a:rPr lang="en-US" b="1" dirty="0" smtClean="0"/>
              <a:t> By RDD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362200"/>
            <a:ext cx="370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Random Dialing to coastal area codes</a:t>
            </a:r>
          </a:p>
          <a:p>
            <a:r>
              <a:rPr lang="en-US" i="1" dirty="0" smtClean="0"/>
              <a:t>(Landline and Cell)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533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Anglers without phones or</a:t>
            </a:r>
          </a:p>
          <a:p>
            <a:r>
              <a:rPr lang="en-US" i="1" dirty="0" smtClean="0"/>
              <a:t>With cells &amp; non-coastal area codes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28600"/>
            <a:ext cx="239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Undercoverage</a:t>
            </a:r>
            <a:r>
              <a:rPr lang="en-US" b="1" dirty="0" smtClean="0"/>
              <a:t> By RDD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395155"/>
              </p:ext>
            </p:extLst>
          </p:nvPr>
        </p:nvGraphicFramePr>
        <p:xfrm>
          <a:off x="480447" y="1348582"/>
          <a:ext cx="8183106" cy="5532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260"/>
                <a:gridCol w="1010260"/>
                <a:gridCol w="1010260"/>
                <a:gridCol w="1010260"/>
                <a:gridCol w="1010260"/>
                <a:gridCol w="1010260"/>
                <a:gridCol w="1060773"/>
                <a:gridCol w="1060773"/>
              </a:tblGrid>
              <a:tr h="161642">
                <a:tc rowSpan="2"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Type of Survey Method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6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Access Point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Roving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Telephone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Mail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Aerial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Diary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808208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Sampling Frame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List of all access points used by the </a:t>
                      </a:r>
                      <a:r>
                        <a:rPr lang="en-US" sz="1100" dirty="0" smtClean="0">
                          <a:effectLst/>
                        </a:rPr>
                        <a:t>fishery &amp; days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List of all water bodies used for </a:t>
                      </a:r>
                      <a:r>
                        <a:rPr lang="en-US" sz="1100" dirty="0" smtClean="0">
                          <a:effectLst/>
                        </a:rPr>
                        <a:t>fishing &amp; days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 of angler telephone numbers or coastal country phone prefixes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 of address of all anglers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List of all water bodies used for </a:t>
                      </a:r>
                      <a:r>
                        <a:rPr lang="en-US" sz="1100" dirty="0" smtClean="0">
                          <a:effectLst/>
                        </a:rPr>
                        <a:t>fishing &amp; days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List of address of all anglers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484925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Angler Contact Location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 site at defined ramp, marina, location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 site by traversing the area of fishing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By telephone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By mail, by internet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 site by flying over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Diary mailed in or submitted via internet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48492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Effort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Metric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Angler hours fished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Partial angler hours fished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Angler trip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Angler trip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Estimated number of </a:t>
                      </a:r>
                      <a:r>
                        <a:rPr lang="en-US" sz="1100" dirty="0" smtClean="0">
                          <a:effectLst/>
                        </a:rPr>
                        <a:t>anglers or boats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Angler trip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23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Validation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observation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observation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observation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23283"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Catch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Metric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Species &amp; number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Species </a:t>
                      </a:r>
                      <a:r>
                        <a:rPr lang="en-US" sz="1100" dirty="0" smtClean="0">
                          <a:effectLst/>
                        </a:rPr>
                        <a:t>&amp; number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Species </a:t>
                      </a:r>
                      <a:r>
                        <a:rPr lang="en-US" sz="1100" dirty="0" smtClean="0">
                          <a:effectLst/>
                        </a:rPr>
                        <a:t>&amp; number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Species </a:t>
                      </a:r>
                      <a:r>
                        <a:rPr lang="en-US" sz="1100" dirty="0" smtClean="0">
                          <a:effectLst/>
                        </a:rPr>
                        <a:t>&amp; number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Species </a:t>
                      </a:r>
                      <a:r>
                        <a:rPr lang="en-US" sz="1100" dirty="0" smtClean="0">
                          <a:effectLst/>
                        </a:rPr>
                        <a:t>&amp; number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23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Validation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observation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 observation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Self report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323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Biological metrics possible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 but difficult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or Self report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16164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Cost per interview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High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Very High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  <a:tr h="969849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Sources of Bias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Avidity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Length-of-stay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Refusal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Recall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Prestige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Species mis-identification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Non-response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Recall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Prestige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Species mis-identification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Incomplete list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Non-response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Recall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Prestige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Species </a:t>
                      </a:r>
                      <a:r>
                        <a:rPr lang="en-US" sz="1100" dirty="0" err="1">
                          <a:effectLst/>
                        </a:rPr>
                        <a:t>mis</a:t>
                      </a:r>
                      <a:r>
                        <a:rPr lang="en-US" sz="1100" dirty="0">
                          <a:effectLst/>
                        </a:rPr>
                        <a:t>-identification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16" marR="60616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243657"/>
            <a:ext cx="6472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Compare strengths and weakness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1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505200" y="2667000"/>
            <a:ext cx="3886200" cy="3276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95400" y="1600200"/>
            <a:ext cx="6172200" cy="434340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4114800"/>
            <a:ext cx="2209800" cy="1828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Anglers </a:t>
            </a:r>
            <a:r>
              <a:rPr lang="en-US" i="1" dirty="0" smtClean="0">
                <a:solidFill>
                  <a:schemeClr val="tx1"/>
                </a:solidFill>
              </a:rPr>
              <a:t>who respond to diary request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247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Recreational Anglers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971800"/>
            <a:ext cx="4179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Anglers who are aware of diary program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4699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76400"/>
            <a:ext cx="676300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800" dirty="0" smtClean="0"/>
              <a:t>There is no perfect survey</a:t>
            </a:r>
          </a:p>
          <a:p>
            <a:pPr>
              <a:buClr>
                <a:schemeClr val="accent2"/>
              </a:buClr>
              <a:buSzPct val="150000"/>
              <a:buFont typeface="Arial" pitchFamily="34" charset="0"/>
              <a:buChar char="•"/>
            </a:pPr>
            <a:endParaRPr lang="en-US" sz="2800" dirty="0" smtClean="0"/>
          </a:p>
          <a:p>
            <a:pPr>
              <a:buClr>
                <a:schemeClr val="accent2"/>
              </a:buClr>
              <a:buSzPct val="150000"/>
              <a:buFont typeface="Wingdings" pitchFamily="2" charset="2"/>
              <a:buChar char="ü"/>
            </a:pPr>
            <a:r>
              <a:rPr lang="en-US" sz="2800" dirty="0" smtClean="0"/>
              <a:t> Major Tradeoffs </a:t>
            </a:r>
          </a:p>
          <a:p>
            <a:pPr lvl="1">
              <a:buClr>
                <a:schemeClr val="accent2"/>
              </a:buClr>
              <a:buSzPct val="150000"/>
              <a:buFont typeface="Wingdings" pitchFamily="2" charset="2"/>
              <a:buChar char="ü"/>
            </a:pPr>
            <a:r>
              <a:rPr lang="en-US" sz="2800" dirty="0" smtClean="0"/>
              <a:t> quality of available sampling frames </a:t>
            </a:r>
          </a:p>
          <a:p>
            <a:pPr lvl="1">
              <a:buClr>
                <a:schemeClr val="accent2"/>
              </a:buClr>
              <a:buSzPct val="150000"/>
              <a:buFont typeface="Wingdings" pitchFamily="2" charset="2"/>
              <a:buChar char="ü"/>
            </a:pPr>
            <a:r>
              <a:rPr lang="en-US" sz="2800" dirty="0" smtClean="0"/>
              <a:t> budget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547</Words>
  <Application>Microsoft Macintosh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Sampling Considerations for Volunteered Data from Recreational Fisheries</vt:lpstr>
      <vt:lpstr>Objectives of the Talk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AND DISCUSSION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cjones</dc:creator>
  <cp:lastModifiedBy>Cynthia Jones</cp:lastModifiedBy>
  <cp:revision>223</cp:revision>
  <dcterms:created xsi:type="dcterms:W3CDTF">2010-08-03T19:59:12Z</dcterms:created>
  <dcterms:modified xsi:type="dcterms:W3CDTF">2012-02-02T04:20:35Z</dcterms:modified>
</cp:coreProperties>
</file>