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57" r:id="rId3"/>
    <p:sldId id="262" r:id="rId4"/>
    <p:sldId id="281" r:id="rId5"/>
    <p:sldId id="258" r:id="rId6"/>
    <p:sldId id="263" r:id="rId7"/>
    <p:sldId id="264" r:id="rId8"/>
    <p:sldId id="265" r:id="rId9"/>
    <p:sldId id="266" r:id="rId10"/>
    <p:sldId id="272" r:id="rId11"/>
    <p:sldId id="267" r:id="rId12"/>
    <p:sldId id="275" r:id="rId13"/>
    <p:sldId id="276" r:id="rId14"/>
    <p:sldId id="277" r:id="rId15"/>
    <p:sldId id="268" r:id="rId16"/>
    <p:sldId id="269" r:id="rId17"/>
    <p:sldId id="270" r:id="rId18"/>
    <p:sldId id="273" r:id="rId19"/>
    <p:sldId id="271" r:id="rId20"/>
    <p:sldId id="278" r:id="rId21"/>
    <p:sldId id="279" r:id="rId22"/>
    <p:sldId id="280" r:id="rId23"/>
    <p:sldId id="274"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65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4"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4"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4" Type="http://schemas.openxmlformats.org/officeDocument/2006/relationships/image" Target="../media/image4.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7585FD-AEC7-4240-93C6-59631C4B8201}" type="datetimeFigureOut">
              <a:rPr lang="en-US" smtClean="0"/>
              <a:t>1/30/2012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5F7856E-687F-4DF6-A8D3-516311E0D9B7}" type="slidenum">
              <a:rPr lang="en-US" smtClean="0"/>
              <a:t>‹#›</a:t>
            </a:fld>
            <a:endParaRPr lang="en-US"/>
          </a:p>
        </p:txBody>
      </p:sp>
    </p:spTree>
    <p:extLst>
      <p:ext uri="{BB962C8B-B14F-4D97-AF65-F5344CB8AC3E}">
        <p14:creationId xmlns:p14="http://schemas.microsoft.com/office/powerpoint/2010/main" val="27617392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7601D9F-E84A-4376-ADFE-8528AFE300AD}" type="slidenum">
              <a:rPr lang="en-US" smtClean="0"/>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681FD35-CF09-499A-9821-2C1E7D953897}" type="datetime1">
              <a:rPr lang="en-US" smtClean="0"/>
              <a:t>1/30/2012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B4EF69-6707-4FE5-91CE-CF58AA2848A8}" type="slidenum">
              <a:rPr lang="en-US" smtClean="0"/>
              <a:t>‹#›</a:t>
            </a:fld>
            <a:endParaRPr lang="en-US"/>
          </a:p>
        </p:txBody>
      </p:sp>
    </p:spTree>
    <p:extLst>
      <p:ext uri="{BB962C8B-B14F-4D97-AF65-F5344CB8AC3E}">
        <p14:creationId xmlns:p14="http://schemas.microsoft.com/office/powerpoint/2010/main" val="16539541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A2DC72-74B7-4247-921F-28CF9C5B1BE0}" type="datetime1">
              <a:rPr lang="en-US" smtClean="0"/>
              <a:t>1/30/2012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B4EF69-6707-4FE5-91CE-CF58AA2848A8}" type="slidenum">
              <a:rPr lang="en-US" smtClean="0"/>
              <a:t>‹#›</a:t>
            </a:fld>
            <a:endParaRPr lang="en-US"/>
          </a:p>
        </p:txBody>
      </p:sp>
    </p:spTree>
    <p:extLst>
      <p:ext uri="{BB962C8B-B14F-4D97-AF65-F5344CB8AC3E}">
        <p14:creationId xmlns:p14="http://schemas.microsoft.com/office/powerpoint/2010/main" val="3858490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9B7B44-49B2-4127-BB02-BB6393CF86BD}" type="datetime1">
              <a:rPr lang="en-US" smtClean="0"/>
              <a:t>1/30/2012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B4EF69-6707-4FE5-91CE-CF58AA2848A8}" type="slidenum">
              <a:rPr lang="en-US" smtClean="0"/>
              <a:t>‹#›</a:t>
            </a:fld>
            <a:endParaRPr lang="en-US"/>
          </a:p>
        </p:txBody>
      </p:sp>
    </p:spTree>
    <p:extLst>
      <p:ext uri="{BB962C8B-B14F-4D97-AF65-F5344CB8AC3E}">
        <p14:creationId xmlns:p14="http://schemas.microsoft.com/office/powerpoint/2010/main" val="12499726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457200" y="6245225"/>
            <a:ext cx="2133600" cy="476250"/>
          </a:xfrm>
        </p:spPr>
        <p:txBody>
          <a:bodyPr/>
          <a:lstStyle>
            <a:lvl1pPr>
              <a:defRPr/>
            </a:lvl1pPr>
          </a:lstStyle>
          <a:p>
            <a:fld id="{EC25EEE2-4348-4E82-9B43-12D0C9993DEF}" type="datetime1">
              <a:rPr lang="en-US" smtClean="0"/>
              <a:t>1/30/2012</a:t>
            </a:fld>
            <a:endParaRPr lang="en-US" dirty="0"/>
          </a:p>
        </p:txBody>
      </p:sp>
      <p:sp>
        <p:nvSpPr>
          <p:cNvPr id="4" name="Footer Placeholder 3"/>
          <p:cNvSpPr>
            <a:spLocks noGrp="1"/>
          </p:cNvSpPr>
          <p:nvPr>
            <p:ph type="ftr" sz="quarter" idx="11"/>
          </p:nvPr>
        </p:nvSpPr>
        <p:spPr>
          <a:xfrm>
            <a:off x="3124200" y="6553200"/>
            <a:ext cx="2895600" cy="304800"/>
          </a:xfrm>
        </p:spPr>
        <p:txBody>
          <a:bodyPr/>
          <a:lstStyle>
            <a:lvl1pPr>
              <a:defRPr/>
            </a:lvl1pPr>
          </a:lstStyle>
          <a:p>
            <a:endParaRPr lang="en-US" dirty="0"/>
          </a:p>
        </p:txBody>
      </p:sp>
      <p:sp>
        <p:nvSpPr>
          <p:cNvPr id="5" name="Slide Number Placeholder 4"/>
          <p:cNvSpPr>
            <a:spLocks noGrp="1"/>
          </p:cNvSpPr>
          <p:nvPr>
            <p:ph type="sldNum" sz="quarter" idx="12"/>
          </p:nvPr>
        </p:nvSpPr>
        <p:spPr>
          <a:xfrm>
            <a:off x="7010400" y="6381750"/>
            <a:ext cx="2133600" cy="476250"/>
          </a:xfrm>
        </p:spPr>
        <p:txBody>
          <a:bodyPr/>
          <a:lstStyle>
            <a:lvl1pPr>
              <a:defRPr/>
            </a:lvl1pPr>
          </a:lstStyle>
          <a:p>
            <a:fld id="{73A7704D-4FC9-4D9B-8023-7BF55097DC49}" type="slidenum">
              <a:rPr lang="en-US"/>
              <a:pPr/>
              <a:t>‹#›</a:t>
            </a:fld>
            <a:endParaRPr lang="en-US" dirty="0"/>
          </a:p>
        </p:txBody>
      </p:sp>
    </p:spTree>
    <p:extLst>
      <p:ext uri="{BB962C8B-B14F-4D97-AF65-F5344CB8AC3E}">
        <p14:creationId xmlns:p14="http://schemas.microsoft.com/office/powerpoint/2010/main" val="120951969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438629-D38F-49B7-9DEA-6F67ACB54CA8}" type="datetime1">
              <a:rPr lang="en-US" smtClean="0"/>
              <a:t>1/30/2012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B4EF69-6707-4FE5-91CE-CF58AA2848A8}" type="slidenum">
              <a:rPr lang="en-US" smtClean="0"/>
              <a:t>‹#›</a:t>
            </a:fld>
            <a:endParaRPr lang="en-US"/>
          </a:p>
        </p:txBody>
      </p:sp>
    </p:spTree>
    <p:extLst>
      <p:ext uri="{BB962C8B-B14F-4D97-AF65-F5344CB8AC3E}">
        <p14:creationId xmlns:p14="http://schemas.microsoft.com/office/powerpoint/2010/main" val="2688409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9B4798-0EE1-4A99-BABD-2A7718E507BB}" type="datetime1">
              <a:rPr lang="en-US" smtClean="0"/>
              <a:t>1/30/2012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B4EF69-6707-4FE5-91CE-CF58AA2848A8}" type="slidenum">
              <a:rPr lang="en-US" smtClean="0"/>
              <a:t>‹#›</a:t>
            </a:fld>
            <a:endParaRPr lang="en-US"/>
          </a:p>
        </p:txBody>
      </p:sp>
    </p:spTree>
    <p:extLst>
      <p:ext uri="{BB962C8B-B14F-4D97-AF65-F5344CB8AC3E}">
        <p14:creationId xmlns:p14="http://schemas.microsoft.com/office/powerpoint/2010/main" val="28271149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667E4A0-CDFA-406E-82E2-7585AEACA41E}" type="datetime1">
              <a:rPr lang="en-US" smtClean="0"/>
              <a:t>1/30/2012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B4EF69-6707-4FE5-91CE-CF58AA2848A8}" type="slidenum">
              <a:rPr lang="en-US" smtClean="0"/>
              <a:t>‹#›</a:t>
            </a:fld>
            <a:endParaRPr lang="en-US"/>
          </a:p>
        </p:txBody>
      </p:sp>
    </p:spTree>
    <p:extLst>
      <p:ext uri="{BB962C8B-B14F-4D97-AF65-F5344CB8AC3E}">
        <p14:creationId xmlns:p14="http://schemas.microsoft.com/office/powerpoint/2010/main" val="4104425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2E7D0CA-0DC6-462C-A18D-DA3F400E5A1E}" type="datetime1">
              <a:rPr lang="en-US" smtClean="0"/>
              <a:t>1/30/2012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B4EF69-6707-4FE5-91CE-CF58AA2848A8}" type="slidenum">
              <a:rPr lang="en-US" smtClean="0"/>
              <a:t>‹#›</a:t>
            </a:fld>
            <a:endParaRPr lang="en-US"/>
          </a:p>
        </p:txBody>
      </p:sp>
    </p:spTree>
    <p:extLst>
      <p:ext uri="{BB962C8B-B14F-4D97-AF65-F5344CB8AC3E}">
        <p14:creationId xmlns:p14="http://schemas.microsoft.com/office/powerpoint/2010/main" val="15768141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4AF17DD-8476-4362-A028-75EE555F1860}" type="datetime1">
              <a:rPr lang="en-US" smtClean="0"/>
              <a:t>1/30/2012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B4EF69-6707-4FE5-91CE-CF58AA2848A8}" type="slidenum">
              <a:rPr lang="en-US" smtClean="0"/>
              <a:t>‹#›</a:t>
            </a:fld>
            <a:endParaRPr lang="en-US"/>
          </a:p>
        </p:txBody>
      </p:sp>
    </p:spTree>
    <p:extLst>
      <p:ext uri="{BB962C8B-B14F-4D97-AF65-F5344CB8AC3E}">
        <p14:creationId xmlns:p14="http://schemas.microsoft.com/office/powerpoint/2010/main" val="22580986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61A3E4-CD65-435C-B8FD-46326A070F3C}" type="datetime1">
              <a:rPr lang="en-US" smtClean="0"/>
              <a:t>1/30/2012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B4EF69-6707-4FE5-91CE-CF58AA2848A8}" type="slidenum">
              <a:rPr lang="en-US" smtClean="0"/>
              <a:t>‹#›</a:t>
            </a:fld>
            <a:endParaRPr lang="en-US"/>
          </a:p>
        </p:txBody>
      </p:sp>
    </p:spTree>
    <p:extLst>
      <p:ext uri="{BB962C8B-B14F-4D97-AF65-F5344CB8AC3E}">
        <p14:creationId xmlns:p14="http://schemas.microsoft.com/office/powerpoint/2010/main" val="2034815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E5C9E6-07D4-4B91-A701-7B4CFBB50520}" type="datetime1">
              <a:rPr lang="en-US" smtClean="0"/>
              <a:t>1/30/2012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B4EF69-6707-4FE5-91CE-CF58AA2848A8}" type="slidenum">
              <a:rPr lang="en-US" smtClean="0"/>
              <a:t>‹#›</a:t>
            </a:fld>
            <a:endParaRPr lang="en-US"/>
          </a:p>
        </p:txBody>
      </p:sp>
    </p:spTree>
    <p:extLst>
      <p:ext uri="{BB962C8B-B14F-4D97-AF65-F5344CB8AC3E}">
        <p14:creationId xmlns:p14="http://schemas.microsoft.com/office/powerpoint/2010/main" val="3390691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78AEF3-0137-489C-8A07-EE082B063CF6}" type="datetime1">
              <a:rPr lang="en-US" smtClean="0"/>
              <a:t>1/30/2012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B4EF69-6707-4FE5-91CE-CF58AA2848A8}" type="slidenum">
              <a:rPr lang="en-US" smtClean="0"/>
              <a:t>‹#›</a:t>
            </a:fld>
            <a:endParaRPr lang="en-US"/>
          </a:p>
        </p:txBody>
      </p:sp>
    </p:spTree>
    <p:extLst>
      <p:ext uri="{BB962C8B-B14F-4D97-AF65-F5344CB8AC3E}">
        <p14:creationId xmlns:p14="http://schemas.microsoft.com/office/powerpoint/2010/main" val="6958533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129B82-2C3D-4D4F-9D67-2BCF372D8B86}" type="datetime1">
              <a:rPr lang="en-US" smtClean="0"/>
              <a:t>1/30/2012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B4EF69-6707-4FE5-91CE-CF58AA2848A8}" type="slidenum">
              <a:rPr lang="en-US" smtClean="0"/>
              <a:t>‹#›</a:t>
            </a:fld>
            <a:endParaRPr lang="en-US"/>
          </a:p>
        </p:txBody>
      </p:sp>
    </p:spTree>
    <p:extLst>
      <p:ext uri="{BB962C8B-B14F-4D97-AF65-F5344CB8AC3E}">
        <p14:creationId xmlns:p14="http://schemas.microsoft.com/office/powerpoint/2010/main" val="17883999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3.wmf"/><Relationship Id="rId3" Type="http://schemas.openxmlformats.org/officeDocument/2006/relationships/oleObject" Target="../embeddings/oleObject6.bin"/><Relationship Id="rId7"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2.wmf"/><Relationship Id="rId5" Type="http://schemas.openxmlformats.org/officeDocument/2006/relationships/oleObject" Target="../embeddings/oleObject7.bin"/><Relationship Id="rId10" Type="http://schemas.openxmlformats.org/officeDocument/2006/relationships/image" Target="../media/image4.wmf"/><Relationship Id="rId4" Type="http://schemas.openxmlformats.org/officeDocument/2006/relationships/image" Target="../media/image1.wmf"/><Relationship Id="rId9" Type="http://schemas.openxmlformats.org/officeDocument/2006/relationships/oleObject" Target="../embeddings/oleObject9.bin"/></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image" Target="../media/image3.wmf"/><Relationship Id="rId3" Type="http://schemas.openxmlformats.org/officeDocument/2006/relationships/oleObject" Target="../embeddings/oleObject10.bin"/><Relationship Id="rId7"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2.wmf"/><Relationship Id="rId5" Type="http://schemas.openxmlformats.org/officeDocument/2006/relationships/oleObject" Target="../embeddings/oleObject11.bin"/><Relationship Id="rId10" Type="http://schemas.openxmlformats.org/officeDocument/2006/relationships/image" Target="../media/image4.wmf"/><Relationship Id="rId4" Type="http://schemas.openxmlformats.org/officeDocument/2006/relationships/image" Target="../media/image1.wmf"/><Relationship Id="rId9" Type="http://schemas.openxmlformats.org/officeDocument/2006/relationships/oleObject" Target="../embeddings/oleObject13.bin"/></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6.wmf"/></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7.w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8" Type="http://schemas.openxmlformats.org/officeDocument/2006/relationships/image" Target="../media/image3.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2.wmf"/><Relationship Id="rId5" Type="http://schemas.openxmlformats.org/officeDocument/2006/relationships/oleObject" Target="../embeddings/oleObject2.bin"/><Relationship Id="rId10" Type="http://schemas.openxmlformats.org/officeDocument/2006/relationships/image" Target="../media/image4.wmf"/><Relationship Id="rId4" Type="http://schemas.openxmlformats.org/officeDocument/2006/relationships/image" Target="../media/image1.wmf"/><Relationship Id="rId9" Type="http://schemas.openxmlformats.org/officeDocument/2006/relationships/oleObject" Target="../embeddings/oleObject4.bin"/></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5.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Volunteer Angler Data Collection and Methods of Inference </a:t>
            </a:r>
            <a:endParaRPr lang="en-US" dirty="0"/>
          </a:p>
        </p:txBody>
      </p:sp>
      <p:sp>
        <p:nvSpPr>
          <p:cNvPr id="3" name="Subtitle 2"/>
          <p:cNvSpPr>
            <a:spLocks noGrp="1"/>
          </p:cNvSpPr>
          <p:nvPr>
            <p:ph type="subTitle" idx="1"/>
          </p:nvPr>
        </p:nvSpPr>
        <p:spPr/>
        <p:txBody>
          <a:bodyPr/>
          <a:lstStyle/>
          <a:p>
            <a:r>
              <a:rPr lang="en-US" dirty="0" smtClean="0"/>
              <a:t>Kristen Olson</a:t>
            </a:r>
          </a:p>
          <a:p>
            <a:r>
              <a:rPr lang="en-US" dirty="0" smtClean="0"/>
              <a:t>University of Nebraska-Lincoln</a:t>
            </a:r>
          </a:p>
          <a:p>
            <a:r>
              <a:rPr lang="en-US" dirty="0" smtClean="0"/>
              <a:t>February 2, 2012</a:t>
            </a:r>
            <a:endParaRPr lang="en-US" dirty="0"/>
          </a:p>
        </p:txBody>
      </p:sp>
      <p:sp>
        <p:nvSpPr>
          <p:cNvPr id="4" name="Slide Number Placeholder 3"/>
          <p:cNvSpPr>
            <a:spLocks noGrp="1"/>
          </p:cNvSpPr>
          <p:nvPr>
            <p:ph type="sldNum" sz="quarter" idx="12"/>
          </p:nvPr>
        </p:nvSpPr>
        <p:spPr/>
        <p:txBody>
          <a:bodyPr/>
          <a:lstStyle/>
          <a:p>
            <a:fld id="{40B4EF69-6707-4FE5-91CE-CF58AA2848A8}" type="slidenum">
              <a:rPr lang="en-US" smtClean="0"/>
              <a:t>1</a:t>
            </a:fld>
            <a:endParaRPr lang="en-US" dirty="0"/>
          </a:p>
        </p:txBody>
      </p:sp>
    </p:spTree>
    <p:extLst>
      <p:ext uri="{BB962C8B-B14F-4D97-AF65-F5344CB8AC3E}">
        <p14:creationId xmlns:p14="http://schemas.microsoft.com/office/powerpoint/2010/main" val="40706833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TSE in notation</a:t>
            </a:r>
            <a:endParaRPr lang="en-US" dirty="0"/>
          </a:p>
        </p:txBody>
      </p:sp>
      <p:graphicFrame>
        <p:nvGraphicFramePr>
          <p:cNvPr id="5" name="Content Placeholder 4"/>
          <p:cNvGraphicFramePr>
            <a:graphicFrameLocks noGrp="1" noChangeAspect="1"/>
          </p:cNvGraphicFramePr>
          <p:nvPr>
            <p:ph idx="1"/>
            <p:extLst>
              <p:ext uri="{D42A27DB-BD31-4B8C-83A1-F6EECF244321}">
                <p14:modId xmlns:p14="http://schemas.microsoft.com/office/powerpoint/2010/main" val="3464877387"/>
              </p:ext>
            </p:extLst>
          </p:nvPr>
        </p:nvGraphicFramePr>
        <p:xfrm>
          <a:off x="304801" y="2667000"/>
          <a:ext cx="1524000" cy="1158338"/>
        </p:xfrm>
        <a:graphic>
          <a:graphicData uri="http://schemas.openxmlformats.org/presentationml/2006/ole">
            <mc:AlternateContent xmlns:mc="http://schemas.openxmlformats.org/markup-compatibility/2006">
              <mc:Choice xmlns:v="urn:schemas-microsoft-com:vml" Requires="v">
                <p:oleObj spid="_x0000_s3114" name="Equation" r:id="rId3" imgW="317160" imgH="241200" progId="Equation.DSMT4">
                  <p:embed/>
                </p:oleObj>
              </mc:Choice>
              <mc:Fallback>
                <p:oleObj name="Equation" r:id="rId3" imgW="317160" imgH="241200" progId="Equation.DSMT4">
                  <p:embed/>
                  <p:pic>
                    <p:nvPicPr>
                      <p:cNvPr id="0" name=""/>
                      <p:cNvPicPr/>
                      <p:nvPr/>
                    </p:nvPicPr>
                    <p:blipFill>
                      <a:blip r:embed="rId4"/>
                      <a:stretch>
                        <a:fillRect/>
                      </a:stretch>
                    </p:blipFill>
                    <p:spPr>
                      <a:xfrm>
                        <a:off x="304801" y="2667000"/>
                        <a:ext cx="1524000" cy="1158338"/>
                      </a:xfrm>
                      <a:prstGeom prst="rect">
                        <a:avLst/>
                      </a:prstGeom>
                    </p:spPr>
                  </p:pic>
                </p:oleObj>
              </mc:Fallback>
            </mc:AlternateContent>
          </a:graphicData>
        </a:graphic>
      </p:graphicFrame>
      <p:graphicFrame>
        <p:nvGraphicFramePr>
          <p:cNvPr id="6" name="Object 5"/>
          <p:cNvGraphicFramePr>
            <a:graphicFrameLocks noGrp="1" noChangeAspect="1"/>
          </p:cNvGraphicFramePr>
          <p:nvPr>
            <p:extLst>
              <p:ext uri="{D42A27DB-BD31-4B8C-83A1-F6EECF244321}">
                <p14:modId xmlns:p14="http://schemas.microsoft.com/office/powerpoint/2010/main" val="2950487066"/>
              </p:ext>
            </p:extLst>
          </p:nvPr>
        </p:nvGraphicFramePr>
        <p:xfrm>
          <a:off x="2209800" y="2590800"/>
          <a:ext cx="1624013" cy="1263650"/>
        </p:xfrm>
        <a:graphic>
          <a:graphicData uri="http://schemas.openxmlformats.org/presentationml/2006/ole">
            <mc:AlternateContent xmlns:mc="http://schemas.openxmlformats.org/markup-compatibility/2006">
              <mc:Choice xmlns:v="urn:schemas-microsoft-com:vml" Requires="v">
                <p:oleObj spid="_x0000_s3115" name="Equation" r:id="rId5" imgW="342720" imgH="266400" progId="Equation.DSMT4">
                  <p:embed/>
                </p:oleObj>
              </mc:Choice>
              <mc:Fallback>
                <p:oleObj name="Equation" r:id="rId5" imgW="342720" imgH="266400" progId="Equation.DSMT4">
                  <p:embed/>
                  <p:pic>
                    <p:nvPicPr>
                      <p:cNvPr id="0" name=""/>
                      <p:cNvPicPr>
                        <a:picLocks noGrp="1" noChangeAspect="1" noChangeArrowheads="1"/>
                      </p:cNvPicPr>
                      <p:nvPr/>
                    </p:nvPicPr>
                    <p:blipFill>
                      <a:blip r:embed="rId6"/>
                      <a:srcRect/>
                      <a:stretch>
                        <a:fillRect/>
                      </a:stretch>
                    </p:blipFill>
                    <p:spPr bwMode="auto">
                      <a:xfrm>
                        <a:off x="2209800" y="2590800"/>
                        <a:ext cx="1624013" cy="1263650"/>
                      </a:xfrm>
                      <a:prstGeom prst="rect">
                        <a:avLst/>
                      </a:prstGeom>
                      <a:noFill/>
                      <a:ln>
                        <a:noFill/>
                      </a:ln>
                    </p:spPr>
                  </p:pic>
                </p:oleObj>
              </mc:Fallback>
            </mc:AlternateContent>
          </a:graphicData>
        </a:graphic>
      </p:graphicFrame>
      <p:graphicFrame>
        <p:nvGraphicFramePr>
          <p:cNvPr id="7" name="Object 6"/>
          <p:cNvGraphicFramePr>
            <a:graphicFrameLocks noGrp="1" noChangeAspect="1"/>
          </p:cNvGraphicFramePr>
          <p:nvPr>
            <p:extLst>
              <p:ext uri="{D42A27DB-BD31-4B8C-83A1-F6EECF244321}">
                <p14:modId xmlns:p14="http://schemas.microsoft.com/office/powerpoint/2010/main" val="661662322"/>
              </p:ext>
            </p:extLst>
          </p:nvPr>
        </p:nvGraphicFramePr>
        <p:xfrm>
          <a:off x="4191000" y="2438400"/>
          <a:ext cx="1976438" cy="1431925"/>
        </p:xfrm>
        <a:graphic>
          <a:graphicData uri="http://schemas.openxmlformats.org/presentationml/2006/ole">
            <mc:AlternateContent xmlns:mc="http://schemas.openxmlformats.org/markup-compatibility/2006">
              <mc:Choice xmlns:v="urn:schemas-microsoft-com:vml" Requires="v">
                <p:oleObj spid="_x0000_s3116" name="Equation" r:id="rId7" imgW="368280" imgH="266400" progId="Equation.DSMT4">
                  <p:embed/>
                </p:oleObj>
              </mc:Choice>
              <mc:Fallback>
                <p:oleObj name="Equation" r:id="rId7" imgW="368280" imgH="266400" progId="Equation.DSMT4">
                  <p:embed/>
                  <p:pic>
                    <p:nvPicPr>
                      <p:cNvPr id="0" name=""/>
                      <p:cNvPicPr>
                        <a:picLocks noGrp="1" noChangeAspect="1" noChangeArrowheads="1"/>
                      </p:cNvPicPr>
                      <p:nvPr/>
                    </p:nvPicPr>
                    <p:blipFill>
                      <a:blip r:embed="rId8"/>
                      <a:srcRect/>
                      <a:stretch>
                        <a:fillRect/>
                      </a:stretch>
                    </p:blipFill>
                    <p:spPr bwMode="auto">
                      <a:xfrm>
                        <a:off x="4191000" y="2438400"/>
                        <a:ext cx="1976438" cy="1431925"/>
                      </a:xfrm>
                      <a:prstGeom prst="rect">
                        <a:avLst/>
                      </a:prstGeom>
                      <a:noFill/>
                      <a:ln>
                        <a:noFill/>
                      </a:ln>
                    </p:spPr>
                  </p:pic>
                </p:oleObj>
              </mc:Fallback>
            </mc:AlternateContent>
          </a:graphicData>
        </a:graphic>
      </p:graphicFrame>
      <p:graphicFrame>
        <p:nvGraphicFramePr>
          <p:cNvPr id="8" name="Object 7"/>
          <p:cNvGraphicFramePr>
            <a:graphicFrameLocks noGrp="1" noChangeAspect="1"/>
          </p:cNvGraphicFramePr>
          <p:nvPr>
            <p:extLst>
              <p:ext uri="{D42A27DB-BD31-4B8C-83A1-F6EECF244321}">
                <p14:modId xmlns:p14="http://schemas.microsoft.com/office/powerpoint/2010/main" val="2755542115"/>
              </p:ext>
            </p:extLst>
          </p:nvPr>
        </p:nvGraphicFramePr>
        <p:xfrm>
          <a:off x="6400800" y="2514600"/>
          <a:ext cx="2652486" cy="1295400"/>
        </p:xfrm>
        <a:graphic>
          <a:graphicData uri="http://schemas.openxmlformats.org/presentationml/2006/ole">
            <mc:AlternateContent xmlns:mc="http://schemas.openxmlformats.org/markup-compatibility/2006">
              <mc:Choice xmlns:v="urn:schemas-microsoft-com:vml" Requires="v">
                <p:oleObj spid="_x0000_s3117" name="Equation" r:id="rId9" imgW="545760" imgH="266400" progId="Equation.DSMT4">
                  <p:embed/>
                </p:oleObj>
              </mc:Choice>
              <mc:Fallback>
                <p:oleObj name="Equation" r:id="rId9" imgW="545760" imgH="266400" progId="Equation.DSMT4">
                  <p:embed/>
                  <p:pic>
                    <p:nvPicPr>
                      <p:cNvPr id="0" name=""/>
                      <p:cNvPicPr>
                        <a:picLocks noGrp="1" noChangeAspect="1" noChangeArrowheads="1"/>
                      </p:cNvPicPr>
                      <p:nvPr/>
                    </p:nvPicPr>
                    <p:blipFill>
                      <a:blip r:embed="rId10"/>
                      <a:srcRect/>
                      <a:stretch>
                        <a:fillRect/>
                      </a:stretch>
                    </p:blipFill>
                    <p:spPr bwMode="auto">
                      <a:xfrm>
                        <a:off x="6400800" y="2514600"/>
                        <a:ext cx="2652486" cy="1295400"/>
                      </a:xfrm>
                      <a:prstGeom prst="rect">
                        <a:avLst/>
                      </a:prstGeom>
                      <a:noFill/>
                      <a:ln>
                        <a:noFill/>
                      </a:ln>
                    </p:spPr>
                  </p:pic>
                </p:oleObj>
              </mc:Fallback>
            </mc:AlternateContent>
          </a:graphicData>
        </a:graphic>
      </p:graphicFrame>
      <p:sp>
        <p:nvSpPr>
          <p:cNvPr id="9" name="Curved Up Arrow 8"/>
          <p:cNvSpPr/>
          <p:nvPr/>
        </p:nvSpPr>
        <p:spPr>
          <a:xfrm flipH="1">
            <a:off x="1219200" y="3810000"/>
            <a:ext cx="6324600" cy="1600200"/>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Curved Down Arrow 9"/>
          <p:cNvSpPr/>
          <p:nvPr/>
        </p:nvSpPr>
        <p:spPr>
          <a:xfrm flipH="1">
            <a:off x="487680" y="1905000"/>
            <a:ext cx="1950720" cy="73152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Curved Down Arrow 10"/>
          <p:cNvSpPr/>
          <p:nvPr/>
        </p:nvSpPr>
        <p:spPr>
          <a:xfrm flipH="1">
            <a:off x="2514600" y="1828800"/>
            <a:ext cx="2026920" cy="73152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Curved Down Arrow 11"/>
          <p:cNvSpPr/>
          <p:nvPr/>
        </p:nvSpPr>
        <p:spPr>
          <a:xfrm flipH="1">
            <a:off x="4648200" y="1828800"/>
            <a:ext cx="2133600" cy="73152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Slide Number Placeholder 12"/>
          <p:cNvSpPr>
            <a:spLocks noGrp="1"/>
          </p:cNvSpPr>
          <p:nvPr>
            <p:ph type="sldNum" sz="quarter" idx="12"/>
          </p:nvPr>
        </p:nvSpPr>
        <p:spPr/>
        <p:txBody>
          <a:bodyPr/>
          <a:lstStyle/>
          <a:p>
            <a:fld id="{40B4EF69-6707-4FE5-91CE-CF58AA2848A8}" type="slidenum">
              <a:rPr lang="en-US" smtClean="0"/>
              <a:t>10</a:t>
            </a:fld>
            <a:endParaRPr lang="en-US"/>
          </a:p>
        </p:txBody>
      </p:sp>
    </p:spTree>
    <p:extLst>
      <p:ext uri="{BB962C8B-B14F-4D97-AF65-F5344CB8AC3E}">
        <p14:creationId xmlns:p14="http://schemas.microsoft.com/office/powerpoint/2010/main" val="2266251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nodeType="clickEffect">
                                  <p:stCondLst>
                                    <p:cond delay="0"/>
                                  </p:stCondLst>
                                  <p:childTnLst>
                                    <p:animClr clrSpc="rgb" dir="cw">
                                      <p:cBhvr>
                                        <p:cTn id="6" dur="1500" fill="hold"/>
                                        <p:tgtEl>
                                          <p:spTgt spid="11"/>
                                        </p:tgtEl>
                                        <p:attrNameLst>
                                          <p:attrName>fillcolor</p:attrName>
                                        </p:attrNameLst>
                                      </p:cBhvr>
                                      <p:to>
                                        <a:srgbClr val="FFFF00"/>
                                      </p:to>
                                    </p:animClr>
                                    <p:set>
                                      <p:cBhvr>
                                        <p:cTn id="7" dur="1500" fill="hold"/>
                                        <p:tgtEl>
                                          <p:spTgt spid="11"/>
                                        </p:tgtEl>
                                        <p:attrNameLst>
                                          <p:attrName>fill.type</p:attrName>
                                        </p:attrNameLst>
                                      </p:cBhvr>
                                      <p:to>
                                        <p:strVal val="solid"/>
                                      </p:to>
                                    </p:set>
                                    <p:set>
                                      <p:cBhvr>
                                        <p:cTn id="8" dur="1500" fill="hold"/>
                                        <p:tgtEl>
                                          <p:spTgt spid="11"/>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Sampling Error</a:t>
            </a:r>
            <a:endParaRPr lang="en-US" dirty="0"/>
          </a:p>
        </p:txBody>
      </p:sp>
      <p:sp>
        <p:nvSpPr>
          <p:cNvPr id="3" name="Content Placeholder 2"/>
          <p:cNvSpPr>
            <a:spLocks noGrp="1"/>
          </p:cNvSpPr>
          <p:nvPr>
            <p:ph idx="1"/>
          </p:nvPr>
        </p:nvSpPr>
        <p:spPr/>
        <p:txBody>
          <a:bodyPr>
            <a:normAutofit lnSpcReduction="10000"/>
          </a:bodyPr>
          <a:lstStyle/>
          <a:p>
            <a:r>
              <a:rPr lang="en-US" dirty="0" smtClean="0"/>
              <a:t>Gap between</a:t>
            </a:r>
          </a:p>
          <a:p>
            <a:pPr lvl="1"/>
            <a:r>
              <a:rPr lang="en-US" dirty="0" smtClean="0"/>
              <a:t>The sampling frame - </a:t>
            </a:r>
            <a:r>
              <a:rPr lang="en-US" dirty="0"/>
              <a:t>list or set of methods and procedures used to construct a </a:t>
            </a:r>
            <a:r>
              <a:rPr lang="en-US" dirty="0" smtClean="0"/>
              <a:t>sample - and </a:t>
            </a:r>
          </a:p>
          <a:p>
            <a:pPr lvl="1"/>
            <a:r>
              <a:rPr lang="en-US" dirty="0" smtClean="0"/>
              <a:t>The sample – the set of units (persons, households, businesses, etc.) that are contacted for data collection</a:t>
            </a:r>
          </a:p>
          <a:p>
            <a:r>
              <a:rPr lang="en-US" dirty="0" smtClean="0"/>
              <a:t>Example: </a:t>
            </a:r>
          </a:p>
          <a:p>
            <a:pPr lvl="1"/>
            <a:r>
              <a:rPr lang="en-US" dirty="0" smtClean="0"/>
              <a:t>Frame: List of known anglers</a:t>
            </a:r>
          </a:p>
          <a:p>
            <a:pPr lvl="1"/>
            <a:r>
              <a:rPr lang="en-US" dirty="0" smtClean="0"/>
              <a:t>Sample: Subgroup of list of known anglers, selected with known probability</a:t>
            </a:r>
          </a:p>
          <a:p>
            <a:pPr lvl="1"/>
            <a:endParaRPr lang="en-US" dirty="0"/>
          </a:p>
        </p:txBody>
      </p:sp>
      <p:sp>
        <p:nvSpPr>
          <p:cNvPr id="4" name="Slide Number Placeholder 3"/>
          <p:cNvSpPr>
            <a:spLocks noGrp="1"/>
          </p:cNvSpPr>
          <p:nvPr>
            <p:ph type="sldNum" sz="quarter" idx="12"/>
          </p:nvPr>
        </p:nvSpPr>
        <p:spPr/>
        <p:txBody>
          <a:bodyPr/>
          <a:lstStyle/>
          <a:p>
            <a:fld id="{40B4EF69-6707-4FE5-91CE-CF58AA2848A8}" type="slidenum">
              <a:rPr lang="en-US" smtClean="0"/>
              <a:t>11</a:t>
            </a:fld>
            <a:endParaRPr lang="en-US"/>
          </a:p>
        </p:txBody>
      </p:sp>
    </p:spTree>
    <p:extLst>
      <p:ext uri="{BB962C8B-B14F-4D97-AF65-F5344CB8AC3E}">
        <p14:creationId xmlns:p14="http://schemas.microsoft.com/office/powerpoint/2010/main" val="18013209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Principles of Survey Samples</a:t>
            </a:r>
            <a:endParaRPr lang="en-US" dirty="0"/>
          </a:p>
        </p:txBody>
      </p:sp>
      <p:sp>
        <p:nvSpPr>
          <p:cNvPr id="3" name="Content Placeholder 2"/>
          <p:cNvSpPr>
            <a:spLocks noGrp="1"/>
          </p:cNvSpPr>
          <p:nvPr>
            <p:ph idx="1"/>
          </p:nvPr>
        </p:nvSpPr>
        <p:spPr>
          <a:xfrm>
            <a:off x="0" y="1371600"/>
            <a:ext cx="8915400" cy="5257800"/>
          </a:xfrm>
        </p:spPr>
        <p:txBody>
          <a:bodyPr/>
          <a:lstStyle/>
          <a:p>
            <a:r>
              <a:rPr lang="en-US" dirty="0" smtClean="0"/>
              <a:t>Realism</a:t>
            </a:r>
          </a:p>
          <a:p>
            <a:pPr lvl="1"/>
            <a:r>
              <a:rPr lang="en-US" dirty="0" smtClean="0"/>
              <a:t>Sample reflects an actual population with real population parameters</a:t>
            </a:r>
          </a:p>
          <a:p>
            <a:r>
              <a:rPr lang="en-US" dirty="0" smtClean="0"/>
              <a:t>Randomization</a:t>
            </a:r>
          </a:p>
          <a:p>
            <a:pPr lvl="1"/>
            <a:r>
              <a:rPr lang="en-US" dirty="0" smtClean="0"/>
              <a:t>Chance mechanisms are used to select units, not personal judgment </a:t>
            </a:r>
          </a:p>
          <a:p>
            <a:r>
              <a:rPr lang="en-US" dirty="0" smtClean="0"/>
              <a:t>Representation</a:t>
            </a:r>
          </a:p>
          <a:p>
            <a:pPr lvl="1"/>
            <a:r>
              <a:rPr lang="en-US" dirty="0" smtClean="0"/>
              <a:t>Mirror or miniature of the population</a:t>
            </a:r>
            <a:endParaRPr lang="en-US" dirty="0"/>
          </a:p>
        </p:txBody>
      </p:sp>
      <p:sp>
        <p:nvSpPr>
          <p:cNvPr id="5" name="Slide Number Placeholder 4"/>
          <p:cNvSpPr>
            <a:spLocks noGrp="1"/>
          </p:cNvSpPr>
          <p:nvPr>
            <p:ph type="sldNum" sz="quarter" idx="12"/>
          </p:nvPr>
        </p:nvSpPr>
        <p:spPr/>
        <p:txBody>
          <a:bodyPr/>
          <a:lstStyle/>
          <a:p>
            <a:fld id="{2CB298B2-B99B-45E2-9112-3967190CEE75}" type="slidenum">
              <a:rPr lang="en-US" smtClean="0"/>
              <a:pPr/>
              <a:t>12</a:t>
            </a:fld>
            <a:endParaRPr lang="en-US"/>
          </a:p>
        </p:txBody>
      </p:sp>
    </p:spTree>
    <p:extLst>
      <p:ext uri="{BB962C8B-B14F-4D97-AF65-F5344CB8AC3E}">
        <p14:creationId xmlns:p14="http://schemas.microsoft.com/office/powerpoint/2010/main" val="18640093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Two approaches to survey sampling</a:t>
            </a:r>
            <a:endParaRPr lang="en-US" dirty="0"/>
          </a:p>
        </p:txBody>
      </p:sp>
      <p:sp>
        <p:nvSpPr>
          <p:cNvPr id="3" name="Content Placeholder 2"/>
          <p:cNvSpPr>
            <a:spLocks noGrp="1"/>
          </p:cNvSpPr>
          <p:nvPr>
            <p:ph idx="1"/>
          </p:nvPr>
        </p:nvSpPr>
        <p:spPr/>
        <p:txBody>
          <a:bodyPr>
            <a:normAutofit/>
          </a:bodyPr>
          <a:lstStyle/>
          <a:p>
            <a:pPr>
              <a:lnSpc>
                <a:spcPct val="90000"/>
              </a:lnSpc>
            </a:pPr>
            <a:r>
              <a:rPr lang="en-US" dirty="0" smtClean="0"/>
              <a:t>Chance based approach </a:t>
            </a:r>
          </a:p>
          <a:p>
            <a:pPr lvl="1">
              <a:lnSpc>
                <a:spcPct val="90000"/>
              </a:lnSpc>
            </a:pPr>
            <a:r>
              <a:rPr lang="en-US" dirty="0" smtClean="0"/>
              <a:t>Probability sampling </a:t>
            </a:r>
          </a:p>
          <a:p>
            <a:pPr lvl="1">
              <a:lnSpc>
                <a:spcPct val="90000"/>
              </a:lnSpc>
            </a:pPr>
            <a:r>
              <a:rPr lang="en-US" dirty="0" smtClean="0"/>
              <a:t>Dominates current survey practice</a:t>
            </a:r>
          </a:p>
          <a:p>
            <a:pPr lvl="1">
              <a:lnSpc>
                <a:spcPct val="90000"/>
              </a:lnSpc>
            </a:pPr>
            <a:endParaRPr lang="en-US" dirty="0" smtClean="0"/>
          </a:p>
          <a:p>
            <a:pPr>
              <a:lnSpc>
                <a:spcPct val="90000"/>
              </a:lnSpc>
            </a:pPr>
            <a:r>
              <a:rPr lang="en-US" dirty="0" smtClean="0"/>
              <a:t>Purposive selection </a:t>
            </a:r>
          </a:p>
          <a:p>
            <a:pPr lvl="1">
              <a:lnSpc>
                <a:spcPct val="90000"/>
              </a:lnSpc>
            </a:pPr>
            <a:r>
              <a:rPr lang="en-US" dirty="0" smtClean="0"/>
              <a:t>Non-probability sampling</a:t>
            </a:r>
          </a:p>
          <a:p>
            <a:pPr lvl="1">
              <a:lnSpc>
                <a:spcPct val="90000"/>
              </a:lnSpc>
            </a:pPr>
            <a:r>
              <a:rPr lang="en-US" dirty="0" smtClean="0"/>
              <a:t>Purely purposive selection has very limited use for making statements about a population from the sample (inference).</a:t>
            </a:r>
          </a:p>
          <a:p>
            <a:endParaRPr lang="en-US" dirty="0"/>
          </a:p>
        </p:txBody>
      </p:sp>
      <p:sp>
        <p:nvSpPr>
          <p:cNvPr id="5" name="Slide Number Placeholder 4"/>
          <p:cNvSpPr>
            <a:spLocks noGrp="1"/>
          </p:cNvSpPr>
          <p:nvPr>
            <p:ph type="sldNum" sz="quarter" idx="12"/>
          </p:nvPr>
        </p:nvSpPr>
        <p:spPr/>
        <p:txBody>
          <a:bodyPr/>
          <a:lstStyle/>
          <a:p>
            <a:fld id="{2CB298B2-B99B-45E2-9112-3967190CEE75}" type="slidenum">
              <a:rPr lang="en-US" smtClean="0"/>
              <a:pPr/>
              <a:t>13</a:t>
            </a:fld>
            <a:endParaRPr lang="en-US"/>
          </a:p>
        </p:txBody>
      </p:sp>
    </p:spTree>
    <p:extLst>
      <p:ext uri="{BB962C8B-B14F-4D97-AF65-F5344CB8AC3E}">
        <p14:creationId xmlns:p14="http://schemas.microsoft.com/office/powerpoint/2010/main" val="35378094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2A9EAC3C-8D35-4ADF-A92D-850400A48B2B}" type="slidenum">
              <a:rPr lang="en-US"/>
              <a:pPr/>
              <a:t>14</a:t>
            </a:fld>
            <a:endParaRPr lang="en-US"/>
          </a:p>
        </p:txBody>
      </p:sp>
      <p:sp>
        <p:nvSpPr>
          <p:cNvPr id="29698" name="Rectangle 2"/>
          <p:cNvSpPr>
            <a:spLocks noGrp="1" noChangeArrowheads="1"/>
          </p:cNvSpPr>
          <p:nvPr>
            <p:ph type="title"/>
          </p:nvPr>
        </p:nvSpPr>
        <p:spPr>
          <a:xfrm>
            <a:off x="685800" y="0"/>
            <a:ext cx="7620000" cy="1371600"/>
          </a:xfrm>
        </p:spPr>
        <p:txBody>
          <a:bodyPr>
            <a:normAutofit fontScale="90000"/>
          </a:bodyPr>
          <a:lstStyle/>
          <a:p>
            <a:r>
              <a:rPr lang="en-US" dirty="0" smtClean="0"/>
              <a:t>Two approaches to survey sampling (2)</a:t>
            </a:r>
            <a:endParaRPr lang="en-US" dirty="0"/>
          </a:p>
        </p:txBody>
      </p:sp>
      <p:sp>
        <p:nvSpPr>
          <p:cNvPr id="29699" name="Rectangle 3"/>
          <p:cNvSpPr>
            <a:spLocks noGrp="1" noChangeArrowheads="1"/>
          </p:cNvSpPr>
          <p:nvPr>
            <p:ph type="body" idx="1"/>
          </p:nvPr>
        </p:nvSpPr>
        <p:spPr>
          <a:xfrm>
            <a:off x="228600" y="1295400"/>
            <a:ext cx="8534400" cy="5257800"/>
          </a:xfrm>
        </p:spPr>
        <p:txBody>
          <a:bodyPr>
            <a:noAutofit/>
          </a:bodyPr>
          <a:lstStyle/>
          <a:p>
            <a:pPr>
              <a:lnSpc>
                <a:spcPct val="80000"/>
              </a:lnSpc>
            </a:pPr>
            <a:r>
              <a:rPr lang="en-US" sz="2600" dirty="0"/>
              <a:t>Probability samples</a:t>
            </a:r>
          </a:p>
          <a:p>
            <a:pPr lvl="1">
              <a:lnSpc>
                <a:spcPct val="80000"/>
              </a:lnSpc>
            </a:pPr>
            <a:r>
              <a:rPr lang="en-US" sz="2200" dirty="0"/>
              <a:t>All units on the frame have a </a:t>
            </a:r>
            <a:r>
              <a:rPr lang="en-US" sz="2200" b="1" dirty="0"/>
              <a:t>known probability of selection</a:t>
            </a:r>
            <a:r>
              <a:rPr lang="en-US" sz="2200" dirty="0"/>
              <a:t>.</a:t>
            </a:r>
          </a:p>
          <a:p>
            <a:pPr lvl="1">
              <a:lnSpc>
                <a:spcPct val="80000"/>
              </a:lnSpc>
            </a:pPr>
            <a:r>
              <a:rPr lang="en-US" sz="2200" dirty="0"/>
              <a:t>The method for selecting units from the frame involves </a:t>
            </a:r>
            <a:r>
              <a:rPr lang="en-US" sz="2200" b="1" dirty="0"/>
              <a:t>randomness</a:t>
            </a:r>
            <a:r>
              <a:rPr lang="en-US" sz="2200" dirty="0"/>
              <a:t> or </a:t>
            </a:r>
            <a:r>
              <a:rPr lang="en-US" sz="2200" b="1" dirty="0"/>
              <a:t>chance</a:t>
            </a:r>
            <a:r>
              <a:rPr lang="en-US" sz="2200" dirty="0"/>
              <a:t>.</a:t>
            </a:r>
          </a:p>
          <a:p>
            <a:pPr lvl="1">
              <a:lnSpc>
                <a:spcPct val="80000"/>
              </a:lnSpc>
            </a:pPr>
            <a:r>
              <a:rPr lang="en-US" sz="2200" dirty="0" smtClean="0"/>
              <a:t>Any unit’s </a:t>
            </a:r>
            <a:r>
              <a:rPr lang="en-US" sz="2200" dirty="0"/>
              <a:t>chance of selection </a:t>
            </a:r>
            <a:r>
              <a:rPr lang="en-US" sz="2200" dirty="0" smtClean="0"/>
              <a:t>is determined randomly using </a:t>
            </a:r>
            <a:r>
              <a:rPr lang="en-US" sz="2200" b="1" dirty="0" smtClean="0"/>
              <a:t>mechanical rules</a:t>
            </a:r>
          </a:p>
          <a:p>
            <a:pPr lvl="1">
              <a:lnSpc>
                <a:spcPct val="80000"/>
              </a:lnSpc>
            </a:pPr>
            <a:r>
              <a:rPr lang="en-US" sz="2200" dirty="0" smtClean="0"/>
              <a:t>Examples</a:t>
            </a:r>
            <a:r>
              <a:rPr lang="en-US" sz="2200" dirty="0"/>
              <a:t>: Simple random samples, cluster samples, stratified random samples, probability proportionate to size </a:t>
            </a:r>
            <a:r>
              <a:rPr lang="en-US" sz="2200" dirty="0" smtClean="0"/>
              <a:t>samples</a:t>
            </a:r>
          </a:p>
          <a:p>
            <a:pPr lvl="1">
              <a:lnSpc>
                <a:spcPct val="80000"/>
              </a:lnSpc>
            </a:pPr>
            <a:endParaRPr lang="en-US" sz="2000" dirty="0"/>
          </a:p>
          <a:p>
            <a:pPr>
              <a:lnSpc>
                <a:spcPct val="80000"/>
              </a:lnSpc>
            </a:pPr>
            <a:r>
              <a:rPr lang="en-US" sz="2600" dirty="0"/>
              <a:t>Non-probability samples</a:t>
            </a:r>
          </a:p>
          <a:p>
            <a:pPr lvl="1">
              <a:lnSpc>
                <a:spcPct val="80000"/>
              </a:lnSpc>
            </a:pPr>
            <a:r>
              <a:rPr lang="en-US" sz="2200" dirty="0"/>
              <a:t>Units on the frame have </a:t>
            </a:r>
            <a:r>
              <a:rPr lang="en-US" sz="2200" b="1" dirty="0"/>
              <a:t>unknown probabilities of selection</a:t>
            </a:r>
            <a:r>
              <a:rPr lang="en-US" sz="2200" dirty="0"/>
              <a:t>.</a:t>
            </a:r>
          </a:p>
          <a:p>
            <a:pPr lvl="1">
              <a:lnSpc>
                <a:spcPct val="80000"/>
              </a:lnSpc>
            </a:pPr>
            <a:r>
              <a:rPr lang="en-US" sz="2200" dirty="0"/>
              <a:t>The method for selecting units from the frame involves </a:t>
            </a:r>
            <a:r>
              <a:rPr lang="en-US" sz="2200" b="1" dirty="0"/>
              <a:t>judgment</a:t>
            </a:r>
            <a:r>
              <a:rPr lang="en-US" sz="2200" dirty="0"/>
              <a:t>.</a:t>
            </a:r>
          </a:p>
          <a:p>
            <a:pPr lvl="1">
              <a:lnSpc>
                <a:spcPct val="80000"/>
              </a:lnSpc>
            </a:pPr>
            <a:r>
              <a:rPr lang="en-US" sz="2200" dirty="0"/>
              <a:t>Any unit’s chance of selection is determined by a </a:t>
            </a:r>
            <a:r>
              <a:rPr lang="en-US" sz="2200" b="1" dirty="0" smtClean="0"/>
              <a:t>personal </a:t>
            </a:r>
            <a:r>
              <a:rPr lang="en-US" sz="2200" dirty="0" smtClean="0"/>
              <a:t>(</a:t>
            </a:r>
            <a:r>
              <a:rPr lang="en-US" sz="2200" dirty="0"/>
              <a:t>researcher or participant) </a:t>
            </a:r>
            <a:r>
              <a:rPr lang="en-US" sz="2200" b="1" dirty="0"/>
              <a:t>decision</a:t>
            </a:r>
            <a:r>
              <a:rPr lang="en-US" sz="2200" dirty="0"/>
              <a:t>.</a:t>
            </a:r>
          </a:p>
          <a:p>
            <a:pPr lvl="1">
              <a:lnSpc>
                <a:spcPct val="80000"/>
              </a:lnSpc>
            </a:pPr>
            <a:r>
              <a:rPr lang="en-US" sz="2200" dirty="0"/>
              <a:t>Examples: Snowball samples, Quota samples, Convenience </a:t>
            </a:r>
            <a:r>
              <a:rPr lang="en-US" sz="2200" dirty="0" smtClean="0"/>
              <a:t>samples, Volunteer samples</a:t>
            </a:r>
            <a:endParaRPr lang="en-US" sz="2200" dirty="0"/>
          </a:p>
        </p:txBody>
      </p:sp>
    </p:spTree>
    <p:extLst>
      <p:ext uri="{BB962C8B-B14F-4D97-AF65-F5344CB8AC3E}">
        <p14:creationId xmlns:p14="http://schemas.microsoft.com/office/powerpoint/2010/main" val="7438904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Sampling Error – Volunteer Surveys</a:t>
            </a:r>
            <a:endParaRPr lang="en-US" dirty="0"/>
          </a:p>
        </p:txBody>
      </p:sp>
      <p:sp>
        <p:nvSpPr>
          <p:cNvPr id="3" name="Content Placeholder 2"/>
          <p:cNvSpPr>
            <a:spLocks noGrp="1"/>
          </p:cNvSpPr>
          <p:nvPr>
            <p:ph idx="1"/>
          </p:nvPr>
        </p:nvSpPr>
        <p:spPr/>
        <p:txBody>
          <a:bodyPr/>
          <a:lstStyle/>
          <a:p>
            <a:r>
              <a:rPr lang="en-US" dirty="0" smtClean="0"/>
              <a:t>What is the sampling frame?</a:t>
            </a:r>
          </a:p>
          <a:p>
            <a:pPr lvl="1"/>
            <a:r>
              <a:rPr lang="en-US" dirty="0" smtClean="0"/>
              <a:t>May be difficult to define</a:t>
            </a:r>
          </a:p>
          <a:p>
            <a:r>
              <a:rPr lang="en-US" dirty="0" smtClean="0"/>
              <a:t>What is the sampling mechanism?</a:t>
            </a:r>
          </a:p>
          <a:p>
            <a:pPr lvl="1"/>
            <a:r>
              <a:rPr lang="en-US" dirty="0" smtClean="0"/>
              <a:t>Out of the control of the researchers / management organization</a:t>
            </a:r>
          </a:p>
          <a:p>
            <a:pPr lvl="1"/>
            <a:r>
              <a:rPr lang="en-US" dirty="0" smtClean="0"/>
              <a:t>Probability of being selected into the sample is unknown</a:t>
            </a:r>
          </a:p>
          <a:p>
            <a:pPr lvl="1"/>
            <a:r>
              <a:rPr lang="en-US" dirty="0" smtClean="0"/>
              <a:t>Unclear what the link is between the sample and the frame</a:t>
            </a:r>
            <a:endParaRPr lang="en-US" dirty="0"/>
          </a:p>
        </p:txBody>
      </p:sp>
      <p:sp>
        <p:nvSpPr>
          <p:cNvPr id="4" name="Slide Number Placeholder 3"/>
          <p:cNvSpPr>
            <a:spLocks noGrp="1"/>
          </p:cNvSpPr>
          <p:nvPr>
            <p:ph type="sldNum" sz="quarter" idx="12"/>
          </p:nvPr>
        </p:nvSpPr>
        <p:spPr/>
        <p:txBody>
          <a:bodyPr/>
          <a:lstStyle/>
          <a:p>
            <a:fld id="{40B4EF69-6707-4FE5-91CE-CF58AA2848A8}" type="slidenum">
              <a:rPr lang="en-US" smtClean="0"/>
              <a:t>15</a:t>
            </a:fld>
            <a:endParaRPr lang="en-US"/>
          </a:p>
        </p:txBody>
      </p:sp>
    </p:spTree>
    <p:extLst>
      <p:ext uri="{BB962C8B-B14F-4D97-AF65-F5344CB8AC3E}">
        <p14:creationId xmlns:p14="http://schemas.microsoft.com/office/powerpoint/2010/main" val="4125612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Sampling Error – Why does it matter?</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With probability samples, there are no biasing (systematic) errors</a:t>
            </a:r>
          </a:p>
          <a:p>
            <a:pPr lvl="1"/>
            <a:r>
              <a:rPr lang="en-US" dirty="0" smtClean="0"/>
              <a:t>That is, the sample estimates won’t be consistently too high or too low due to sampling error, although that does not rule out other error sources</a:t>
            </a:r>
          </a:p>
          <a:p>
            <a:endParaRPr lang="en-US" dirty="0" smtClean="0"/>
          </a:p>
          <a:p>
            <a:r>
              <a:rPr lang="en-US" dirty="0" smtClean="0"/>
              <a:t>The variable errors, known as ‘standard errors,’ have known and well-defined formulas and properties to link the sample back to the frame </a:t>
            </a:r>
          </a:p>
          <a:p>
            <a:pPr lvl="1"/>
            <a:r>
              <a:rPr lang="en-US" dirty="0" smtClean="0"/>
              <a:t>They can be used define a range of plausible values in which the ‘true value’ is likely to fall, known as a ‘confidence interval’</a:t>
            </a:r>
          </a:p>
        </p:txBody>
      </p:sp>
      <p:sp>
        <p:nvSpPr>
          <p:cNvPr id="4" name="Slide Number Placeholder 3"/>
          <p:cNvSpPr>
            <a:spLocks noGrp="1"/>
          </p:cNvSpPr>
          <p:nvPr>
            <p:ph type="sldNum" sz="quarter" idx="12"/>
          </p:nvPr>
        </p:nvSpPr>
        <p:spPr/>
        <p:txBody>
          <a:bodyPr/>
          <a:lstStyle/>
          <a:p>
            <a:fld id="{40B4EF69-6707-4FE5-91CE-CF58AA2848A8}" type="slidenum">
              <a:rPr lang="en-US" smtClean="0"/>
              <a:t>16</a:t>
            </a:fld>
            <a:endParaRPr lang="en-US"/>
          </a:p>
        </p:txBody>
      </p:sp>
    </p:spTree>
    <p:extLst>
      <p:ext uri="{BB962C8B-B14F-4D97-AF65-F5344CB8AC3E}">
        <p14:creationId xmlns:p14="http://schemas.microsoft.com/office/powerpoint/2010/main" val="22364511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Sampling Error – Why does it matter? (2)</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20000"/>
          </a:bodyPr>
          <a:lstStyle/>
          <a:p>
            <a:r>
              <a:rPr lang="en-US" dirty="0" smtClean="0"/>
              <a:t>There is no uniformly accepted scientific method for linking a non-probability sample back to the sample frame</a:t>
            </a:r>
          </a:p>
          <a:p>
            <a:r>
              <a:rPr lang="en-US" dirty="0" smtClean="0"/>
              <a:t>Many approaches have been tried, all using statistical models to try to make the non-probability method ‘look like’ the full population</a:t>
            </a:r>
          </a:p>
          <a:p>
            <a:r>
              <a:rPr lang="en-US" dirty="0" smtClean="0"/>
              <a:t>Can make the non-probability sample align with the frame on certain characteristics that are used in the model, but no guarantee for other characteristics</a:t>
            </a:r>
          </a:p>
          <a:p>
            <a:pPr lvl="1"/>
            <a:r>
              <a:rPr lang="en-US" dirty="0" smtClean="0"/>
              <a:t>Yeager, et al. (2011, POQ) compared adjusted estimates from 7 non-probability samples and 2 probability samples to a variety of benchmark criteria. The adjusted non-probability samples always had substantially higher error rates than the probability samples. </a:t>
            </a:r>
            <a:endParaRPr lang="en-US" dirty="0"/>
          </a:p>
        </p:txBody>
      </p:sp>
      <p:sp>
        <p:nvSpPr>
          <p:cNvPr id="4" name="Slide Number Placeholder 3"/>
          <p:cNvSpPr>
            <a:spLocks noGrp="1"/>
          </p:cNvSpPr>
          <p:nvPr>
            <p:ph type="sldNum" sz="quarter" idx="12"/>
          </p:nvPr>
        </p:nvSpPr>
        <p:spPr/>
        <p:txBody>
          <a:bodyPr/>
          <a:lstStyle/>
          <a:p>
            <a:fld id="{40B4EF69-6707-4FE5-91CE-CF58AA2848A8}" type="slidenum">
              <a:rPr lang="en-US" smtClean="0"/>
              <a:t>17</a:t>
            </a:fld>
            <a:endParaRPr lang="en-US"/>
          </a:p>
        </p:txBody>
      </p:sp>
    </p:spTree>
    <p:extLst>
      <p:ext uri="{BB962C8B-B14F-4D97-AF65-F5344CB8AC3E}">
        <p14:creationId xmlns:p14="http://schemas.microsoft.com/office/powerpoint/2010/main" val="14157832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TSE in notation</a:t>
            </a:r>
            <a:endParaRPr lang="en-US" dirty="0"/>
          </a:p>
        </p:txBody>
      </p:sp>
      <p:graphicFrame>
        <p:nvGraphicFramePr>
          <p:cNvPr id="5" name="Content Placeholder 4"/>
          <p:cNvGraphicFramePr>
            <a:graphicFrameLocks noGrp="1" noChangeAspect="1"/>
          </p:cNvGraphicFramePr>
          <p:nvPr>
            <p:ph idx="1"/>
            <p:extLst>
              <p:ext uri="{D42A27DB-BD31-4B8C-83A1-F6EECF244321}">
                <p14:modId xmlns:p14="http://schemas.microsoft.com/office/powerpoint/2010/main" val="3464877387"/>
              </p:ext>
            </p:extLst>
          </p:nvPr>
        </p:nvGraphicFramePr>
        <p:xfrm>
          <a:off x="304801" y="2667000"/>
          <a:ext cx="1524000" cy="1158338"/>
        </p:xfrm>
        <a:graphic>
          <a:graphicData uri="http://schemas.openxmlformats.org/presentationml/2006/ole">
            <mc:AlternateContent xmlns:mc="http://schemas.openxmlformats.org/markup-compatibility/2006">
              <mc:Choice xmlns:v="urn:schemas-microsoft-com:vml" Requires="v">
                <p:oleObj spid="_x0000_s4138" name="Equation" r:id="rId3" imgW="317160" imgH="241200" progId="Equation.DSMT4">
                  <p:embed/>
                </p:oleObj>
              </mc:Choice>
              <mc:Fallback>
                <p:oleObj name="Equation" r:id="rId3" imgW="317160" imgH="241200" progId="Equation.DSMT4">
                  <p:embed/>
                  <p:pic>
                    <p:nvPicPr>
                      <p:cNvPr id="0" name=""/>
                      <p:cNvPicPr/>
                      <p:nvPr/>
                    </p:nvPicPr>
                    <p:blipFill>
                      <a:blip r:embed="rId4"/>
                      <a:stretch>
                        <a:fillRect/>
                      </a:stretch>
                    </p:blipFill>
                    <p:spPr>
                      <a:xfrm>
                        <a:off x="304801" y="2667000"/>
                        <a:ext cx="1524000" cy="1158338"/>
                      </a:xfrm>
                      <a:prstGeom prst="rect">
                        <a:avLst/>
                      </a:prstGeom>
                    </p:spPr>
                  </p:pic>
                </p:oleObj>
              </mc:Fallback>
            </mc:AlternateContent>
          </a:graphicData>
        </a:graphic>
      </p:graphicFrame>
      <p:graphicFrame>
        <p:nvGraphicFramePr>
          <p:cNvPr id="6" name="Object 5"/>
          <p:cNvGraphicFramePr>
            <a:graphicFrameLocks noGrp="1" noChangeAspect="1"/>
          </p:cNvGraphicFramePr>
          <p:nvPr>
            <p:extLst>
              <p:ext uri="{D42A27DB-BD31-4B8C-83A1-F6EECF244321}">
                <p14:modId xmlns:p14="http://schemas.microsoft.com/office/powerpoint/2010/main" val="2950487066"/>
              </p:ext>
            </p:extLst>
          </p:nvPr>
        </p:nvGraphicFramePr>
        <p:xfrm>
          <a:off x="2209800" y="2590800"/>
          <a:ext cx="1624013" cy="1263650"/>
        </p:xfrm>
        <a:graphic>
          <a:graphicData uri="http://schemas.openxmlformats.org/presentationml/2006/ole">
            <mc:AlternateContent xmlns:mc="http://schemas.openxmlformats.org/markup-compatibility/2006">
              <mc:Choice xmlns:v="urn:schemas-microsoft-com:vml" Requires="v">
                <p:oleObj spid="_x0000_s4139" name="Equation" r:id="rId5" imgW="342720" imgH="266400" progId="Equation.DSMT4">
                  <p:embed/>
                </p:oleObj>
              </mc:Choice>
              <mc:Fallback>
                <p:oleObj name="Equation" r:id="rId5" imgW="342720" imgH="266400" progId="Equation.DSMT4">
                  <p:embed/>
                  <p:pic>
                    <p:nvPicPr>
                      <p:cNvPr id="0" name=""/>
                      <p:cNvPicPr>
                        <a:picLocks noGrp="1" noChangeAspect="1" noChangeArrowheads="1"/>
                      </p:cNvPicPr>
                      <p:nvPr/>
                    </p:nvPicPr>
                    <p:blipFill>
                      <a:blip r:embed="rId6"/>
                      <a:srcRect/>
                      <a:stretch>
                        <a:fillRect/>
                      </a:stretch>
                    </p:blipFill>
                    <p:spPr bwMode="auto">
                      <a:xfrm>
                        <a:off x="2209800" y="2590800"/>
                        <a:ext cx="1624013" cy="1263650"/>
                      </a:xfrm>
                      <a:prstGeom prst="rect">
                        <a:avLst/>
                      </a:prstGeom>
                      <a:noFill/>
                      <a:ln>
                        <a:noFill/>
                      </a:ln>
                    </p:spPr>
                  </p:pic>
                </p:oleObj>
              </mc:Fallback>
            </mc:AlternateContent>
          </a:graphicData>
        </a:graphic>
      </p:graphicFrame>
      <p:graphicFrame>
        <p:nvGraphicFramePr>
          <p:cNvPr id="7" name="Object 6"/>
          <p:cNvGraphicFramePr>
            <a:graphicFrameLocks noGrp="1" noChangeAspect="1"/>
          </p:cNvGraphicFramePr>
          <p:nvPr>
            <p:extLst>
              <p:ext uri="{D42A27DB-BD31-4B8C-83A1-F6EECF244321}">
                <p14:modId xmlns:p14="http://schemas.microsoft.com/office/powerpoint/2010/main" val="661662322"/>
              </p:ext>
            </p:extLst>
          </p:nvPr>
        </p:nvGraphicFramePr>
        <p:xfrm>
          <a:off x="4191000" y="2438400"/>
          <a:ext cx="1976438" cy="1431925"/>
        </p:xfrm>
        <a:graphic>
          <a:graphicData uri="http://schemas.openxmlformats.org/presentationml/2006/ole">
            <mc:AlternateContent xmlns:mc="http://schemas.openxmlformats.org/markup-compatibility/2006">
              <mc:Choice xmlns:v="urn:schemas-microsoft-com:vml" Requires="v">
                <p:oleObj spid="_x0000_s4140" name="Equation" r:id="rId7" imgW="368280" imgH="266400" progId="Equation.DSMT4">
                  <p:embed/>
                </p:oleObj>
              </mc:Choice>
              <mc:Fallback>
                <p:oleObj name="Equation" r:id="rId7" imgW="368280" imgH="266400" progId="Equation.DSMT4">
                  <p:embed/>
                  <p:pic>
                    <p:nvPicPr>
                      <p:cNvPr id="0" name=""/>
                      <p:cNvPicPr>
                        <a:picLocks noGrp="1" noChangeAspect="1" noChangeArrowheads="1"/>
                      </p:cNvPicPr>
                      <p:nvPr/>
                    </p:nvPicPr>
                    <p:blipFill>
                      <a:blip r:embed="rId8"/>
                      <a:srcRect/>
                      <a:stretch>
                        <a:fillRect/>
                      </a:stretch>
                    </p:blipFill>
                    <p:spPr bwMode="auto">
                      <a:xfrm>
                        <a:off x="4191000" y="2438400"/>
                        <a:ext cx="1976438" cy="1431925"/>
                      </a:xfrm>
                      <a:prstGeom prst="rect">
                        <a:avLst/>
                      </a:prstGeom>
                      <a:noFill/>
                      <a:ln>
                        <a:noFill/>
                      </a:ln>
                    </p:spPr>
                  </p:pic>
                </p:oleObj>
              </mc:Fallback>
            </mc:AlternateContent>
          </a:graphicData>
        </a:graphic>
      </p:graphicFrame>
      <p:graphicFrame>
        <p:nvGraphicFramePr>
          <p:cNvPr id="8" name="Object 7"/>
          <p:cNvGraphicFramePr>
            <a:graphicFrameLocks noGrp="1" noChangeAspect="1"/>
          </p:cNvGraphicFramePr>
          <p:nvPr>
            <p:extLst>
              <p:ext uri="{D42A27DB-BD31-4B8C-83A1-F6EECF244321}">
                <p14:modId xmlns:p14="http://schemas.microsoft.com/office/powerpoint/2010/main" val="2755542115"/>
              </p:ext>
            </p:extLst>
          </p:nvPr>
        </p:nvGraphicFramePr>
        <p:xfrm>
          <a:off x="6400800" y="2514600"/>
          <a:ext cx="2652486" cy="1295400"/>
        </p:xfrm>
        <a:graphic>
          <a:graphicData uri="http://schemas.openxmlformats.org/presentationml/2006/ole">
            <mc:AlternateContent xmlns:mc="http://schemas.openxmlformats.org/markup-compatibility/2006">
              <mc:Choice xmlns:v="urn:schemas-microsoft-com:vml" Requires="v">
                <p:oleObj spid="_x0000_s4141" name="Equation" r:id="rId9" imgW="545760" imgH="266400" progId="Equation.DSMT4">
                  <p:embed/>
                </p:oleObj>
              </mc:Choice>
              <mc:Fallback>
                <p:oleObj name="Equation" r:id="rId9" imgW="545760" imgH="266400" progId="Equation.DSMT4">
                  <p:embed/>
                  <p:pic>
                    <p:nvPicPr>
                      <p:cNvPr id="0" name=""/>
                      <p:cNvPicPr>
                        <a:picLocks noGrp="1" noChangeAspect="1" noChangeArrowheads="1"/>
                      </p:cNvPicPr>
                      <p:nvPr/>
                    </p:nvPicPr>
                    <p:blipFill>
                      <a:blip r:embed="rId10"/>
                      <a:srcRect/>
                      <a:stretch>
                        <a:fillRect/>
                      </a:stretch>
                    </p:blipFill>
                    <p:spPr bwMode="auto">
                      <a:xfrm>
                        <a:off x="6400800" y="2514600"/>
                        <a:ext cx="2652486" cy="1295400"/>
                      </a:xfrm>
                      <a:prstGeom prst="rect">
                        <a:avLst/>
                      </a:prstGeom>
                      <a:noFill/>
                      <a:ln>
                        <a:noFill/>
                      </a:ln>
                    </p:spPr>
                  </p:pic>
                </p:oleObj>
              </mc:Fallback>
            </mc:AlternateContent>
          </a:graphicData>
        </a:graphic>
      </p:graphicFrame>
      <p:sp>
        <p:nvSpPr>
          <p:cNvPr id="9" name="Curved Up Arrow 8"/>
          <p:cNvSpPr/>
          <p:nvPr/>
        </p:nvSpPr>
        <p:spPr>
          <a:xfrm flipH="1">
            <a:off x="1219200" y="3810000"/>
            <a:ext cx="6324600" cy="1600200"/>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Curved Down Arrow 9"/>
          <p:cNvSpPr/>
          <p:nvPr/>
        </p:nvSpPr>
        <p:spPr>
          <a:xfrm flipH="1">
            <a:off x="487680" y="1905000"/>
            <a:ext cx="1950720" cy="73152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Curved Down Arrow 10"/>
          <p:cNvSpPr/>
          <p:nvPr/>
        </p:nvSpPr>
        <p:spPr>
          <a:xfrm flipH="1">
            <a:off x="2514600" y="1828800"/>
            <a:ext cx="2026920" cy="73152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Curved Down Arrow 11"/>
          <p:cNvSpPr/>
          <p:nvPr/>
        </p:nvSpPr>
        <p:spPr>
          <a:xfrm flipH="1">
            <a:off x="4648200" y="1828800"/>
            <a:ext cx="2133600" cy="73152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Slide Number Placeholder 12"/>
          <p:cNvSpPr>
            <a:spLocks noGrp="1"/>
          </p:cNvSpPr>
          <p:nvPr>
            <p:ph type="sldNum" sz="quarter" idx="12"/>
          </p:nvPr>
        </p:nvSpPr>
        <p:spPr/>
        <p:txBody>
          <a:bodyPr/>
          <a:lstStyle/>
          <a:p>
            <a:fld id="{40B4EF69-6707-4FE5-91CE-CF58AA2848A8}" type="slidenum">
              <a:rPr lang="en-US" smtClean="0"/>
              <a:t>18</a:t>
            </a:fld>
            <a:endParaRPr lang="en-US"/>
          </a:p>
        </p:txBody>
      </p:sp>
    </p:spTree>
    <p:extLst>
      <p:ext uri="{BB962C8B-B14F-4D97-AF65-F5344CB8AC3E}">
        <p14:creationId xmlns:p14="http://schemas.microsoft.com/office/powerpoint/2010/main" val="2266251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nodeType="clickEffect">
                                  <p:stCondLst>
                                    <p:cond delay="0"/>
                                  </p:stCondLst>
                                  <p:childTnLst>
                                    <p:animClr clrSpc="rgb" dir="cw">
                                      <p:cBhvr>
                                        <p:cTn id="6" dur="1500" fill="hold"/>
                                        <p:tgtEl>
                                          <p:spTgt spid="12"/>
                                        </p:tgtEl>
                                        <p:attrNameLst>
                                          <p:attrName>fillcolor</p:attrName>
                                        </p:attrNameLst>
                                      </p:cBhvr>
                                      <p:to>
                                        <a:srgbClr val="FFFF00"/>
                                      </p:to>
                                    </p:animClr>
                                    <p:set>
                                      <p:cBhvr>
                                        <p:cTn id="7" dur="1500" fill="hold"/>
                                        <p:tgtEl>
                                          <p:spTgt spid="12"/>
                                        </p:tgtEl>
                                        <p:attrNameLst>
                                          <p:attrName>fill.type</p:attrName>
                                        </p:attrNameLst>
                                      </p:cBhvr>
                                      <p:to>
                                        <p:strVal val="solid"/>
                                      </p:to>
                                    </p:set>
                                    <p:set>
                                      <p:cBhvr>
                                        <p:cTn id="8" dur="1500" fill="hold"/>
                                        <p:tgtEl>
                                          <p:spTgt spid="12"/>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Nonresponse Error</a:t>
            </a:r>
            <a:endParaRPr lang="en-US" dirty="0"/>
          </a:p>
        </p:txBody>
      </p:sp>
      <p:sp>
        <p:nvSpPr>
          <p:cNvPr id="3" name="Content Placeholder 2"/>
          <p:cNvSpPr>
            <a:spLocks noGrp="1"/>
          </p:cNvSpPr>
          <p:nvPr>
            <p:ph idx="1"/>
          </p:nvPr>
        </p:nvSpPr>
        <p:spPr>
          <a:xfrm>
            <a:off x="457200" y="1600200"/>
            <a:ext cx="8229600" cy="5105400"/>
          </a:xfrm>
        </p:spPr>
        <p:txBody>
          <a:bodyPr>
            <a:normAutofit lnSpcReduction="10000"/>
          </a:bodyPr>
          <a:lstStyle/>
          <a:p>
            <a:r>
              <a:rPr lang="en-US" dirty="0" smtClean="0"/>
              <a:t>Gap between the </a:t>
            </a:r>
          </a:p>
          <a:p>
            <a:pPr lvl="1"/>
            <a:r>
              <a:rPr lang="en-US" dirty="0" smtClean="0"/>
              <a:t>Sample – the people, households, businesses, or other units selected for data collection – and the</a:t>
            </a:r>
          </a:p>
          <a:p>
            <a:pPr lvl="1"/>
            <a:r>
              <a:rPr lang="en-US" dirty="0" smtClean="0"/>
              <a:t>Respondents – the people, households, businesses or other units who actually participated in the data collection</a:t>
            </a:r>
          </a:p>
          <a:p>
            <a:r>
              <a:rPr lang="en-US" dirty="0" smtClean="0"/>
              <a:t>Example:</a:t>
            </a:r>
          </a:p>
          <a:p>
            <a:pPr lvl="1"/>
            <a:r>
              <a:rPr lang="en-US" dirty="0" smtClean="0"/>
              <a:t>Sample: Selected anglers randomly selected from a list of known anglers</a:t>
            </a:r>
          </a:p>
          <a:p>
            <a:pPr lvl="1"/>
            <a:r>
              <a:rPr lang="en-US" dirty="0" smtClean="0"/>
              <a:t>Respondents: Anglers who actually completed the logbooks and other questions asked</a:t>
            </a:r>
            <a:endParaRPr lang="en-US" dirty="0"/>
          </a:p>
        </p:txBody>
      </p:sp>
      <p:sp>
        <p:nvSpPr>
          <p:cNvPr id="4" name="Slide Number Placeholder 3"/>
          <p:cNvSpPr>
            <a:spLocks noGrp="1"/>
          </p:cNvSpPr>
          <p:nvPr>
            <p:ph type="sldNum" sz="quarter" idx="12"/>
          </p:nvPr>
        </p:nvSpPr>
        <p:spPr/>
        <p:txBody>
          <a:bodyPr/>
          <a:lstStyle/>
          <a:p>
            <a:fld id="{40B4EF69-6707-4FE5-91CE-CF58AA2848A8}" type="slidenum">
              <a:rPr lang="en-US" smtClean="0"/>
              <a:t>19</a:t>
            </a:fld>
            <a:endParaRPr lang="en-US"/>
          </a:p>
        </p:txBody>
      </p:sp>
    </p:spTree>
    <p:extLst>
      <p:ext uri="{BB962C8B-B14F-4D97-AF65-F5344CB8AC3E}">
        <p14:creationId xmlns:p14="http://schemas.microsoft.com/office/powerpoint/2010/main" val="33525674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Two perspectives on survey statistics</a:t>
            </a:r>
            <a:endParaRPr lang="en-US" dirty="0"/>
          </a:p>
        </p:txBody>
      </p:sp>
      <p:sp>
        <p:nvSpPr>
          <p:cNvPr id="3" name="Content Placeholder 2"/>
          <p:cNvSpPr>
            <a:spLocks noGrp="1"/>
          </p:cNvSpPr>
          <p:nvPr>
            <p:ph idx="1"/>
          </p:nvPr>
        </p:nvSpPr>
        <p:spPr/>
        <p:txBody>
          <a:bodyPr/>
          <a:lstStyle/>
          <a:p>
            <a:r>
              <a:rPr lang="en-US" dirty="0" smtClean="0"/>
              <a:t>Survey quality framework (</a:t>
            </a:r>
            <a:r>
              <a:rPr lang="en-US" dirty="0" err="1" smtClean="0"/>
              <a:t>Biemer</a:t>
            </a:r>
            <a:r>
              <a:rPr lang="en-US" dirty="0" smtClean="0"/>
              <a:t> and </a:t>
            </a:r>
            <a:r>
              <a:rPr lang="en-US" dirty="0" err="1" smtClean="0"/>
              <a:t>Lyberg</a:t>
            </a:r>
            <a:r>
              <a:rPr lang="en-US" dirty="0" smtClean="0"/>
              <a:t>, 2003)</a:t>
            </a:r>
          </a:p>
          <a:p>
            <a:pPr lvl="1"/>
            <a:r>
              <a:rPr lang="en-US" dirty="0" smtClean="0"/>
              <a:t>Adopted by many national statistical organizations around the world</a:t>
            </a:r>
          </a:p>
          <a:p>
            <a:r>
              <a:rPr lang="en-US" dirty="0" smtClean="0"/>
              <a:t>Total survey error framework (Groves, 1989)</a:t>
            </a:r>
          </a:p>
          <a:p>
            <a:pPr lvl="1"/>
            <a:r>
              <a:rPr lang="en-US" dirty="0" smtClean="0"/>
              <a:t>Focus on one part of the survey quality framework</a:t>
            </a:r>
            <a:endParaRPr lang="en-US" dirty="0"/>
          </a:p>
        </p:txBody>
      </p:sp>
      <p:sp>
        <p:nvSpPr>
          <p:cNvPr id="4" name="Slide Number Placeholder 3"/>
          <p:cNvSpPr>
            <a:spLocks noGrp="1"/>
          </p:cNvSpPr>
          <p:nvPr>
            <p:ph type="sldNum" sz="quarter" idx="12"/>
          </p:nvPr>
        </p:nvSpPr>
        <p:spPr/>
        <p:txBody>
          <a:bodyPr/>
          <a:lstStyle/>
          <a:p>
            <a:fld id="{40B4EF69-6707-4FE5-91CE-CF58AA2848A8}" type="slidenum">
              <a:rPr lang="en-US" smtClean="0"/>
              <a:t>2</a:t>
            </a:fld>
            <a:endParaRPr lang="en-US"/>
          </a:p>
        </p:txBody>
      </p:sp>
    </p:spTree>
    <p:extLst>
      <p:ext uri="{BB962C8B-B14F-4D97-AF65-F5344CB8AC3E}">
        <p14:creationId xmlns:p14="http://schemas.microsoft.com/office/powerpoint/2010/main" val="110977634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a:bodyPr>
          <a:lstStyle/>
          <a:p>
            <a:r>
              <a:rPr lang="en-US" dirty="0" smtClean="0"/>
              <a:t>Nonresponse Error – Volunteer Surveys</a:t>
            </a:r>
            <a:endParaRPr lang="en-US" dirty="0"/>
          </a:p>
        </p:txBody>
      </p:sp>
      <p:sp>
        <p:nvSpPr>
          <p:cNvPr id="3" name="Content Placeholder 2"/>
          <p:cNvSpPr>
            <a:spLocks noGrp="1"/>
          </p:cNvSpPr>
          <p:nvPr>
            <p:ph idx="1"/>
          </p:nvPr>
        </p:nvSpPr>
        <p:spPr/>
        <p:txBody>
          <a:bodyPr>
            <a:normAutofit/>
          </a:bodyPr>
          <a:lstStyle/>
          <a:p>
            <a:r>
              <a:rPr lang="en-US" dirty="0" smtClean="0"/>
              <a:t>Who is the sample? Who are the respondents? </a:t>
            </a:r>
          </a:p>
          <a:p>
            <a:pPr lvl="1"/>
            <a:r>
              <a:rPr lang="en-US" dirty="0" smtClean="0"/>
              <a:t>Difficult to define these two groups separately, as the mechanism for selecting persons to participate is their own self-selection into the data collection effort</a:t>
            </a:r>
          </a:p>
        </p:txBody>
      </p:sp>
      <p:sp>
        <p:nvSpPr>
          <p:cNvPr id="4" name="Slide Number Placeholder 3"/>
          <p:cNvSpPr>
            <a:spLocks noGrp="1"/>
          </p:cNvSpPr>
          <p:nvPr>
            <p:ph type="sldNum" sz="quarter" idx="12"/>
          </p:nvPr>
        </p:nvSpPr>
        <p:spPr/>
        <p:txBody>
          <a:bodyPr/>
          <a:lstStyle/>
          <a:p>
            <a:fld id="{40B4EF69-6707-4FE5-91CE-CF58AA2848A8}" type="slidenum">
              <a:rPr lang="en-US" smtClean="0"/>
              <a:t>20</a:t>
            </a:fld>
            <a:endParaRPr lang="en-US"/>
          </a:p>
        </p:txBody>
      </p:sp>
    </p:spTree>
    <p:extLst>
      <p:ext uri="{BB962C8B-B14F-4D97-AF65-F5344CB8AC3E}">
        <p14:creationId xmlns:p14="http://schemas.microsoft.com/office/powerpoint/2010/main" val="333281363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dirty="0" smtClean="0"/>
              <a:t>Nonresponse Error – Why does it matter?</a:t>
            </a:r>
            <a:endParaRPr lang="en-US" dirty="0"/>
          </a:p>
        </p:txBody>
      </p:sp>
      <p:sp>
        <p:nvSpPr>
          <p:cNvPr id="3" name="Content Placeholder 2"/>
          <p:cNvSpPr>
            <a:spLocks noGrp="1"/>
          </p:cNvSpPr>
          <p:nvPr>
            <p:ph idx="1"/>
          </p:nvPr>
        </p:nvSpPr>
        <p:spPr/>
        <p:txBody>
          <a:bodyPr/>
          <a:lstStyle/>
          <a:p>
            <a:r>
              <a:rPr lang="en-US" dirty="0" smtClean="0"/>
              <a:t>Potential source for bias in survey statistics</a:t>
            </a:r>
          </a:p>
          <a:p>
            <a:endParaRPr lang="en-US" dirty="0"/>
          </a:p>
        </p:txBody>
      </p:sp>
      <p:sp>
        <p:nvSpPr>
          <p:cNvPr id="4" name="Slide Number Placeholder 3"/>
          <p:cNvSpPr>
            <a:spLocks noGrp="1"/>
          </p:cNvSpPr>
          <p:nvPr>
            <p:ph type="sldNum" sz="quarter" idx="12"/>
          </p:nvPr>
        </p:nvSpPr>
        <p:spPr/>
        <p:txBody>
          <a:bodyPr/>
          <a:lstStyle/>
          <a:p>
            <a:fld id="{40B4EF69-6707-4FE5-91CE-CF58AA2848A8}" type="slidenum">
              <a:rPr lang="en-US" smtClean="0"/>
              <a:t>21</a:t>
            </a:fld>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3139915787"/>
              </p:ext>
            </p:extLst>
          </p:nvPr>
        </p:nvGraphicFramePr>
        <p:xfrm>
          <a:off x="44450" y="2346325"/>
          <a:ext cx="9158288" cy="1293813"/>
        </p:xfrm>
        <a:graphic>
          <a:graphicData uri="http://schemas.openxmlformats.org/presentationml/2006/ole">
            <mc:AlternateContent xmlns:mc="http://schemas.openxmlformats.org/markup-compatibility/2006">
              <mc:Choice xmlns:v="urn:schemas-microsoft-com:vml" Requires="v">
                <p:oleObj spid="_x0000_s5130" name="Equation" r:id="rId3" imgW="3238200" imgH="457200" progId="Equation.DSMT4">
                  <p:embed/>
                </p:oleObj>
              </mc:Choice>
              <mc:Fallback>
                <p:oleObj name="Equation" r:id="rId3" imgW="3238200" imgH="457200" progId="Equation.DSMT4">
                  <p:embed/>
                  <p:pic>
                    <p:nvPicPr>
                      <p:cNvPr id="0" name=""/>
                      <p:cNvPicPr/>
                      <p:nvPr/>
                    </p:nvPicPr>
                    <p:blipFill>
                      <a:blip r:embed="rId4"/>
                      <a:stretch>
                        <a:fillRect/>
                      </a:stretch>
                    </p:blipFill>
                    <p:spPr>
                      <a:xfrm>
                        <a:off x="44450" y="2346325"/>
                        <a:ext cx="9158288" cy="1293813"/>
                      </a:xfrm>
                      <a:prstGeom prst="rect">
                        <a:avLst/>
                      </a:prstGeom>
                    </p:spPr>
                  </p:pic>
                </p:oleObj>
              </mc:Fallback>
            </mc:AlternateContent>
          </a:graphicData>
        </a:graphic>
      </p:graphicFrame>
      <p:sp>
        <p:nvSpPr>
          <p:cNvPr id="6" name="Rectangle 5"/>
          <p:cNvSpPr/>
          <p:nvPr/>
        </p:nvSpPr>
        <p:spPr>
          <a:xfrm>
            <a:off x="1600200" y="4343400"/>
            <a:ext cx="1371600" cy="152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What you want</a:t>
            </a:r>
            <a:endParaRPr lang="en-US" sz="2000" dirty="0"/>
          </a:p>
        </p:txBody>
      </p:sp>
      <p:sp>
        <p:nvSpPr>
          <p:cNvPr id="7" name="Rectangle 6"/>
          <p:cNvSpPr/>
          <p:nvPr/>
        </p:nvSpPr>
        <p:spPr>
          <a:xfrm>
            <a:off x="3352800" y="4267200"/>
            <a:ext cx="1752600" cy="2133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Nonresponse rate = Proportion of frame population missing from respondents</a:t>
            </a:r>
            <a:endParaRPr lang="en-US" sz="2000" dirty="0"/>
          </a:p>
        </p:txBody>
      </p:sp>
      <p:sp>
        <p:nvSpPr>
          <p:cNvPr id="8" name="Rectangle 7"/>
          <p:cNvSpPr/>
          <p:nvPr/>
        </p:nvSpPr>
        <p:spPr>
          <a:xfrm>
            <a:off x="5562600" y="4343400"/>
            <a:ext cx="2895600" cy="152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Difference between those who responded and those who did not respondent on statistic of interest</a:t>
            </a:r>
            <a:endParaRPr lang="en-US" sz="2000" dirty="0"/>
          </a:p>
        </p:txBody>
      </p:sp>
      <p:cxnSp>
        <p:nvCxnSpPr>
          <p:cNvPr id="10" name="Straight Arrow Connector 9"/>
          <p:cNvCxnSpPr>
            <a:stCxn id="6" idx="0"/>
          </p:cNvCxnSpPr>
          <p:nvPr/>
        </p:nvCxnSpPr>
        <p:spPr>
          <a:xfrm flipV="1">
            <a:off x="2286000" y="3581400"/>
            <a:ext cx="0" cy="762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7" idx="0"/>
          </p:cNvCxnSpPr>
          <p:nvPr/>
        </p:nvCxnSpPr>
        <p:spPr>
          <a:xfrm flipV="1">
            <a:off x="4229100" y="3810000"/>
            <a:ext cx="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8" idx="0"/>
          </p:cNvCxnSpPr>
          <p:nvPr/>
        </p:nvCxnSpPr>
        <p:spPr>
          <a:xfrm flipV="1">
            <a:off x="7010400" y="3657600"/>
            <a:ext cx="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42593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dirty="0" smtClean="0"/>
              <a:t>Nonresponse Error – Why does it matter? (2)</a:t>
            </a:r>
            <a:endParaRPr lang="en-US" dirty="0"/>
          </a:p>
        </p:txBody>
      </p:sp>
      <p:sp>
        <p:nvSpPr>
          <p:cNvPr id="3" name="Content Placeholder 2"/>
          <p:cNvSpPr>
            <a:spLocks noGrp="1"/>
          </p:cNvSpPr>
          <p:nvPr>
            <p:ph idx="1"/>
          </p:nvPr>
        </p:nvSpPr>
        <p:spPr/>
        <p:txBody>
          <a:bodyPr/>
          <a:lstStyle/>
          <a:p>
            <a:r>
              <a:rPr lang="en-US" dirty="0" smtClean="0"/>
              <a:t>Potential source for bias in survey statistics</a:t>
            </a:r>
          </a:p>
          <a:p>
            <a:endParaRPr lang="en-US" dirty="0"/>
          </a:p>
        </p:txBody>
      </p:sp>
      <p:sp>
        <p:nvSpPr>
          <p:cNvPr id="4" name="Slide Number Placeholder 3"/>
          <p:cNvSpPr>
            <a:spLocks noGrp="1"/>
          </p:cNvSpPr>
          <p:nvPr>
            <p:ph type="sldNum" sz="quarter" idx="12"/>
          </p:nvPr>
        </p:nvSpPr>
        <p:spPr/>
        <p:txBody>
          <a:bodyPr/>
          <a:lstStyle/>
          <a:p>
            <a:fld id="{40B4EF69-6707-4FE5-91CE-CF58AA2848A8}" type="slidenum">
              <a:rPr lang="en-US" smtClean="0"/>
              <a:t>22</a:t>
            </a:fld>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1561069938"/>
              </p:ext>
            </p:extLst>
          </p:nvPr>
        </p:nvGraphicFramePr>
        <p:xfrm>
          <a:off x="22861" y="2514600"/>
          <a:ext cx="6900442" cy="1687830"/>
        </p:xfrm>
        <a:graphic>
          <a:graphicData uri="http://schemas.openxmlformats.org/presentationml/2006/ole">
            <mc:AlternateContent xmlns:mc="http://schemas.openxmlformats.org/markup-compatibility/2006">
              <mc:Choice xmlns:v="urn:schemas-microsoft-com:vml" Requires="v">
                <p:oleObj spid="_x0000_s6152" name="Equation" r:id="rId3" imgW="1714320" imgH="419040" progId="Equation.DSMT4">
                  <p:embed/>
                </p:oleObj>
              </mc:Choice>
              <mc:Fallback>
                <p:oleObj name="Equation" r:id="rId3" imgW="1714320" imgH="419040" progId="Equation.DSMT4">
                  <p:embed/>
                  <p:pic>
                    <p:nvPicPr>
                      <p:cNvPr id="0" name=""/>
                      <p:cNvPicPr/>
                      <p:nvPr/>
                    </p:nvPicPr>
                    <p:blipFill>
                      <a:blip r:embed="rId4"/>
                      <a:stretch>
                        <a:fillRect/>
                      </a:stretch>
                    </p:blipFill>
                    <p:spPr>
                      <a:xfrm>
                        <a:off x="22861" y="2514600"/>
                        <a:ext cx="6900442" cy="1687830"/>
                      </a:xfrm>
                      <a:prstGeom prst="rect">
                        <a:avLst/>
                      </a:prstGeom>
                    </p:spPr>
                  </p:pic>
                </p:oleObj>
              </mc:Fallback>
            </mc:AlternateContent>
          </a:graphicData>
        </a:graphic>
      </p:graphicFrame>
      <p:sp>
        <p:nvSpPr>
          <p:cNvPr id="6" name="Rectangle 5"/>
          <p:cNvSpPr/>
          <p:nvPr/>
        </p:nvSpPr>
        <p:spPr>
          <a:xfrm>
            <a:off x="914400" y="4583430"/>
            <a:ext cx="2362200" cy="152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Nonresponse bias of the respondent mean</a:t>
            </a:r>
            <a:endParaRPr lang="en-US" sz="2000" dirty="0"/>
          </a:p>
        </p:txBody>
      </p:sp>
      <p:sp>
        <p:nvSpPr>
          <p:cNvPr id="7" name="Rectangle 6"/>
          <p:cNvSpPr/>
          <p:nvPr/>
        </p:nvSpPr>
        <p:spPr>
          <a:xfrm>
            <a:off x="6991350" y="2289810"/>
            <a:ext cx="2057400" cy="2133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Covariance between probability of participating and the survey variable of interest</a:t>
            </a:r>
            <a:endParaRPr lang="en-US" sz="2000" dirty="0"/>
          </a:p>
        </p:txBody>
      </p:sp>
      <p:sp>
        <p:nvSpPr>
          <p:cNvPr id="8" name="Rectangle 7"/>
          <p:cNvSpPr/>
          <p:nvPr/>
        </p:nvSpPr>
        <p:spPr>
          <a:xfrm>
            <a:off x="4065270" y="4953000"/>
            <a:ext cx="2895600" cy="152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Average probability of participating (similar to the response rate)</a:t>
            </a:r>
            <a:endParaRPr lang="en-US" sz="2000" dirty="0"/>
          </a:p>
        </p:txBody>
      </p:sp>
      <p:cxnSp>
        <p:nvCxnSpPr>
          <p:cNvPr id="10" name="Straight Arrow Connector 9"/>
          <p:cNvCxnSpPr>
            <a:stCxn id="6" idx="0"/>
          </p:cNvCxnSpPr>
          <p:nvPr/>
        </p:nvCxnSpPr>
        <p:spPr>
          <a:xfrm flipV="1">
            <a:off x="2095500" y="3821430"/>
            <a:ext cx="0" cy="762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8" idx="0"/>
          </p:cNvCxnSpPr>
          <p:nvPr/>
        </p:nvCxnSpPr>
        <p:spPr>
          <a:xfrm flipV="1">
            <a:off x="5513070" y="4267200"/>
            <a:ext cx="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7" idx="1"/>
          </p:cNvCxnSpPr>
          <p:nvPr/>
        </p:nvCxnSpPr>
        <p:spPr>
          <a:xfrm flipH="1" flipV="1">
            <a:off x="6781800" y="2971800"/>
            <a:ext cx="209550" cy="38481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99035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Volunteer Surveys from a Survey Quality Framework</a:t>
            </a:r>
            <a:endParaRPr lang="en-US" dirty="0"/>
          </a:p>
        </p:txBody>
      </p:sp>
      <p:sp>
        <p:nvSpPr>
          <p:cNvPr id="3" name="Content Placeholder 2"/>
          <p:cNvSpPr>
            <a:spLocks noGrp="1"/>
          </p:cNvSpPr>
          <p:nvPr>
            <p:ph idx="1"/>
          </p:nvPr>
        </p:nvSpPr>
        <p:spPr>
          <a:xfrm>
            <a:off x="457200" y="1600200"/>
            <a:ext cx="8153400" cy="5029200"/>
          </a:xfrm>
        </p:spPr>
        <p:txBody>
          <a:bodyPr>
            <a:normAutofit fontScale="77500" lnSpcReduction="20000"/>
          </a:bodyPr>
          <a:lstStyle/>
          <a:p>
            <a:r>
              <a:rPr lang="en-US" dirty="0"/>
              <a:t>Accessibility</a:t>
            </a:r>
          </a:p>
          <a:p>
            <a:pPr lvl="1"/>
            <a:r>
              <a:rPr lang="en-US" dirty="0" smtClean="0"/>
              <a:t>Easily accomplished for volunteer surveys</a:t>
            </a:r>
            <a:endParaRPr lang="en-US" dirty="0"/>
          </a:p>
          <a:p>
            <a:r>
              <a:rPr lang="en-US" dirty="0"/>
              <a:t>Timeliness</a:t>
            </a:r>
          </a:p>
          <a:p>
            <a:pPr lvl="1"/>
            <a:r>
              <a:rPr lang="en-US" dirty="0" smtClean="0"/>
              <a:t>If collected by agency who needs the information, results can be accessed at any time. Question is whether the information is ‘complete’</a:t>
            </a:r>
            <a:endParaRPr lang="en-US" dirty="0"/>
          </a:p>
          <a:p>
            <a:r>
              <a:rPr lang="en-US" dirty="0"/>
              <a:t>Coherence </a:t>
            </a:r>
          </a:p>
          <a:p>
            <a:pPr lvl="1"/>
            <a:r>
              <a:rPr lang="en-US" dirty="0" smtClean="0"/>
              <a:t>May be difficult to compare volunteer data with official statistics</a:t>
            </a:r>
            <a:endParaRPr lang="en-US" dirty="0"/>
          </a:p>
          <a:p>
            <a:r>
              <a:rPr lang="en-US" dirty="0"/>
              <a:t>Completeness</a:t>
            </a:r>
          </a:p>
          <a:p>
            <a:pPr lvl="1"/>
            <a:r>
              <a:rPr lang="en-US" dirty="0" smtClean="0"/>
              <a:t>May be limited, depending on characteristics of volunteers</a:t>
            </a:r>
            <a:endParaRPr lang="en-US" dirty="0"/>
          </a:p>
          <a:p>
            <a:r>
              <a:rPr lang="en-US" dirty="0"/>
              <a:t>Accuracy</a:t>
            </a:r>
          </a:p>
          <a:p>
            <a:pPr lvl="1"/>
            <a:r>
              <a:rPr lang="en-US" dirty="0" smtClean="0"/>
              <a:t>Unknown</a:t>
            </a:r>
            <a:r>
              <a:rPr lang="en-US" dirty="0" smtClean="0"/>
              <a:t>, difficult to assess without external </a:t>
            </a:r>
            <a:r>
              <a:rPr lang="en-US" dirty="0" smtClean="0"/>
              <a:t>benchmarks</a:t>
            </a:r>
          </a:p>
          <a:p>
            <a:pPr lvl="1"/>
            <a:r>
              <a:rPr lang="en-US" dirty="0" smtClean="0"/>
              <a:t>No assurance that the sample is linked to the population through a probability mechanism</a:t>
            </a:r>
          </a:p>
        </p:txBody>
      </p:sp>
      <p:sp>
        <p:nvSpPr>
          <p:cNvPr id="4" name="Slide Number Placeholder 3"/>
          <p:cNvSpPr>
            <a:spLocks noGrp="1"/>
          </p:cNvSpPr>
          <p:nvPr>
            <p:ph type="sldNum" sz="quarter" idx="12"/>
          </p:nvPr>
        </p:nvSpPr>
        <p:spPr/>
        <p:txBody>
          <a:bodyPr/>
          <a:lstStyle/>
          <a:p>
            <a:fld id="{40B4EF69-6707-4FE5-91CE-CF58AA2848A8}" type="slidenum">
              <a:rPr lang="en-US" smtClean="0"/>
              <a:t>23</a:t>
            </a:fld>
            <a:endParaRPr lang="en-US"/>
          </a:p>
        </p:txBody>
      </p:sp>
    </p:spTree>
    <p:extLst>
      <p:ext uri="{BB962C8B-B14F-4D97-AF65-F5344CB8AC3E}">
        <p14:creationId xmlns:p14="http://schemas.microsoft.com/office/powerpoint/2010/main" val="2838682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Survey Quality</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Accessibility</a:t>
            </a:r>
          </a:p>
          <a:p>
            <a:pPr lvl="1"/>
            <a:r>
              <a:rPr lang="en-US" dirty="0" smtClean="0"/>
              <a:t>Availability of survey results to those who need them and are interpretable</a:t>
            </a:r>
            <a:endParaRPr lang="en-US" dirty="0" smtClean="0"/>
          </a:p>
          <a:p>
            <a:r>
              <a:rPr lang="en-US" dirty="0" smtClean="0"/>
              <a:t>Timeliness</a:t>
            </a:r>
          </a:p>
          <a:p>
            <a:pPr lvl="1"/>
            <a:r>
              <a:rPr lang="en-US" dirty="0" smtClean="0"/>
              <a:t>Results are available when needed</a:t>
            </a:r>
            <a:endParaRPr lang="en-US" dirty="0" smtClean="0"/>
          </a:p>
          <a:p>
            <a:r>
              <a:rPr lang="en-US" dirty="0" smtClean="0"/>
              <a:t>Coherence </a:t>
            </a:r>
            <a:endParaRPr lang="en-US" dirty="0" smtClean="0"/>
          </a:p>
          <a:p>
            <a:pPr lvl="1"/>
            <a:r>
              <a:rPr lang="en-US" dirty="0" smtClean="0"/>
              <a:t>Related statistics can be combined</a:t>
            </a:r>
            <a:endParaRPr lang="en-US" dirty="0" smtClean="0"/>
          </a:p>
          <a:p>
            <a:r>
              <a:rPr lang="en-US" dirty="0" smtClean="0"/>
              <a:t>Completeness</a:t>
            </a:r>
          </a:p>
          <a:p>
            <a:pPr lvl="1"/>
            <a:r>
              <a:rPr lang="en-US" dirty="0" smtClean="0"/>
              <a:t>Statistics are available for all needed domains</a:t>
            </a:r>
            <a:endParaRPr lang="en-US" dirty="0" smtClean="0"/>
          </a:p>
          <a:p>
            <a:r>
              <a:rPr lang="en-US" dirty="0" smtClean="0"/>
              <a:t>Accuracy</a:t>
            </a:r>
          </a:p>
          <a:p>
            <a:pPr lvl="1"/>
            <a:r>
              <a:rPr lang="en-US" dirty="0" smtClean="0"/>
              <a:t>Difference between ‘truth’ and the estimate; measured by variance </a:t>
            </a:r>
            <a:r>
              <a:rPr lang="en-US" dirty="0" smtClean="0"/>
              <a:t>and bias of </a:t>
            </a:r>
            <a:r>
              <a:rPr lang="en-US" dirty="0" smtClean="0"/>
              <a:t>estimates or mean </a:t>
            </a:r>
            <a:r>
              <a:rPr lang="en-US" dirty="0" smtClean="0"/>
              <a:t>square error</a:t>
            </a:r>
            <a:endParaRPr lang="en-US" dirty="0"/>
          </a:p>
        </p:txBody>
      </p:sp>
      <p:sp>
        <p:nvSpPr>
          <p:cNvPr id="4" name="Slide Number Placeholder 3"/>
          <p:cNvSpPr>
            <a:spLocks noGrp="1"/>
          </p:cNvSpPr>
          <p:nvPr>
            <p:ph type="sldNum" sz="quarter" idx="12"/>
          </p:nvPr>
        </p:nvSpPr>
        <p:spPr/>
        <p:txBody>
          <a:bodyPr/>
          <a:lstStyle/>
          <a:p>
            <a:fld id="{40B4EF69-6707-4FE5-91CE-CF58AA2848A8}" type="slidenum">
              <a:rPr lang="en-US" smtClean="0"/>
              <a:t>3</a:t>
            </a:fld>
            <a:endParaRPr lang="en-US"/>
          </a:p>
        </p:txBody>
      </p:sp>
    </p:spTree>
    <p:extLst>
      <p:ext uri="{BB962C8B-B14F-4D97-AF65-F5344CB8AC3E}">
        <p14:creationId xmlns:p14="http://schemas.microsoft.com/office/powerpoint/2010/main" val="32299589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Survey Quality (2)</a:t>
            </a:r>
            <a:endParaRPr lang="en-US" dirty="0"/>
          </a:p>
        </p:txBody>
      </p:sp>
      <p:sp>
        <p:nvSpPr>
          <p:cNvPr id="3" name="Content Placeholder 2"/>
          <p:cNvSpPr>
            <a:spLocks noGrp="1"/>
          </p:cNvSpPr>
          <p:nvPr>
            <p:ph idx="1"/>
          </p:nvPr>
        </p:nvSpPr>
        <p:spPr/>
        <p:txBody>
          <a:bodyPr>
            <a:normAutofit fontScale="92500"/>
          </a:bodyPr>
          <a:lstStyle/>
          <a:p>
            <a:r>
              <a:rPr lang="en-US" dirty="0" smtClean="0"/>
              <a:t>Dimensions combined should yield “fitness for use”</a:t>
            </a:r>
          </a:p>
          <a:p>
            <a:pPr lvl="1"/>
            <a:r>
              <a:rPr lang="en-US" dirty="0" smtClean="0"/>
              <a:t>Assure quality through processes, as each dimension may be difficult to measure directly</a:t>
            </a:r>
          </a:p>
          <a:p>
            <a:endParaRPr lang="en-US" dirty="0" smtClean="0"/>
          </a:p>
          <a:p>
            <a:r>
              <a:rPr lang="en-US" dirty="0" smtClean="0"/>
              <a:t>Accuracy is one dimension of quality</a:t>
            </a:r>
          </a:p>
          <a:p>
            <a:pPr lvl="1"/>
            <a:r>
              <a:rPr lang="en-US" dirty="0" smtClean="0"/>
              <a:t>But it is the “cornerstone”</a:t>
            </a:r>
          </a:p>
          <a:p>
            <a:pPr lvl="1"/>
            <a:r>
              <a:rPr lang="en-US" dirty="0" smtClean="0"/>
              <a:t>With inaccurate data, many would argue </a:t>
            </a:r>
            <a:r>
              <a:rPr lang="en-US" sz="1500" dirty="0" smtClean="0"/>
              <a:t>(e.g., </a:t>
            </a:r>
            <a:r>
              <a:rPr lang="en-US" sz="1500" dirty="0" err="1" smtClean="0"/>
              <a:t>Biemer</a:t>
            </a:r>
            <a:r>
              <a:rPr lang="en-US" sz="1500" dirty="0" smtClean="0"/>
              <a:t> &amp; </a:t>
            </a:r>
            <a:r>
              <a:rPr lang="en-US" sz="1500" dirty="0" err="1" smtClean="0"/>
              <a:t>Lyberg</a:t>
            </a:r>
            <a:r>
              <a:rPr lang="en-US" sz="1500" dirty="0" smtClean="0"/>
              <a:t>, 2003, p. 24)</a:t>
            </a:r>
            <a:r>
              <a:rPr lang="en-US" dirty="0" smtClean="0"/>
              <a:t> that the other quality dimensions don’t matter</a:t>
            </a:r>
            <a:endParaRPr lang="en-US" dirty="0"/>
          </a:p>
        </p:txBody>
      </p:sp>
      <p:sp>
        <p:nvSpPr>
          <p:cNvPr id="4" name="Slide Number Placeholder 3"/>
          <p:cNvSpPr>
            <a:spLocks noGrp="1"/>
          </p:cNvSpPr>
          <p:nvPr>
            <p:ph type="sldNum" sz="quarter" idx="12"/>
          </p:nvPr>
        </p:nvSpPr>
        <p:spPr/>
        <p:txBody>
          <a:bodyPr/>
          <a:lstStyle/>
          <a:p>
            <a:fld id="{40B4EF69-6707-4FE5-91CE-CF58AA2848A8}" type="slidenum">
              <a:rPr lang="en-US" smtClean="0"/>
              <a:t>4</a:t>
            </a:fld>
            <a:endParaRPr lang="en-US" dirty="0"/>
          </a:p>
        </p:txBody>
      </p:sp>
    </p:spTree>
    <p:extLst>
      <p:ext uri="{BB962C8B-B14F-4D97-AF65-F5344CB8AC3E}">
        <p14:creationId xmlns:p14="http://schemas.microsoft.com/office/powerpoint/2010/main" val="15390266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Slide Number Placeholder 4"/>
          <p:cNvSpPr>
            <a:spLocks noGrp="1"/>
          </p:cNvSpPr>
          <p:nvPr>
            <p:ph type="sldNum" sz="quarter" idx="12"/>
          </p:nvPr>
        </p:nvSpPr>
        <p:spPr/>
        <p:txBody>
          <a:bodyPr/>
          <a:lstStyle/>
          <a:p>
            <a:fld id="{2290410B-0F05-42ED-89CA-58B3FEA52B1C}" type="slidenum">
              <a:rPr lang="en-US"/>
              <a:pPr/>
              <a:t>5</a:t>
            </a:fld>
            <a:endParaRPr lang="en-US" dirty="0"/>
          </a:p>
        </p:txBody>
      </p:sp>
      <p:sp>
        <p:nvSpPr>
          <p:cNvPr id="5122" name="Rectangle 2"/>
          <p:cNvSpPr>
            <a:spLocks noChangeArrowheads="1"/>
          </p:cNvSpPr>
          <p:nvPr/>
        </p:nvSpPr>
        <p:spPr bwMode="auto">
          <a:xfrm>
            <a:off x="2057400" y="609600"/>
            <a:ext cx="1371600" cy="8382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pPr algn="ctr" eaLnBrk="0" hangingPunct="0"/>
            <a:r>
              <a:rPr lang="en-US" sz="2000" dirty="0"/>
              <a:t>Construct</a:t>
            </a:r>
          </a:p>
        </p:txBody>
      </p:sp>
      <p:sp>
        <p:nvSpPr>
          <p:cNvPr id="5123" name="Rectangle 3"/>
          <p:cNvSpPr>
            <a:spLocks noChangeArrowheads="1"/>
          </p:cNvSpPr>
          <p:nvPr/>
        </p:nvSpPr>
        <p:spPr bwMode="auto">
          <a:xfrm>
            <a:off x="2057400" y="2057400"/>
            <a:ext cx="1447800" cy="8382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pPr algn="ctr" eaLnBrk="0" hangingPunct="0"/>
            <a:r>
              <a:rPr lang="en-US" dirty="0"/>
              <a:t>Measurement</a:t>
            </a:r>
          </a:p>
        </p:txBody>
      </p:sp>
      <p:sp>
        <p:nvSpPr>
          <p:cNvPr id="5124" name="Rectangle 4"/>
          <p:cNvSpPr>
            <a:spLocks noChangeArrowheads="1"/>
          </p:cNvSpPr>
          <p:nvPr/>
        </p:nvSpPr>
        <p:spPr bwMode="auto">
          <a:xfrm>
            <a:off x="2057400" y="3352800"/>
            <a:ext cx="1371600" cy="8382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pPr algn="ctr" eaLnBrk="0" hangingPunct="0"/>
            <a:r>
              <a:rPr lang="en-US" sz="2000" dirty="0"/>
              <a:t>Response</a:t>
            </a:r>
            <a:endParaRPr lang="en-US" dirty="0"/>
          </a:p>
        </p:txBody>
      </p:sp>
      <p:sp>
        <p:nvSpPr>
          <p:cNvPr id="5125" name="Rectangle 5"/>
          <p:cNvSpPr>
            <a:spLocks noChangeArrowheads="1"/>
          </p:cNvSpPr>
          <p:nvPr/>
        </p:nvSpPr>
        <p:spPr bwMode="auto">
          <a:xfrm>
            <a:off x="2057400" y="4800600"/>
            <a:ext cx="1371600" cy="8382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pPr algn="ctr" eaLnBrk="0" hangingPunct="0"/>
            <a:r>
              <a:rPr lang="en-US" sz="2000" dirty="0"/>
              <a:t>Edited </a:t>
            </a:r>
          </a:p>
          <a:p>
            <a:pPr algn="ctr" eaLnBrk="0" hangingPunct="0"/>
            <a:r>
              <a:rPr lang="en-US" sz="2000" dirty="0"/>
              <a:t>Response</a:t>
            </a:r>
          </a:p>
        </p:txBody>
      </p:sp>
      <p:sp>
        <p:nvSpPr>
          <p:cNvPr id="5126" name="Rectangle 6"/>
          <p:cNvSpPr>
            <a:spLocks noChangeArrowheads="1"/>
          </p:cNvSpPr>
          <p:nvPr/>
        </p:nvSpPr>
        <p:spPr bwMode="auto">
          <a:xfrm>
            <a:off x="5715000" y="609600"/>
            <a:ext cx="1371600" cy="8382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pPr algn="ctr" eaLnBrk="0" hangingPunct="0"/>
            <a:r>
              <a:rPr lang="en-US" sz="2000" dirty="0"/>
              <a:t>Target </a:t>
            </a:r>
          </a:p>
          <a:p>
            <a:pPr algn="ctr" eaLnBrk="0" hangingPunct="0"/>
            <a:r>
              <a:rPr lang="en-US" sz="2000" dirty="0"/>
              <a:t>Population</a:t>
            </a:r>
          </a:p>
        </p:txBody>
      </p:sp>
      <p:sp>
        <p:nvSpPr>
          <p:cNvPr id="5127" name="Rectangle 7"/>
          <p:cNvSpPr>
            <a:spLocks noChangeArrowheads="1"/>
          </p:cNvSpPr>
          <p:nvPr/>
        </p:nvSpPr>
        <p:spPr bwMode="auto">
          <a:xfrm>
            <a:off x="5715000" y="1676400"/>
            <a:ext cx="1371600" cy="8382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pPr algn="ctr" eaLnBrk="0" hangingPunct="0"/>
            <a:r>
              <a:rPr lang="en-US" sz="2000" dirty="0"/>
              <a:t>Sampling </a:t>
            </a:r>
          </a:p>
          <a:p>
            <a:pPr algn="ctr" eaLnBrk="0" hangingPunct="0"/>
            <a:r>
              <a:rPr lang="en-US" sz="2000" dirty="0"/>
              <a:t>Frame</a:t>
            </a:r>
          </a:p>
        </p:txBody>
      </p:sp>
      <p:sp>
        <p:nvSpPr>
          <p:cNvPr id="5128" name="Rectangle 8"/>
          <p:cNvSpPr>
            <a:spLocks noChangeArrowheads="1"/>
          </p:cNvSpPr>
          <p:nvPr/>
        </p:nvSpPr>
        <p:spPr bwMode="auto">
          <a:xfrm>
            <a:off x="5715000" y="2743200"/>
            <a:ext cx="1371600" cy="8382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pPr algn="ctr" eaLnBrk="0" hangingPunct="0"/>
            <a:r>
              <a:rPr lang="en-US" sz="2000" dirty="0"/>
              <a:t>Sample</a:t>
            </a:r>
          </a:p>
        </p:txBody>
      </p:sp>
      <p:sp>
        <p:nvSpPr>
          <p:cNvPr id="5129" name="Rectangle 9"/>
          <p:cNvSpPr>
            <a:spLocks noChangeArrowheads="1"/>
          </p:cNvSpPr>
          <p:nvPr/>
        </p:nvSpPr>
        <p:spPr bwMode="auto">
          <a:xfrm>
            <a:off x="5715000" y="3962400"/>
            <a:ext cx="1371600" cy="8382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pPr algn="ctr" eaLnBrk="0" hangingPunct="0"/>
            <a:r>
              <a:rPr lang="en-US" sz="2000" dirty="0"/>
              <a:t>Respondents</a:t>
            </a:r>
          </a:p>
        </p:txBody>
      </p:sp>
      <p:sp>
        <p:nvSpPr>
          <p:cNvPr id="5130" name="Rectangle 10"/>
          <p:cNvSpPr>
            <a:spLocks noChangeArrowheads="1"/>
          </p:cNvSpPr>
          <p:nvPr/>
        </p:nvSpPr>
        <p:spPr bwMode="auto">
          <a:xfrm>
            <a:off x="5715000" y="5105400"/>
            <a:ext cx="1371600" cy="8382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pPr algn="ctr" eaLnBrk="0" hangingPunct="0"/>
            <a:r>
              <a:rPr lang="en-US" sz="2000" dirty="0" err="1"/>
              <a:t>Postsurvey</a:t>
            </a:r>
            <a:r>
              <a:rPr lang="en-US" sz="2000" dirty="0"/>
              <a:t> </a:t>
            </a:r>
          </a:p>
          <a:p>
            <a:pPr algn="ctr" eaLnBrk="0" hangingPunct="0"/>
            <a:r>
              <a:rPr lang="en-US" sz="2000" dirty="0"/>
              <a:t>Adjustments</a:t>
            </a:r>
          </a:p>
        </p:txBody>
      </p:sp>
      <p:sp>
        <p:nvSpPr>
          <p:cNvPr id="5131" name="Rectangle 11"/>
          <p:cNvSpPr>
            <a:spLocks noChangeArrowheads="1"/>
          </p:cNvSpPr>
          <p:nvPr/>
        </p:nvSpPr>
        <p:spPr bwMode="auto">
          <a:xfrm>
            <a:off x="3886200" y="5791200"/>
            <a:ext cx="1371600" cy="8382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pPr algn="ctr" eaLnBrk="0" hangingPunct="0"/>
            <a:r>
              <a:rPr lang="en-US" sz="2000" dirty="0"/>
              <a:t>Survey </a:t>
            </a:r>
          </a:p>
          <a:p>
            <a:pPr algn="ctr" eaLnBrk="0" hangingPunct="0"/>
            <a:r>
              <a:rPr lang="en-US" sz="2000" dirty="0"/>
              <a:t>Statistic</a:t>
            </a:r>
          </a:p>
        </p:txBody>
      </p:sp>
      <p:sp>
        <p:nvSpPr>
          <p:cNvPr id="5132" name="Text Box 12"/>
          <p:cNvSpPr txBox="1">
            <a:spLocks noChangeArrowheads="1"/>
          </p:cNvSpPr>
          <p:nvPr/>
        </p:nvSpPr>
        <p:spPr bwMode="auto">
          <a:xfrm>
            <a:off x="1905000" y="228600"/>
            <a:ext cx="1600200" cy="366713"/>
          </a:xfrm>
          <a:prstGeom prst="rect">
            <a:avLst/>
          </a:prstGeom>
          <a:noFill/>
          <a:ln w="9525">
            <a:noFill/>
            <a:miter lim="800000"/>
            <a:headEnd/>
            <a:tailEnd/>
          </a:ln>
          <a:effectLst/>
        </p:spPr>
        <p:txBody>
          <a:bodyPr>
            <a:spAutoFit/>
          </a:bodyPr>
          <a:lstStyle/>
          <a:p>
            <a:pPr eaLnBrk="0" hangingPunct="0">
              <a:spcBef>
                <a:spcPct val="50000"/>
              </a:spcBef>
            </a:pPr>
            <a:r>
              <a:rPr lang="en-US"/>
              <a:t>Measurement</a:t>
            </a:r>
          </a:p>
        </p:txBody>
      </p:sp>
      <p:sp>
        <p:nvSpPr>
          <p:cNvPr id="5133" name="Text Box 13"/>
          <p:cNvSpPr txBox="1">
            <a:spLocks noChangeArrowheads="1"/>
          </p:cNvSpPr>
          <p:nvPr/>
        </p:nvSpPr>
        <p:spPr bwMode="auto">
          <a:xfrm>
            <a:off x="5562600" y="228600"/>
            <a:ext cx="1828800" cy="366713"/>
          </a:xfrm>
          <a:prstGeom prst="rect">
            <a:avLst/>
          </a:prstGeom>
          <a:noFill/>
          <a:ln w="9525">
            <a:noFill/>
            <a:miter lim="800000"/>
            <a:headEnd/>
            <a:tailEnd/>
          </a:ln>
          <a:effectLst/>
        </p:spPr>
        <p:txBody>
          <a:bodyPr>
            <a:spAutoFit/>
          </a:bodyPr>
          <a:lstStyle/>
          <a:p>
            <a:pPr eaLnBrk="0" hangingPunct="0">
              <a:spcBef>
                <a:spcPct val="50000"/>
              </a:spcBef>
            </a:pPr>
            <a:r>
              <a:rPr lang="en-US"/>
              <a:t>Representation</a:t>
            </a:r>
          </a:p>
        </p:txBody>
      </p:sp>
      <p:sp>
        <p:nvSpPr>
          <p:cNvPr id="5134" name="Line 14"/>
          <p:cNvSpPr>
            <a:spLocks noChangeShapeType="1"/>
          </p:cNvSpPr>
          <p:nvPr/>
        </p:nvSpPr>
        <p:spPr bwMode="auto">
          <a:xfrm>
            <a:off x="2743200" y="1447800"/>
            <a:ext cx="0" cy="609600"/>
          </a:xfrm>
          <a:prstGeom prst="line">
            <a:avLst/>
          </a:prstGeom>
          <a:noFill/>
          <a:ln w="9525">
            <a:solidFill>
              <a:schemeClr val="tx1"/>
            </a:solidFill>
            <a:round/>
            <a:headEnd/>
            <a:tailEnd type="triangle" w="med" len="med"/>
          </a:ln>
          <a:effectLst/>
        </p:spPr>
        <p:txBody>
          <a:bodyPr/>
          <a:lstStyle/>
          <a:p>
            <a:endParaRPr lang="en-US"/>
          </a:p>
        </p:txBody>
      </p:sp>
      <p:sp>
        <p:nvSpPr>
          <p:cNvPr id="5135" name="Line 15"/>
          <p:cNvSpPr>
            <a:spLocks noChangeShapeType="1"/>
          </p:cNvSpPr>
          <p:nvPr/>
        </p:nvSpPr>
        <p:spPr bwMode="auto">
          <a:xfrm>
            <a:off x="2743200" y="2895600"/>
            <a:ext cx="0" cy="457200"/>
          </a:xfrm>
          <a:prstGeom prst="line">
            <a:avLst/>
          </a:prstGeom>
          <a:noFill/>
          <a:ln w="9525">
            <a:solidFill>
              <a:schemeClr val="tx1"/>
            </a:solidFill>
            <a:round/>
            <a:headEnd/>
            <a:tailEnd type="triangle" w="med" len="med"/>
          </a:ln>
          <a:effectLst/>
        </p:spPr>
        <p:txBody>
          <a:bodyPr/>
          <a:lstStyle/>
          <a:p>
            <a:endParaRPr lang="en-US"/>
          </a:p>
        </p:txBody>
      </p:sp>
      <p:sp>
        <p:nvSpPr>
          <p:cNvPr id="5136" name="Text Box 16"/>
          <p:cNvSpPr txBox="1">
            <a:spLocks noChangeArrowheads="1"/>
          </p:cNvSpPr>
          <p:nvPr/>
        </p:nvSpPr>
        <p:spPr bwMode="auto">
          <a:xfrm>
            <a:off x="0" y="6248400"/>
            <a:ext cx="2971800" cy="523220"/>
          </a:xfrm>
          <a:prstGeom prst="rect">
            <a:avLst/>
          </a:prstGeom>
          <a:noFill/>
          <a:ln w="9525">
            <a:noFill/>
            <a:miter lim="800000"/>
            <a:headEnd/>
            <a:tailEnd/>
          </a:ln>
          <a:effectLst/>
        </p:spPr>
        <p:txBody>
          <a:bodyPr wrap="square">
            <a:spAutoFit/>
          </a:bodyPr>
          <a:lstStyle/>
          <a:p>
            <a:pPr eaLnBrk="0" hangingPunct="0">
              <a:spcBef>
                <a:spcPct val="50000"/>
              </a:spcBef>
            </a:pPr>
            <a:r>
              <a:rPr lang="en-US" sz="1400" dirty="0"/>
              <a:t>Groves, et al. 2004, </a:t>
            </a:r>
            <a:r>
              <a:rPr lang="en-US" sz="1400" i="1" dirty="0"/>
              <a:t>Survey Methodology </a:t>
            </a:r>
            <a:r>
              <a:rPr lang="en-US" sz="1400" dirty="0"/>
              <a:t> Figure 2.5</a:t>
            </a:r>
          </a:p>
        </p:txBody>
      </p:sp>
      <p:sp>
        <p:nvSpPr>
          <p:cNvPr id="5137" name="Line 17"/>
          <p:cNvSpPr>
            <a:spLocks noChangeShapeType="1"/>
          </p:cNvSpPr>
          <p:nvPr/>
        </p:nvSpPr>
        <p:spPr bwMode="auto">
          <a:xfrm>
            <a:off x="2743200" y="4191000"/>
            <a:ext cx="0" cy="609600"/>
          </a:xfrm>
          <a:prstGeom prst="line">
            <a:avLst/>
          </a:prstGeom>
          <a:noFill/>
          <a:ln w="9525">
            <a:solidFill>
              <a:schemeClr val="tx1"/>
            </a:solidFill>
            <a:round/>
            <a:headEnd/>
            <a:tailEnd type="triangle" w="med" len="med"/>
          </a:ln>
          <a:effectLst/>
        </p:spPr>
        <p:txBody>
          <a:bodyPr/>
          <a:lstStyle/>
          <a:p>
            <a:endParaRPr lang="en-US"/>
          </a:p>
        </p:txBody>
      </p:sp>
      <p:sp>
        <p:nvSpPr>
          <p:cNvPr id="5138" name="Line 18"/>
          <p:cNvSpPr>
            <a:spLocks noChangeShapeType="1"/>
          </p:cNvSpPr>
          <p:nvPr/>
        </p:nvSpPr>
        <p:spPr bwMode="auto">
          <a:xfrm>
            <a:off x="2743200" y="5638800"/>
            <a:ext cx="1143000" cy="609600"/>
          </a:xfrm>
          <a:prstGeom prst="line">
            <a:avLst/>
          </a:prstGeom>
          <a:noFill/>
          <a:ln w="9525">
            <a:solidFill>
              <a:schemeClr val="tx1"/>
            </a:solidFill>
            <a:round/>
            <a:headEnd/>
            <a:tailEnd type="triangle" w="med" len="med"/>
          </a:ln>
          <a:effectLst/>
        </p:spPr>
        <p:txBody>
          <a:bodyPr/>
          <a:lstStyle/>
          <a:p>
            <a:endParaRPr lang="en-US"/>
          </a:p>
        </p:txBody>
      </p:sp>
      <p:sp>
        <p:nvSpPr>
          <p:cNvPr id="5139" name="Line 19"/>
          <p:cNvSpPr>
            <a:spLocks noChangeShapeType="1"/>
          </p:cNvSpPr>
          <p:nvPr/>
        </p:nvSpPr>
        <p:spPr bwMode="auto">
          <a:xfrm>
            <a:off x="6400800" y="1447800"/>
            <a:ext cx="0" cy="228600"/>
          </a:xfrm>
          <a:prstGeom prst="line">
            <a:avLst/>
          </a:prstGeom>
          <a:noFill/>
          <a:ln w="9525">
            <a:solidFill>
              <a:schemeClr val="tx1"/>
            </a:solidFill>
            <a:round/>
            <a:headEnd/>
            <a:tailEnd type="triangle" w="med" len="med"/>
          </a:ln>
          <a:effectLst/>
        </p:spPr>
        <p:txBody>
          <a:bodyPr/>
          <a:lstStyle/>
          <a:p>
            <a:endParaRPr lang="en-US"/>
          </a:p>
        </p:txBody>
      </p:sp>
      <p:sp>
        <p:nvSpPr>
          <p:cNvPr id="5140" name="Line 20"/>
          <p:cNvSpPr>
            <a:spLocks noChangeShapeType="1"/>
          </p:cNvSpPr>
          <p:nvPr/>
        </p:nvSpPr>
        <p:spPr bwMode="auto">
          <a:xfrm>
            <a:off x="6400800" y="2514600"/>
            <a:ext cx="0" cy="228600"/>
          </a:xfrm>
          <a:prstGeom prst="line">
            <a:avLst/>
          </a:prstGeom>
          <a:noFill/>
          <a:ln w="9525">
            <a:solidFill>
              <a:schemeClr val="tx1"/>
            </a:solidFill>
            <a:round/>
            <a:headEnd/>
            <a:tailEnd type="triangle" w="med" len="med"/>
          </a:ln>
          <a:effectLst/>
        </p:spPr>
        <p:txBody>
          <a:bodyPr/>
          <a:lstStyle/>
          <a:p>
            <a:endParaRPr lang="en-US"/>
          </a:p>
        </p:txBody>
      </p:sp>
      <p:sp>
        <p:nvSpPr>
          <p:cNvPr id="5141" name="Line 21"/>
          <p:cNvSpPr>
            <a:spLocks noChangeShapeType="1"/>
          </p:cNvSpPr>
          <p:nvPr/>
        </p:nvSpPr>
        <p:spPr bwMode="auto">
          <a:xfrm>
            <a:off x="6400800" y="3581400"/>
            <a:ext cx="0" cy="381000"/>
          </a:xfrm>
          <a:prstGeom prst="line">
            <a:avLst/>
          </a:prstGeom>
          <a:noFill/>
          <a:ln w="9525">
            <a:solidFill>
              <a:schemeClr val="tx1"/>
            </a:solidFill>
            <a:round/>
            <a:headEnd/>
            <a:tailEnd type="triangle" w="med" len="med"/>
          </a:ln>
          <a:effectLst/>
        </p:spPr>
        <p:txBody>
          <a:bodyPr/>
          <a:lstStyle/>
          <a:p>
            <a:endParaRPr lang="en-US"/>
          </a:p>
        </p:txBody>
      </p:sp>
      <p:sp>
        <p:nvSpPr>
          <p:cNvPr id="5142" name="Line 22"/>
          <p:cNvSpPr>
            <a:spLocks noChangeShapeType="1"/>
          </p:cNvSpPr>
          <p:nvPr/>
        </p:nvSpPr>
        <p:spPr bwMode="auto">
          <a:xfrm>
            <a:off x="6400800" y="4800600"/>
            <a:ext cx="0" cy="304800"/>
          </a:xfrm>
          <a:prstGeom prst="line">
            <a:avLst/>
          </a:prstGeom>
          <a:noFill/>
          <a:ln w="9525">
            <a:solidFill>
              <a:schemeClr val="tx1"/>
            </a:solidFill>
            <a:round/>
            <a:headEnd/>
            <a:tailEnd type="triangle" w="med" len="med"/>
          </a:ln>
          <a:effectLst/>
        </p:spPr>
        <p:txBody>
          <a:bodyPr/>
          <a:lstStyle/>
          <a:p>
            <a:endParaRPr lang="en-US"/>
          </a:p>
        </p:txBody>
      </p:sp>
      <p:sp>
        <p:nvSpPr>
          <p:cNvPr id="5143" name="Line 23"/>
          <p:cNvSpPr>
            <a:spLocks noChangeShapeType="1"/>
          </p:cNvSpPr>
          <p:nvPr/>
        </p:nvSpPr>
        <p:spPr bwMode="auto">
          <a:xfrm flipH="1">
            <a:off x="5257800" y="5943600"/>
            <a:ext cx="1143000" cy="304800"/>
          </a:xfrm>
          <a:prstGeom prst="line">
            <a:avLst/>
          </a:prstGeom>
          <a:noFill/>
          <a:ln w="9525">
            <a:solidFill>
              <a:schemeClr val="tx1"/>
            </a:solidFill>
            <a:round/>
            <a:headEnd/>
            <a:tailEnd type="triangle" w="med" len="med"/>
          </a:ln>
          <a:effectLst/>
        </p:spPr>
        <p:txBody>
          <a:bodyPr/>
          <a:lstStyle/>
          <a:p>
            <a:endParaRPr lang="en-US"/>
          </a:p>
        </p:txBody>
      </p:sp>
      <p:sp>
        <p:nvSpPr>
          <p:cNvPr id="5144" name="Oval 24"/>
          <p:cNvSpPr>
            <a:spLocks noChangeArrowheads="1"/>
          </p:cNvSpPr>
          <p:nvPr/>
        </p:nvSpPr>
        <p:spPr bwMode="auto">
          <a:xfrm>
            <a:off x="304800" y="1524000"/>
            <a:ext cx="1524000" cy="457200"/>
          </a:xfrm>
          <a:prstGeom prst="ellipse">
            <a:avLst/>
          </a:prstGeom>
          <a:solidFill>
            <a:schemeClr val="accent1">
              <a:lumMod val="40000"/>
              <a:lumOff val="60000"/>
            </a:schemeClr>
          </a:solidFill>
          <a:ln w="9525">
            <a:solidFill>
              <a:schemeClr val="tx1"/>
            </a:solidFill>
            <a:round/>
            <a:headEnd/>
            <a:tailEnd/>
          </a:ln>
          <a:effectLst/>
        </p:spPr>
        <p:txBody>
          <a:bodyPr wrap="none" anchor="ctr"/>
          <a:lstStyle/>
          <a:p>
            <a:pPr algn="ctr" eaLnBrk="0" hangingPunct="0"/>
            <a:r>
              <a:rPr lang="en-US" sz="2000"/>
              <a:t>Validity</a:t>
            </a:r>
          </a:p>
        </p:txBody>
      </p:sp>
      <p:sp>
        <p:nvSpPr>
          <p:cNvPr id="5145" name="Oval 25"/>
          <p:cNvSpPr>
            <a:spLocks noChangeArrowheads="1"/>
          </p:cNvSpPr>
          <p:nvPr/>
        </p:nvSpPr>
        <p:spPr bwMode="auto">
          <a:xfrm>
            <a:off x="76200" y="2590800"/>
            <a:ext cx="1905000" cy="914400"/>
          </a:xfrm>
          <a:prstGeom prst="ellipse">
            <a:avLst/>
          </a:prstGeom>
          <a:solidFill>
            <a:schemeClr val="accent1">
              <a:lumMod val="40000"/>
              <a:lumOff val="60000"/>
            </a:schemeClr>
          </a:solidFill>
          <a:ln w="9525">
            <a:solidFill>
              <a:schemeClr val="tx1"/>
            </a:solidFill>
            <a:round/>
            <a:headEnd/>
            <a:tailEnd/>
          </a:ln>
          <a:effectLst/>
        </p:spPr>
        <p:txBody>
          <a:bodyPr lIns="0" rIns="0" anchor="ctr"/>
          <a:lstStyle/>
          <a:p>
            <a:pPr algn="ctr" eaLnBrk="0" hangingPunct="0"/>
            <a:r>
              <a:rPr lang="en-US"/>
              <a:t>Measurement Error</a:t>
            </a:r>
          </a:p>
        </p:txBody>
      </p:sp>
      <p:sp>
        <p:nvSpPr>
          <p:cNvPr id="5146" name="Oval 26"/>
          <p:cNvSpPr>
            <a:spLocks noChangeArrowheads="1"/>
          </p:cNvSpPr>
          <p:nvPr/>
        </p:nvSpPr>
        <p:spPr bwMode="auto">
          <a:xfrm>
            <a:off x="152400" y="4267200"/>
            <a:ext cx="1905000" cy="609600"/>
          </a:xfrm>
          <a:prstGeom prst="ellipse">
            <a:avLst/>
          </a:prstGeom>
          <a:solidFill>
            <a:schemeClr val="accent1">
              <a:lumMod val="40000"/>
              <a:lumOff val="60000"/>
            </a:schemeClr>
          </a:solidFill>
          <a:ln w="9525">
            <a:solidFill>
              <a:schemeClr val="tx1"/>
            </a:solidFill>
            <a:round/>
            <a:headEnd/>
            <a:tailEnd/>
          </a:ln>
          <a:effectLst/>
        </p:spPr>
        <p:txBody>
          <a:bodyPr wrap="none" anchor="ctr"/>
          <a:lstStyle/>
          <a:p>
            <a:pPr algn="ctr" eaLnBrk="0" hangingPunct="0"/>
            <a:r>
              <a:rPr lang="en-US"/>
              <a:t>Processing Error</a:t>
            </a:r>
          </a:p>
        </p:txBody>
      </p:sp>
      <p:sp>
        <p:nvSpPr>
          <p:cNvPr id="5147" name="Line 27"/>
          <p:cNvSpPr>
            <a:spLocks noChangeShapeType="1"/>
          </p:cNvSpPr>
          <p:nvPr/>
        </p:nvSpPr>
        <p:spPr bwMode="auto">
          <a:xfrm>
            <a:off x="1828800" y="1752600"/>
            <a:ext cx="914400" cy="0"/>
          </a:xfrm>
          <a:prstGeom prst="line">
            <a:avLst/>
          </a:prstGeom>
          <a:noFill/>
          <a:ln w="9525">
            <a:solidFill>
              <a:schemeClr val="tx1"/>
            </a:solidFill>
            <a:round/>
            <a:headEnd/>
            <a:tailEnd type="triangle" w="med" len="med"/>
          </a:ln>
          <a:effectLst/>
        </p:spPr>
        <p:txBody>
          <a:bodyPr/>
          <a:lstStyle/>
          <a:p>
            <a:endParaRPr lang="en-US"/>
          </a:p>
        </p:txBody>
      </p:sp>
      <p:sp>
        <p:nvSpPr>
          <p:cNvPr id="5148" name="Line 28"/>
          <p:cNvSpPr>
            <a:spLocks noChangeShapeType="1"/>
          </p:cNvSpPr>
          <p:nvPr/>
        </p:nvSpPr>
        <p:spPr bwMode="auto">
          <a:xfrm>
            <a:off x="1981200" y="3124200"/>
            <a:ext cx="762000" cy="0"/>
          </a:xfrm>
          <a:prstGeom prst="line">
            <a:avLst/>
          </a:prstGeom>
          <a:noFill/>
          <a:ln w="9525">
            <a:solidFill>
              <a:schemeClr val="tx1"/>
            </a:solidFill>
            <a:round/>
            <a:headEnd/>
            <a:tailEnd type="triangle" w="med" len="med"/>
          </a:ln>
          <a:effectLst/>
        </p:spPr>
        <p:txBody>
          <a:bodyPr/>
          <a:lstStyle/>
          <a:p>
            <a:endParaRPr lang="en-US"/>
          </a:p>
        </p:txBody>
      </p:sp>
      <p:sp>
        <p:nvSpPr>
          <p:cNvPr id="5149" name="Line 29"/>
          <p:cNvSpPr>
            <a:spLocks noChangeShapeType="1"/>
          </p:cNvSpPr>
          <p:nvPr/>
        </p:nvSpPr>
        <p:spPr bwMode="auto">
          <a:xfrm>
            <a:off x="2057400" y="4572000"/>
            <a:ext cx="685800" cy="0"/>
          </a:xfrm>
          <a:prstGeom prst="line">
            <a:avLst/>
          </a:prstGeom>
          <a:noFill/>
          <a:ln w="9525">
            <a:solidFill>
              <a:schemeClr val="tx1"/>
            </a:solidFill>
            <a:round/>
            <a:headEnd/>
            <a:tailEnd type="triangle" w="med" len="med"/>
          </a:ln>
          <a:effectLst/>
        </p:spPr>
        <p:txBody>
          <a:bodyPr/>
          <a:lstStyle/>
          <a:p>
            <a:endParaRPr lang="en-US"/>
          </a:p>
        </p:txBody>
      </p:sp>
      <p:sp>
        <p:nvSpPr>
          <p:cNvPr id="5150" name="Oval 30"/>
          <p:cNvSpPr>
            <a:spLocks noChangeArrowheads="1"/>
          </p:cNvSpPr>
          <p:nvPr/>
        </p:nvSpPr>
        <p:spPr bwMode="auto">
          <a:xfrm>
            <a:off x="7162800" y="4572000"/>
            <a:ext cx="1905000" cy="762000"/>
          </a:xfrm>
          <a:prstGeom prst="ellipse">
            <a:avLst/>
          </a:prstGeom>
          <a:solidFill>
            <a:schemeClr val="accent1">
              <a:lumMod val="40000"/>
              <a:lumOff val="60000"/>
            </a:schemeClr>
          </a:solidFill>
          <a:ln w="9525">
            <a:solidFill>
              <a:schemeClr val="tx1"/>
            </a:solidFill>
            <a:round/>
            <a:headEnd/>
            <a:tailEnd/>
          </a:ln>
          <a:effectLst/>
        </p:spPr>
        <p:txBody>
          <a:bodyPr lIns="45720" rIns="45720" anchor="ctr"/>
          <a:lstStyle/>
          <a:p>
            <a:pPr algn="ctr" eaLnBrk="0" hangingPunct="0"/>
            <a:r>
              <a:rPr lang="en-US"/>
              <a:t>Adjustment Error</a:t>
            </a:r>
          </a:p>
        </p:txBody>
      </p:sp>
      <p:sp>
        <p:nvSpPr>
          <p:cNvPr id="5151" name="Oval 31"/>
          <p:cNvSpPr>
            <a:spLocks noChangeArrowheads="1"/>
          </p:cNvSpPr>
          <p:nvPr/>
        </p:nvSpPr>
        <p:spPr bwMode="auto">
          <a:xfrm>
            <a:off x="7162800" y="3352800"/>
            <a:ext cx="1905000" cy="762000"/>
          </a:xfrm>
          <a:prstGeom prst="ellipse">
            <a:avLst/>
          </a:prstGeom>
          <a:solidFill>
            <a:schemeClr val="accent1">
              <a:lumMod val="40000"/>
              <a:lumOff val="60000"/>
            </a:schemeClr>
          </a:solidFill>
          <a:ln w="9525">
            <a:solidFill>
              <a:schemeClr val="tx1"/>
            </a:solidFill>
            <a:round/>
            <a:headEnd/>
            <a:tailEnd/>
          </a:ln>
          <a:effectLst/>
        </p:spPr>
        <p:txBody>
          <a:bodyPr lIns="45720" rIns="45720" anchor="ctr"/>
          <a:lstStyle/>
          <a:p>
            <a:pPr algn="ctr" eaLnBrk="0" hangingPunct="0"/>
            <a:r>
              <a:rPr lang="en-US"/>
              <a:t>Nonresponse Error</a:t>
            </a:r>
          </a:p>
        </p:txBody>
      </p:sp>
      <p:sp>
        <p:nvSpPr>
          <p:cNvPr id="5152" name="Oval 32"/>
          <p:cNvSpPr>
            <a:spLocks noChangeArrowheads="1"/>
          </p:cNvSpPr>
          <p:nvPr/>
        </p:nvSpPr>
        <p:spPr bwMode="auto">
          <a:xfrm>
            <a:off x="7162800" y="2209800"/>
            <a:ext cx="1905000" cy="762000"/>
          </a:xfrm>
          <a:prstGeom prst="ellipse">
            <a:avLst/>
          </a:prstGeom>
          <a:solidFill>
            <a:schemeClr val="accent1">
              <a:lumMod val="40000"/>
              <a:lumOff val="60000"/>
            </a:schemeClr>
          </a:solidFill>
          <a:ln w="9525">
            <a:solidFill>
              <a:schemeClr val="tx1"/>
            </a:solidFill>
            <a:round/>
            <a:headEnd/>
            <a:tailEnd/>
          </a:ln>
          <a:effectLst/>
        </p:spPr>
        <p:txBody>
          <a:bodyPr lIns="45720" rIns="45720" anchor="ctr"/>
          <a:lstStyle/>
          <a:p>
            <a:pPr algn="ctr" eaLnBrk="0" hangingPunct="0"/>
            <a:r>
              <a:rPr lang="en-US"/>
              <a:t>Sampling Error</a:t>
            </a:r>
          </a:p>
        </p:txBody>
      </p:sp>
      <p:sp>
        <p:nvSpPr>
          <p:cNvPr id="5153" name="Oval 33"/>
          <p:cNvSpPr>
            <a:spLocks noChangeArrowheads="1"/>
          </p:cNvSpPr>
          <p:nvPr/>
        </p:nvSpPr>
        <p:spPr bwMode="auto">
          <a:xfrm>
            <a:off x="7162800" y="1143000"/>
            <a:ext cx="1905000" cy="762000"/>
          </a:xfrm>
          <a:prstGeom prst="ellipse">
            <a:avLst/>
          </a:prstGeom>
          <a:solidFill>
            <a:schemeClr val="accent1">
              <a:lumMod val="40000"/>
              <a:lumOff val="60000"/>
            </a:schemeClr>
          </a:solidFill>
          <a:ln w="9525">
            <a:solidFill>
              <a:schemeClr val="tx1"/>
            </a:solidFill>
            <a:round/>
            <a:headEnd/>
            <a:tailEnd/>
          </a:ln>
          <a:effectLst/>
        </p:spPr>
        <p:txBody>
          <a:bodyPr lIns="45720" rIns="45720" anchor="ctr"/>
          <a:lstStyle/>
          <a:p>
            <a:pPr algn="ctr" eaLnBrk="0" hangingPunct="0"/>
            <a:r>
              <a:rPr lang="en-US"/>
              <a:t>Coverage Error</a:t>
            </a:r>
          </a:p>
        </p:txBody>
      </p:sp>
      <p:sp>
        <p:nvSpPr>
          <p:cNvPr id="5154" name="Line 34"/>
          <p:cNvSpPr>
            <a:spLocks noChangeShapeType="1"/>
          </p:cNvSpPr>
          <p:nvPr/>
        </p:nvSpPr>
        <p:spPr bwMode="auto">
          <a:xfrm flipH="1">
            <a:off x="6400800" y="1524000"/>
            <a:ext cx="762000" cy="0"/>
          </a:xfrm>
          <a:prstGeom prst="line">
            <a:avLst/>
          </a:prstGeom>
          <a:noFill/>
          <a:ln w="9525">
            <a:solidFill>
              <a:schemeClr val="tx1"/>
            </a:solidFill>
            <a:round/>
            <a:headEnd/>
            <a:tailEnd type="triangle" w="med" len="med"/>
          </a:ln>
          <a:effectLst/>
        </p:spPr>
        <p:txBody>
          <a:bodyPr/>
          <a:lstStyle/>
          <a:p>
            <a:endParaRPr lang="en-US"/>
          </a:p>
        </p:txBody>
      </p:sp>
      <p:sp>
        <p:nvSpPr>
          <p:cNvPr id="5155" name="Line 35"/>
          <p:cNvSpPr>
            <a:spLocks noChangeShapeType="1"/>
          </p:cNvSpPr>
          <p:nvPr/>
        </p:nvSpPr>
        <p:spPr bwMode="auto">
          <a:xfrm flipH="1">
            <a:off x="6400800" y="2590800"/>
            <a:ext cx="762000" cy="0"/>
          </a:xfrm>
          <a:prstGeom prst="line">
            <a:avLst/>
          </a:prstGeom>
          <a:noFill/>
          <a:ln w="9525">
            <a:solidFill>
              <a:schemeClr val="tx1"/>
            </a:solidFill>
            <a:round/>
            <a:headEnd/>
            <a:tailEnd type="triangle" w="med" len="med"/>
          </a:ln>
          <a:effectLst/>
        </p:spPr>
        <p:txBody>
          <a:bodyPr/>
          <a:lstStyle/>
          <a:p>
            <a:endParaRPr lang="en-US"/>
          </a:p>
        </p:txBody>
      </p:sp>
      <p:sp>
        <p:nvSpPr>
          <p:cNvPr id="5156" name="Line 36"/>
          <p:cNvSpPr>
            <a:spLocks noChangeShapeType="1"/>
          </p:cNvSpPr>
          <p:nvPr/>
        </p:nvSpPr>
        <p:spPr bwMode="auto">
          <a:xfrm flipH="1">
            <a:off x="6400800" y="3733800"/>
            <a:ext cx="762000" cy="0"/>
          </a:xfrm>
          <a:prstGeom prst="line">
            <a:avLst/>
          </a:prstGeom>
          <a:noFill/>
          <a:ln w="9525">
            <a:solidFill>
              <a:schemeClr val="tx1"/>
            </a:solidFill>
            <a:round/>
            <a:headEnd/>
            <a:tailEnd type="triangle" w="med" len="med"/>
          </a:ln>
          <a:effectLst/>
        </p:spPr>
        <p:txBody>
          <a:bodyPr/>
          <a:lstStyle/>
          <a:p>
            <a:endParaRPr lang="en-US"/>
          </a:p>
        </p:txBody>
      </p:sp>
      <p:sp>
        <p:nvSpPr>
          <p:cNvPr id="5157" name="Line 37"/>
          <p:cNvSpPr>
            <a:spLocks noChangeShapeType="1"/>
          </p:cNvSpPr>
          <p:nvPr/>
        </p:nvSpPr>
        <p:spPr bwMode="auto">
          <a:xfrm flipH="1">
            <a:off x="6400800" y="4953000"/>
            <a:ext cx="762000" cy="0"/>
          </a:xfrm>
          <a:prstGeom prst="line">
            <a:avLst/>
          </a:prstGeom>
          <a:noFill/>
          <a:ln w="9525">
            <a:solidFill>
              <a:schemeClr val="tx1"/>
            </a:solidFill>
            <a:round/>
            <a:headEnd/>
            <a:tailEnd type="triangle" w="med" len="med"/>
          </a:ln>
          <a:effectLst/>
        </p:spPr>
        <p:txBody>
          <a:bodyPr/>
          <a:lstStyle/>
          <a:p>
            <a:endParaRPr lang="en-US"/>
          </a:p>
        </p:txBody>
      </p:sp>
    </p:spTree>
    <p:extLst>
      <p:ext uri="{BB962C8B-B14F-4D97-AF65-F5344CB8AC3E}">
        <p14:creationId xmlns:p14="http://schemas.microsoft.com/office/powerpoint/2010/main" val="3273416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126"/>
                                        </p:tgtEl>
                                        <p:attrNameLst>
                                          <p:attrName>fillcolor</p:attrName>
                                        </p:attrNameLst>
                                      </p:cBhvr>
                                      <p:to>
                                        <a:srgbClr val="FFFF00"/>
                                      </p:to>
                                    </p:animClr>
                                    <p:set>
                                      <p:cBhvr>
                                        <p:cTn id="7" dur="2000" fill="hold"/>
                                        <p:tgtEl>
                                          <p:spTgt spid="5126"/>
                                        </p:tgtEl>
                                        <p:attrNameLst>
                                          <p:attrName>fill.type</p:attrName>
                                        </p:attrNameLst>
                                      </p:cBhvr>
                                      <p:to>
                                        <p:strVal val="solid"/>
                                      </p:to>
                                    </p:set>
                                    <p:set>
                                      <p:cBhvr>
                                        <p:cTn id="8" dur="2000" fill="hold"/>
                                        <p:tgtEl>
                                          <p:spTgt spid="5126"/>
                                        </p:tgtEl>
                                        <p:attrNameLst>
                                          <p:attrName>fill.on</p:attrName>
                                        </p:attrNameLst>
                                      </p:cBhvr>
                                      <p:to>
                                        <p:strVal val="true"/>
                                      </p:to>
                                    </p:set>
                                  </p:childTnLst>
                                </p:cTn>
                              </p:par>
                              <p:par>
                                <p:cTn id="9" presetID="1" presetClass="emph" presetSubtype="2" fill="hold" nodeType="withEffect">
                                  <p:stCondLst>
                                    <p:cond delay="0"/>
                                  </p:stCondLst>
                                  <p:childTnLst>
                                    <p:animClr clrSpc="rgb" dir="cw">
                                      <p:cBhvr>
                                        <p:cTn id="10" dur="2000" fill="hold"/>
                                        <p:tgtEl>
                                          <p:spTgt spid="5127"/>
                                        </p:tgtEl>
                                        <p:attrNameLst>
                                          <p:attrName>fillcolor</p:attrName>
                                        </p:attrNameLst>
                                      </p:cBhvr>
                                      <p:to>
                                        <a:srgbClr val="FFFF00"/>
                                      </p:to>
                                    </p:animClr>
                                    <p:set>
                                      <p:cBhvr>
                                        <p:cTn id="11" dur="2000" fill="hold"/>
                                        <p:tgtEl>
                                          <p:spTgt spid="5127"/>
                                        </p:tgtEl>
                                        <p:attrNameLst>
                                          <p:attrName>fill.type</p:attrName>
                                        </p:attrNameLst>
                                      </p:cBhvr>
                                      <p:to>
                                        <p:strVal val="solid"/>
                                      </p:to>
                                    </p:set>
                                    <p:set>
                                      <p:cBhvr>
                                        <p:cTn id="12" dur="2000" fill="hold"/>
                                        <p:tgtEl>
                                          <p:spTgt spid="5127"/>
                                        </p:tgtEl>
                                        <p:attrNameLst>
                                          <p:attrName>fill.on</p:attrName>
                                        </p:attrNameLst>
                                      </p:cBhvr>
                                      <p:to>
                                        <p:strVal val="true"/>
                                      </p:to>
                                    </p:set>
                                  </p:childTnLst>
                                </p:cTn>
                              </p:par>
                              <p:par>
                                <p:cTn id="13" presetID="1" presetClass="emph" presetSubtype="2" fill="hold" nodeType="withEffect">
                                  <p:stCondLst>
                                    <p:cond delay="0"/>
                                  </p:stCondLst>
                                  <p:childTnLst>
                                    <p:animClr clrSpc="rgb" dir="cw">
                                      <p:cBhvr>
                                        <p:cTn id="14" dur="2000" fill="hold"/>
                                        <p:tgtEl>
                                          <p:spTgt spid="5128"/>
                                        </p:tgtEl>
                                        <p:attrNameLst>
                                          <p:attrName>fillcolor</p:attrName>
                                        </p:attrNameLst>
                                      </p:cBhvr>
                                      <p:to>
                                        <a:srgbClr val="FFFF00"/>
                                      </p:to>
                                    </p:animClr>
                                    <p:set>
                                      <p:cBhvr>
                                        <p:cTn id="15" dur="2000" fill="hold"/>
                                        <p:tgtEl>
                                          <p:spTgt spid="5128"/>
                                        </p:tgtEl>
                                        <p:attrNameLst>
                                          <p:attrName>fill.type</p:attrName>
                                        </p:attrNameLst>
                                      </p:cBhvr>
                                      <p:to>
                                        <p:strVal val="solid"/>
                                      </p:to>
                                    </p:set>
                                    <p:set>
                                      <p:cBhvr>
                                        <p:cTn id="16" dur="2000" fill="hold"/>
                                        <p:tgtEl>
                                          <p:spTgt spid="5128"/>
                                        </p:tgtEl>
                                        <p:attrNameLst>
                                          <p:attrName>fill.on</p:attrName>
                                        </p:attrNameLst>
                                      </p:cBhvr>
                                      <p:to>
                                        <p:strVal val="true"/>
                                      </p:to>
                                    </p:set>
                                  </p:childTnLst>
                                </p:cTn>
                              </p:par>
                              <p:par>
                                <p:cTn id="17" presetID="1" presetClass="emph" presetSubtype="2" fill="hold" nodeType="withEffect">
                                  <p:stCondLst>
                                    <p:cond delay="0"/>
                                  </p:stCondLst>
                                  <p:childTnLst>
                                    <p:animClr clrSpc="rgb" dir="cw">
                                      <p:cBhvr>
                                        <p:cTn id="18" dur="2000" fill="hold"/>
                                        <p:tgtEl>
                                          <p:spTgt spid="5129"/>
                                        </p:tgtEl>
                                        <p:attrNameLst>
                                          <p:attrName>fillcolor</p:attrName>
                                        </p:attrNameLst>
                                      </p:cBhvr>
                                      <p:to>
                                        <a:srgbClr val="FFFF00"/>
                                      </p:to>
                                    </p:animClr>
                                    <p:set>
                                      <p:cBhvr>
                                        <p:cTn id="19" dur="2000" fill="hold"/>
                                        <p:tgtEl>
                                          <p:spTgt spid="5129"/>
                                        </p:tgtEl>
                                        <p:attrNameLst>
                                          <p:attrName>fill.type</p:attrName>
                                        </p:attrNameLst>
                                      </p:cBhvr>
                                      <p:to>
                                        <p:strVal val="solid"/>
                                      </p:to>
                                    </p:set>
                                    <p:set>
                                      <p:cBhvr>
                                        <p:cTn id="20" dur="2000" fill="hold"/>
                                        <p:tgtEl>
                                          <p:spTgt spid="5129"/>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TSE in notation</a:t>
            </a:r>
            <a:endParaRPr lang="en-US" dirty="0"/>
          </a:p>
        </p:txBody>
      </p:sp>
      <p:graphicFrame>
        <p:nvGraphicFramePr>
          <p:cNvPr id="5" name="Content Placeholder 4"/>
          <p:cNvGraphicFramePr>
            <a:graphicFrameLocks noGrp="1" noChangeAspect="1"/>
          </p:cNvGraphicFramePr>
          <p:nvPr>
            <p:ph idx="1"/>
            <p:extLst>
              <p:ext uri="{D42A27DB-BD31-4B8C-83A1-F6EECF244321}">
                <p14:modId xmlns:p14="http://schemas.microsoft.com/office/powerpoint/2010/main" val="2351044225"/>
              </p:ext>
            </p:extLst>
          </p:nvPr>
        </p:nvGraphicFramePr>
        <p:xfrm>
          <a:off x="304801" y="2667000"/>
          <a:ext cx="1524000" cy="1158338"/>
        </p:xfrm>
        <a:graphic>
          <a:graphicData uri="http://schemas.openxmlformats.org/presentationml/2006/ole">
            <mc:AlternateContent xmlns:mc="http://schemas.openxmlformats.org/markup-compatibility/2006">
              <mc:Choice xmlns:v="urn:schemas-microsoft-com:vml" Requires="v">
                <p:oleObj spid="_x0000_s1099" name="Equation" r:id="rId3" imgW="317160" imgH="241200" progId="Equation.DSMT4">
                  <p:embed/>
                </p:oleObj>
              </mc:Choice>
              <mc:Fallback>
                <p:oleObj name="Equation" r:id="rId3" imgW="317160" imgH="241200" progId="Equation.DSMT4">
                  <p:embed/>
                  <p:pic>
                    <p:nvPicPr>
                      <p:cNvPr id="0" name=""/>
                      <p:cNvPicPr/>
                      <p:nvPr/>
                    </p:nvPicPr>
                    <p:blipFill>
                      <a:blip r:embed="rId4"/>
                      <a:stretch>
                        <a:fillRect/>
                      </a:stretch>
                    </p:blipFill>
                    <p:spPr>
                      <a:xfrm>
                        <a:off x="304801" y="2667000"/>
                        <a:ext cx="1524000" cy="1158338"/>
                      </a:xfrm>
                      <a:prstGeom prst="rect">
                        <a:avLst/>
                      </a:prstGeom>
                    </p:spPr>
                  </p:pic>
                </p:oleObj>
              </mc:Fallback>
            </mc:AlternateContent>
          </a:graphicData>
        </a:graphic>
      </p:graphicFrame>
      <p:graphicFrame>
        <p:nvGraphicFramePr>
          <p:cNvPr id="6" name="Object 5"/>
          <p:cNvGraphicFramePr>
            <a:graphicFrameLocks noGrp="1" noChangeAspect="1"/>
          </p:cNvGraphicFramePr>
          <p:nvPr>
            <p:extLst>
              <p:ext uri="{D42A27DB-BD31-4B8C-83A1-F6EECF244321}">
                <p14:modId xmlns:p14="http://schemas.microsoft.com/office/powerpoint/2010/main" val="3267184526"/>
              </p:ext>
            </p:extLst>
          </p:nvPr>
        </p:nvGraphicFramePr>
        <p:xfrm>
          <a:off x="2209800" y="2590800"/>
          <a:ext cx="1624013" cy="1263650"/>
        </p:xfrm>
        <a:graphic>
          <a:graphicData uri="http://schemas.openxmlformats.org/presentationml/2006/ole">
            <mc:AlternateContent xmlns:mc="http://schemas.openxmlformats.org/markup-compatibility/2006">
              <mc:Choice xmlns:v="urn:schemas-microsoft-com:vml" Requires="v">
                <p:oleObj spid="_x0000_s1100" name="Equation" r:id="rId5" imgW="342720" imgH="266400" progId="Equation.DSMT4">
                  <p:embed/>
                </p:oleObj>
              </mc:Choice>
              <mc:Fallback>
                <p:oleObj name="Equation" r:id="rId5" imgW="342720" imgH="266400" progId="Equation.DSMT4">
                  <p:embed/>
                  <p:pic>
                    <p:nvPicPr>
                      <p:cNvPr id="0" name="Content Placeholder 4"/>
                      <p:cNvPicPr>
                        <a:picLocks noGrp="1" noChangeAspect="1" noChangeArrowheads="1"/>
                      </p:cNvPicPr>
                      <p:nvPr/>
                    </p:nvPicPr>
                    <p:blipFill>
                      <a:blip r:embed="rId6"/>
                      <a:srcRect/>
                      <a:stretch>
                        <a:fillRect/>
                      </a:stretch>
                    </p:blipFill>
                    <p:spPr bwMode="auto">
                      <a:xfrm>
                        <a:off x="2209800" y="2590800"/>
                        <a:ext cx="1624013" cy="1263650"/>
                      </a:xfrm>
                      <a:prstGeom prst="rect">
                        <a:avLst/>
                      </a:prstGeom>
                      <a:noFill/>
                      <a:ln>
                        <a:noFill/>
                      </a:ln>
                    </p:spPr>
                  </p:pic>
                </p:oleObj>
              </mc:Fallback>
            </mc:AlternateContent>
          </a:graphicData>
        </a:graphic>
      </p:graphicFrame>
      <p:graphicFrame>
        <p:nvGraphicFramePr>
          <p:cNvPr id="7" name="Object 6"/>
          <p:cNvGraphicFramePr>
            <a:graphicFrameLocks noGrp="1" noChangeAspect="1"/>
          </p:cNvGraphicFramePr>
          <p:nvPr>
            <p:extLst>
              <p:ext uri="{D42A27DB-BD31-4B8C-83A1-F6EECF244321}">
                <p14:modId xmlns:p14="http://schemas.microsoft.com/office/powerpoint/2010/main" val="279870555"/>
              </p:ext>
            </p:extLst>
          </p:nvPr>
        </p:nvGraphicFramePr>
        <p:xfrm>
          <a:off x="4191000" y="2438400"/>
          <a:ext cx="1976438" cy="1431925"/>
        </p:xfrm>
        <a:graphic>
          <a:graphicData uri="http://schemas.openxmlformats.org/presentationml/2006/ole">
            <mc:AlternateContent xmlns:mc="http://schemas.openxmlformats.org/markup-compatibility/2006">
              <mc:Choice xmlns:v="urn:schemas-microsoft-com:vml" Requires="v">
                <p:oleObj spid="_x0000_s1101" name="Equation" r:id="rId7" imgW="368280" imgH="266400" progId="Equation.DSMT4">
                  <p:embed/>
                </p:oleObj>
              </mc:Choice>
              <mc:Fallback>
                <p:oleObj name="Equation" r:id="rId7" imgW="368280" imgH="266400" progId="Equation.DSMT4">
                  <p:embed/>
                  <p:pic>
                    <p:nvPicPr>
                      <p:cNvPr id="0" name="Object 5"/>
                      <p:cNvPicPr>
                        <a:picLocks noGrp="1" noChangeAspect="1" noChangeArrowheads="1"/>
                      </p:cNvPicPr>
                      <p:nvPr/>
                    </p:nvPicPr>
                    <p:blipFill>
                      <a:blip r:embed="rId8"/>
                      <a:srcRect/>
                      <a:stretch>
                        <a:fillRect/>
                      </a:stretch>
                    </p:blipFill>
                    <p:spPr bwMode="auto">
                      <a:xfrm>
                        <a:off x="4191000" y="2438400"/>
                        <a:ext cx="1976438" cy="1431925"/>
                      </a:xfrm>
                      <a:prstGeom prst="rect">
                        <a:avLst/>
                      </a:prstGeom>
                      <a:noFill/>
                      <a:ln>
                        <a:noFill/>
                      </a:ln>
                    </p:spPr>
                  </p:pic>
                </p:oleObj>
              </mc:Fallback>
            </mc:AlternateContent>
          </a:graphicData>
        </a:graphic>
      </p:graphicFrame>
      <p:graphicFrame>
        <p:nvGraphicFramePr>
          <p:cNvPr id="8" name="Object 7"/>
          <p:cNvGraphicFramePr>
            <a:graphicFrameLocks noGrp="1" noChangeAspect="1"/>
          </p:cNvGraphicFramePr>
          <p:nvPr>
            <p:extLst>
              <p:ext uri="{D42A27DB-BD31-4B8C-83A1-F6EECF244321}">
                <p14:modId xmlns:p14="http://schemas.microsoft.com/office/powerpoint/2010/main" val="1119124878"/>
              </p:ext>
            </p:extLst>
          </p:nvPr>
        </p:nvGraphicFramePr>
        <p:xfrm>
          <a:off x="6400800" y="2514600"/>
          <a:ext cx="2652486" cy="1295400"/>
        </p:xfrm>
        <a:graphic>
          <a:graphicData uri="http://schemas.openxmlformats.org/presentationml/2006/ole">
            <mc:AlternateContent xmlns:mc="http://schemas.openxmlformats.org/markup-compatibility/2006">
              <mc:Choice xmlns:v="urn:schemas-microsoft-com:vml" Requires="v">
                <p:oleObj spid="_x0000_s1102" name="Equation" r:id="rId9" imgW="545760" imgH="266400" progId="Equation.DSMT4">
                  <p:embed/>
                </p:oleObj>
              </mc:Choice>
              <mc:Fallback>
                <p:oleObj name="Equation" r:id="rId9" imgW="545760" imgH="266400" progId="Equation.DSMT4">
                  <p:embed/>
                  <p:pic>
                    <p:nvPicPr>
                      <p:cNvPr id="0" name="Object 5"/>
                      <p:cNvPicPr>
                        <a:picLocks noGrp="1" noChangeAspect="1" noChangeArrowheads="1"/>
                      </p:cNvPicPr>
                      <p:nvPr/>
                    </p:nvPicPr>
                    <p:blipFill>
                      <a:blip r:embed="rId10"/>
                      <a:srcRect/>
                      <a:stretch>
                        <a:fillRect/>
                      </a:stretch>
                    </p:blipFill>
                    <p:spPr bwMode="auto">
                      <a:xfrm>
                        <a:off x="6400800" y="2514600"/>
                        <a:ext cx="2652486" cy="1295400"/>
                      </a:xfrm>
                      <a:prstGeom prst="rect">
                        <a:avLst/>
                      </a:prstGeom>
                      <a:noFill/>
                      <a:ln>
                        <a:noFill/>
                      </a:ln>
                    </p:spPr>
                  </p:pic>
                </p:oleObj>
              </mc:Fallback>
            </mc:AlternateContent>
          </a:graphicData>
        </a:graphic>
      </p:graphicFrame>
      <p:sp>
        <p:nvSpPr>
          <p:cNvPr id="9" name="Curved Up Arrow 8"/>
          <p:cNvSpPr/>
          <p:nvPr/>
        </p:nvSpPr>
        <p:spPr>
          <a:xfrm flipH="1">
            <a:off x="1219200" y="3810000"/>
            <a:ext cx="6324600" cy="1600200"/>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Curved Down Arrow 9"/>
          <p:cNvSpPr/>
          <p:nvPr/>
        </p:nvSpPr>
        <p:spPr>
          <a:xfrm flipH="1">
            <a:off x="487680" y="1905000"/>
            <a:ext cx="1950720" cy="73152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Curved Down Arrow 10"/>
          <p:cNvSpPr/>
          <p:nvPr/>
        </p:nvSpPr>
        <p:spPr>
          <a:xfrm flipH="1">
            <a:off x="2514600" y="1828800"/>
            <a:ext cx="2026920" cy="73152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Curved Down Arrow 11"/>
          <p:cNvSpPr/>
          <p:nvPr/>
        </p:nvSpPr>
        <p:spPr>
          <a:xfrm flipH="1">
            <a:off x="4648200" y="1828800"/>
            <a:ext cx="2133600" cy="73152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Slide Number Placeholder 12"/>
          <p:cNvSpPr>
            <a:spLocks noGrp="1"/>
          </p:cNvSpPr>
          <p:nvPr>
            <p:ph type="sldNum" sz="quarter" idx="12"/>
          </p:nvPr>
        </p:nvSpPr>
        <p:spPr/>
        <p:txBody>
          <a:bodyPr/>
          <a:lstStyle/>
          <a:p>
            <a:fld id="{40B4EF69-6707-4FE5-91CE-CF58AA2848A8}" type="slidenum">
              <a:rPr lang="en-US" smtClean="0"/>
              <a:t>6</a:t>
            </a:fld>
            <a:endParaRPr lang="en-US"/>
          </a:p>
        </p:txBody>
      </p:sp>
    </p:spTree>
    <p:extLst>
      <p:ext uri="{BB962C8B-B14F-4D97-AF65-F5344CB8AC3E}">
        <p14:creationId xmlns:p14="http://schemas.microsoft.com/office/powerpoint/2010/main" val="1050488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9" presetClass="emph" presetSubtype="0" fill="hold" grpId="1" nodeType="clickEffect">
                                  <p:stCondLst>
                                    <p:cond delay="0"/>
                                  </p:stCondLst>
                                  <p:childTnLst>
                                    <p:animClr clrSpc="rgb" dir="cw">
                                      <p:cBhvr override="childStyle">
                                        <p:cTn id="22" dur="500" fill="hold"/>
                                        <p:tgtEl>
                                          <p:spTgt spid="10"/>
                                        </p:tgtEl>
                                        <p:attrNameLst>
                                          <p:attrName>style.color</p:attrName>
                                        </p:attrNameLst>
                                      </p:cBhvr>
                                      <p:to>
                                        <a:srgbClr val="FFFF00"/>
                                      </p:to>
                                    </p:animClr>
                                    <p:animClr clrSpc="rgb" dir="cw">
                                      <p:cBhvr>
                                        <p:cTn id="23" dur="500" fill="hold"/>
                                        <p:tgtEl>
                                          <p:spTgt spid="10"/>
                                        </p:tgtEl>
                                        <p:attrNameLst>
                                          <p:attrName>fillcolor</p:attrName>
                                        </p:attrNameLst>
                                      </p:cBhvr>
                                      <p:to>
                                        <a:srgbClr val="FFFF00"/>
                                      </p:to>
                                    </p:animClr>
                                    <p:set>
                                      <p:cBhvr>
                                        <p:cTn id="24" dur="500" fill="hold"/>
                                        <p:tgtEl>
                                          <p:spTgt spid="10"/>
                                        </p:tgtEl>
                                        <p:attrNameLst>
                                          <p:attrName>fill.type</p:attrName>
                                        </p:attrNameLst>
                                      </p:cBhvr>
                                      <p:to>
                                        <p:strVal val="solid"/>
                                      </p:to>
                                    </p:set>
                                    <p:set>
                                      <p:cBhvr>
                                        <p:cTn id="25" dur="500" fill="hold"/>
                                        <p:tgtEl>
                                          <p:spTgt spid="10"/>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0" grpId="1" animBg="1"/>
      <p:bldP spid="11" grpId="0" animBg="1"/>
      <p:bldP spid="1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Coverage Error</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Gap between the </a:t>
            </a:r>
          </a:p>
          <a:p>
            <a:pPr lvl="1"/>
            <a:r>
              <a:rPr lang="en-US" dirty="0" smtClean="0"/>
              <a:t>Target population - who/what you want to make inference to, including definitions of time and space - and </a:t>
            </a:r>
          </a:p>
          <a:p>
            <a:pPr lvl="1"/>
            <a:r>
              <a:rPr lang="en-US" dirty="0"/>
              <a:t>T</a:t>
            </a:r>
            <a:r>
              <a:rPr lang="en-US" dirty="0" smtClean="0"/>
              <a:t>he sampling frame – list or set of methods and procedures used to construct a sample; want to be as complete as possible</a:t>
            </a:r>
          </a:p>
          <a:p>
            <a:r>
              <a:rPr lang="en-US" dirty="0" smtClean="0"/>
              <a:t>Example: </a:t>
            </a:r>
          </a:p>
          <a:p>
            <a:pPr lvl="1"/>
            <a:r>
              <a:rPr lang="en-US" dirty="0" smtClean="0"/>
              <a:t>Target population = All possible anglers at all possible sites for all possible species during the week containing June 1, 2012 in the state of Maryland</a:t>
            </a:r>
          </a:p>
          <a:p>
            <a:pPr lvl="1"/>
            <a:r>
              <a:rPr lang="en-US" dirty="0" smtClean="0"/>
              <a:t>Sampling frame = List of marinas, docks and shore fishing sites; method to generate phone numbers for households; list of names and phone numbers of known anglers</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40B4EF69-6707-4FE5-91CE-CF58AA2848A8}" type="slidenum">
              <a:rPr lang="en-US" smtClean="0"/>
              <a:t>7</a:t>
            </a:fld>
            <a:endParaRPr lang="en-US"/>
          </a:p>
        </p:txBody>
      </p:sp>
    </p:spTree>
    <p:extLst>
      <p:ext uri="{BB962C8B-B14F-4D97-AF65-F5344CB8AC3E}">
        <p14:creationId xmlns:p14="http://schemas.microsoft.com/office/powerpoint/2010/main" val="4642711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Coverage Error – Volunteer Surveys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Who is the target population?</a:t>
            </a:r>
          </a:p>
          <a:p>
            <a:pPr lvl="1"/>
            <a:r>
              <a:rPr lang="en-US" dirty="0" smtClean="0"/>
              <a:t>Often the same as for probability-based surveys</a:t>
            </a:r>
          </a:p>
          <a:p>
            <a:r>
              <a:rPr lang="en-US" dirty="0" smtClean="0"/>
              <a:t>What is the sampling frame? </a:t>
            </a:r>
          </a:p>
          <a:p>
            <a:pPr lvl="1"/>
            <a:r>
              <a:rPr lang="en-US" dirty="0" smtClean="0"/>
              <a:t>May be difficult to define</a:t>
            </a:r>
          </a:p>
          <a:p>
            <a:pPr lvl="1"/>
            <a:r>
              <a:rPr lang="en-US" dirty="0" smtClean="0"/>
              <a:t>If website and email, then can conceptualize loosely as persons who (1) have internet access, (2) log on to website or open email, (3) visit the part of the website that contains information about the volunteer angler program</a:t>
            </a:r>
          </a:p>
          <a:p>
            <a:pPr lvl="1"/>
            <a:r>
              <a:rPr lang="en-US" dirty="0" smtClean="0"/>
              <a:t>If in-store flyers, then can conceptualize loosely as persons who (1) visit the store and (2) see the flyer</a:t>
            </a:r>
            <a:endParaRPr lang="en-US" dirty="0"/>
          </a:p>
        </p:txBody>
      </p:sp>
      <p:sp>
        <p:nvSpPr>
          <p:cNvPr id="4" name="Slide Number Placeholder 3"/>
          <p:cNvSpPr>
            <a:spLocks noGrp="1"/>
          </p:cNvSpPr>
          <p:nvPr>
            <p:ph type="sldNum" sz="quarter" idx="12"/>
          </p:nvPr>
        </p:nvSpPr>
        <p:spPr/>
        <p:txBody>
          <a:bodyPr/>
          <a:lstStyle/>
          <a:p>
            <a:fld id="{40B4EF69-6707-4FE5-91CE-CF58AA2848A8}" type="slidenum">
              <a:rPr lang="en-US" smtClean="0"/>
              <a:t>8</a:t>
            </a:fld>
            <a:endParaRPr lang="en-US"/>
          </a:p>
        </p:txBody>
      </p:sp>
    </p:spTree>
    <p:extLst>
      <p:ext uri="{BB962C8B-B14F-4D97-AF65-F5344CB8AC3E}">
        <p14:creationId xmlns:p14="http://schemas.microsoft.com/office/powerpoint/2010/main" val="36834631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Coverage Error – Why does it matter?</a:t>
            </a:r>
            <a:endParaRPr lang="en-US" dirty="0"/>
          </a:p>
        </p:txBody>
      </p:sp>
      <p:sp>
        <p:nvSpPr>
          <p:cNvPr id="3" name="Content Placeholder 2"/>
          <p:cNvSpPr>
            <a:spLocks noGrp="1"/>
          </p:cNvSpPr>
          <p:nvPr>
            <p:ph idx="1"/>
          </p:nvPr>
        </p:nvSpPr>
        <p:spPr/>
        <p:txBody>
          <a:bodyPr/>
          <a:lstStyle/>
          <a:p>
            <a:r>
              <a:rPr lang="en-US" dirty="0" smtClean="0"/>
              <a:t>Potential source for bias in survey statistics</a:t>
            </a:r>
          </a:p>
          <a:p>
            <a:endParaRPr lang="en-US" dirty="0"/>
          </a:p>
        </p:txBody>
      </p:sp>
      <p:sp>
        <p:nvSpPr>
          <p:cNvPr id="4" name="Slide Number Placeholder 3"/>
          <p:cNvSpPr>
            <a:spLocks noGrp="1"/>
          </p:cNvSpPr>
          <p:nvPr>
            <p:ph type="sldNum" sz="quarter" idx="12"/>
          </p:nvPr>
        </p:nvSpPr>
        <p:spPr/>
        <p:txBody>
          <a:bodyPr/>
          <a:lstStyle/>
          <a:p>
            <a:fld id="{40B4EF69-6707-4FE5-91CE-CF58AA2848A8}" type="slidenum">
              <a:rPr lang="en-US" smtClean="0"/>
              <a:t>9</a:t>
            </a:fld>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2580190829"/>
              </p:ext>
            </p:extLst>
          </p:nvPr>
        </p:nvGraphicFramePr>
        <p:xfrm>
          <a:off x="533399" y="2438400"/>
          <a:ext cx="8268789" cy="1371600"/>
        </p:xfrm>
        <a:graphic>
          <a:graphicData uri="http://schemas.openxmlformats.org/presentationml/2006/ole">
            <mc:AlternateContent xmlns:mc="http://schemas.openxmlformats.org/markup-compatibility/2006">
              <mc:Choice xmlns:v="urn:schemas-microsoft-com:vml" Requires="v">
                <p:oleObj spid="_x0000_s2067" name="Equation" r:id="rId3" imgW="2679480" imgH="444240" progId="Equation.DSMT4">
                  <p:embed/>
                </p:oleObj>
              </mc:Choice>
              <mc:Fallback>
                <p:oleObj name="Equation" r:id="rId3" imgW="2679480" imgH="444240" progId="Equation.DSMT4">
                  <p:embed/>
                  <p:pic>
                    <p:nvPicPr>
                      <p:cNvPr id="0" name=""/>
                      <p:cNvPicPr/>
                      <p:nvPr/>
                    </p:nvPicPr>
                    <p:blipFill>
                      <a:blip r:embed="rId4"/>
                      <a:stretch>
                        <a:fillRect/>
                      </a:stretch>
                    </p:blipFill>
                    <p:spPr>
                      <a:xfrm>
                        <a:off x="533399" y="2438400"/>
                        <a:ext cx="8268789" cy="1371600"/>
                      </a:xfrm>
                      <a:prstGeom prst="rect">
                        <a:avLst/>
                      </a:prstGeom>
                    </p:spPr>
                  </p:pic>
                </p:oleObj>
              </mc:Fallback>
            </mc:AlternateContent>
          </a:graphicData>
        </a:graphic>
      </p:graphicFrame>
      <p:sp>
        <p:nvSpPr>
          <p:cNvPr id="6" name="Rectangle 5"/>
          <p:cNvSpPr/>
          <p:nvPr/>
        </p:nvSpPr>
        <p:spPr>
          <a:xfrm>
            <a:off x="1905000" y="4343400"/>
            <a:ext cx="1371600" cy="152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What you want</a:t>
            </a:r>
            <a:endParaRPr lang="en-US" dirty="0"/>
          </a:p>
        </p:txBody>
      </p:sp>
      <p:sp>
        <p:nvSpPr>
          <p:cNvPr id="7" name="Rectangle 6"/>
          <p:cNvSpPr/>
          <p:nvPr/>
        </p:nvSpPr>
        <p:spPr>
          <a:xfrm>
            <a:off x="3657600" y="4267200"/>
            <a:ext cx="1447800" cy="2133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Coverage rate = Proportion of target population missing from frame</a:t>
            </a:r>
            <a:endParaRPr lang="en-US" dirty="0"/>
          </a:p>
        </p:txBody>
      </p:sp>
      <p:sp>
        <p:nvSpPr>
          <p:cNvPr id="8" name="Rectangle 7"/>
          <p:cNvSpPr/>
          <p:nvPr/>
        </p:nvSpPr>
        <p:spPr>
          <a:xfrm>
            <a:off x="5562600" y="4343400"/>
            <a:ext cx="2895600" cy="121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Difference between those who are on frame and those who are not on frame on statistic of interest</a:t>
            </a:r>
            <a:endParaRPr lang="en-US" dirty="0"/>
          </a:p>
        </p:txBody>
      </p:sp>
      <p:cxnSp>
        <p:nvCxnSpPr>
          <p:cNvPr id="10" name="Straight Arrow Connector 9"/>
          <p:cNvCxnSpPr>
            <a:stCxn id="6" idx="0"/>
          </p:cNvCxnSpPr>
          <p:nvPr/>
        </p:nvCxnSpPr>
        <p:spPr>
          <a:xfrm flipV="1">
            <a:off x="2590800" y="3581400"/>
            <a:ext cx="0" cy="762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7" idx="0"/>
          </p:cNvCxnSpPr>
          <p:nvPr/>
        </p:nvCxnSpPr>
        <p:spPr>
          <a:xfrm flipV="1">
            <a:off x="4381500" y="3810000"/>
            <a:ext cx="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8" idx="0"/>
          </p:cNvCxnSpPr>
          <p:nvPr/>
        </p:nvCxnSpPr>
        <p:spPr>
          <a:xfrm flipV="1">
            <a:off x="7010400" y="3657600"/>
            <a:ext cx="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8085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TotalTime>
  <Words>1317</Words>
  <Application>Microsoft Office PowerPoint</Application>
  <PresentationFormat>On-screen Show (4:3)</PresentationFormat>
  <Paragraphs>182</Paragraphs>
  <Slides>23</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25" baseType="lpstr">
      <vt:lpstr>Office Theme</vt:lpstr>
      <vt:lpstr>Equation</vt:lpstr>
      <vt:lpstr>Volunteer Angler Data Collection and Methods of Inference </vt:lpstr>
      <vt:lpstr>Two perspectives on survey statistics</vt:lpstr>
      <vt:lpstr>Survey Quality</vt:lpstr>
      <vt:lpstr>Survey Quality (2)</vt:lpstr>
      <vt:lpstr>PowerPoint Presentation</vt:lpstr>
      <vt:lpstr>TSE in notation</vt:lpstr>
      <vt:lpstr>Coverage Error</vt:lpstr>
      <vt:lpstr>Coverage Error – Volunteer Surveys</vt:lpstr>
      <vt:lpstr>Coverage Error – Why does it matter?</vt:lpstr>
      <vt:lpstr>TSE in notation</vt:lpstr>
      <vt:lpstr>Sampling Error</vt:lpstr>
      <vt:lpstr>Principles of Survey Samples</vt:lpstr>
      <vt:lpstr>Two approaches to survey sampling</vt:lpstr>
      <vt:lpstr>Two approaches to survey sampling (2)</vt:lpstr>
      <vt:lpstr>Sampling Error – Volunteer Surveys</vt:lpstr>
      <vt:lpstr>Sampling Error – Why does it matter?</vt:lpstr>
      <vt:lpstr>Sampling Error – Why does it matter? (2)</vt:lpstr>
      <vt:lpstr>TSE in notation</vt:lpstr>
      <vt:lpstr>Nonresponse Error</vt:lpstr>
      <vt:lpstr>Nonresponse Error – Volunteer Surveys</vt:lpstr>
      <vt:lpstr>Nonresponse Error – Why does it matter?</vt:lpstr>
      <vt:lpstr>Nonresponse Error – Why does it matter? (2)</vt:lpstr>
      <vt:lpstr>Volunteer Surveys from a Survey Quality Framework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Volunteer Angler Data Collection and Methods of Inference </dc:title>
  <dc:creator>Kristen Olson</dc:creator>
  <cp:lastModifiedBy>Kristen Olson</cp:lastModifiedBy>
  <cp:revision>18</cp:revision>
  <dcterms:created xsi:type="dcterms:W3CDTF">2012-01-27T22:13:55Z</dcterms:created>
  <dcterms:modified xsi:type="dcterms:W3CDTF">2012-01-30T13:58:15Z</dcterms:modified>
</cp:coreProperties>
</file>