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6" r:id="rId15"/>
    <p:sldId id="267" r:id="rId16"/>
    <p:sldId id="277" r:id="rId17"/>
    <p:sldId id="268" r:id="rId18"/>
    <p:sldId id="278" r:id="rId19"/>
    <p:sldId id="273" r:id="rId20"/>
    <p:sldId id="276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7" d="100"/>
          <a:sy n="87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\homes\assess\flk\assess\saw\saw57\F57_Report_Tables_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\homes\assess\flk\assess\saw\saw57\F57_Report_Tables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Catch and Fishing Mortality</a:t>
            </a:r>
          </a:p>
        </c:rich>
      </c:tx>
      <c:layout>
        <c:manualLayout>
          <c:xMode val="edge"/>
          <c:yMode val="edge"/>
          <c:x val="0.2782608695652195"/>
          <c:y val="2.97239915074310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434782608695671"/>
          <c:y val="0.16135914559934442"/>
          <c:w val="0.67304347826087885"/>
          <c:h val="0.56900330290294265"/>
        </c:manualLayout>
      </c:layout>
      <c:lineChart>
        <c:grouping val="standard"/>
        <c:varyColors val="0"/>
        <c:ser>
          <c:idx val="0"/>
          <c:order val="1"/>
          <c:tx>
            <c:strRef>
              <c:f>Catches!$D$1</c:f>
              <c:strCache>
                <c:ptCount val="1"/>
                <c:pt idx="0">
                  <c:v>Total Catch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'Assessment Summary Figures'!$K$3:$K$33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 formatCode="0">
                  <c:v>2007</c:v>
                </c:pt>
                <c:pt idx="26" formatCode="0">
                  <c:v>2008</c:v>
                </c:pt>
                <c:pt idx="27" formatCode="0">
                  <c:v>2009</c:v>
                </c:pt>
                <c:pt idx="28" formatCode="0">
                  <c:v>2010</c:v>
                </c:pt>
                <c:pt idx="29" formatCode="0">
                  <c:v>2011</c:v>
                </c:pt>
                <c:pt idx="30" formatCode="0">
                  <c:v>2012</c:v>
                </c:pt>
              </c:numCache>
            </c:numRef>
          </c:cat>
          <c:val>
            <c:numRef>
              <c:f>Catches!$D$3:$D$33</c:f>
              <c:numCache>
                <c:formatCode>0</c:formatCode>
                <c:ptCount val="31"/>
                <c:pt idx="0">
                  <c:v>18847</c:v>
                </c:pt>
                <c:pt idx="1">
                  <c:v>26291</c:v>
                </c:pt>
                <c:pt idx="2">
                  <c:v>25934</c:v>
                </c:pt>
                <c:pt idx="3">
                  <c:v>20357</c:v>
                </c:pt>
                <c:pt idx="4">
                  <c:v>20741</c:v>
                </c:pt>
                <c:pt idx="5">
                  <c:v>18223</c:v>
                </c:pt>
                <c:pt idx="6">
                  <c:v>21564</c:v>
                </c:pt>
                <c:pt idx="7">
                  <c:v>10041</c:v>
                </c:pt>
                <c:pt idx="8">
                  <c:v>7621</c:v>
                </c:pt>
                <c:pt idx="9">
                  <c:v>10421</c:v>
                </c:pt>
                <c:pt idx="10">
                  <c:v>13213</c:v>
                </c:pt>
                <c:pt idx="11">
                  <c:v>11246</c:v>
                </c:pt>
                <c:pt idx="12">
                  <c:v>12961</c:v>
                </c:pt>
                <c:pt idx="13">
                  <c:v>10950</c:v>
                </c:pt>
                <c:pt idx="14">
                  <c:v>12351</c:v>
                </c:pt>
                <c:pt idx="15">
                  <c:v>10649</c:v>
                </c:pt>
                <c:pt idx="16">
                  <c:v>12003</c:v>
                </c:pt>
                <c:pt idx="17">
                  <c:v>10910</c:v>
                </c:pt>
                <c:pt idx="18">
                  <c:v>14993</c:v>
                </c:pt>
                <c:pt idx="19">
                  <c:v>11813</c:v>
                </c:pt>
                <c:pt idx="20">
                  <c:v>11827</c:v>
                </c:pt>
                <c:pt idx="21">
                  <c:v>13654</c:v>
                </c:pt>
                <c:pt idx="22">
                  <c:v>15821</c:v>
                </c:pt>
                <c:pt idx="23">
                  <c:v>15189</c:v>
                </c:pt>
                <c:pt idx="24">
                  <c:v>13316</c:v>
                </c:pt>
                <c:pt idx="25">
                  <c:v>11800</c:v>
                </c:pt>
                <c:pt idx="26">
                  <c:v>10148</c:v>
                </c:pt>
                <c:pt idx="27">
                  <c:v>10150</c:v>
                </c:pt>
                <c:pt idx="28">
                  <c:v>10779</c:v>
                </c:pt>
                <c:pt idx="29">
                  <c:v>12345</c:v>
                </c:pt>
                <c:pt idx="30">
                  <c:v>10433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20000"/>
        <c:axId val="165413840"/>
      </c:lineChart>
      <c:lineChart>
        <c:grouping val="standard"/>
        <c:varyColors val="0"/>
        <c:ser>
          <c:idx val="3"/>
          <c:order val="0"/>
          <c:tx>
            <c:strRef>
              <c:f>'Assessment Summary Figures'!$K$1</c:f>
              <c:strCache>
                <c:ptCount val="1"/>
                <c:pt idx="0">
                  <c:v>F (age 4)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'Assessment Summary Figures'!$K$3:$K$33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 formatCode="0">
                  <c:v>2007</c:v>
                </c:pt>
                <c:pt idx="26" formatCode="0">
                  <c:v>2008</c:v>
                </c:pt>
                <c:pt idx="27" formatCode="0">
                  <c:v>2009</c:v>
                </c:pt>
                <c:pt idx="28" formatCode="0">
                  <c:v>2010</c:v>
                </c:pt>
                <c:pt idx="29" formatCode="0">
                  <c:v>2011</c:v>
                </c:pt>
                <c:pt idx="30" formatCode="0">
                  <c:v>2012</c:v>
                </c:pt>
              </c:numCache>
            </c:numRef>
          </c:cat>
          <c:val>
            <c:numRef>
              <c:f>'Assessment Summary Figures'!$L$3:$L$33</c:f>
              <c:numCache>
                <c:formatCode>0.000</c:formatCode>
                <c:ptCount val="31"/>
                <c:pt idx="0">
                  <c:v>0.79</c:v>
                </c:pt>
                <c:pt idx="1">
                  <c:v>1.0429999999999968</c:v>
                </c:pt>
                <c:pt idx="2">
                  <c:v>1.175</c:v>
                </c:pt>
                <c:pt idx="3">
                  <c:v>1.1020000000000001</c:v>
                </c:pt>
                <c:pt idx="4">
                  <c:v>1.294</c:v>
                </c:pt>
                <c:pt idx="5">
                  <c:v>1.123</c:v>
                </c:pt>
                <c:pt idx="6">
                  <c:v>1.542</c:v>
                </c:pt>
                <c:pt idx="7">
                  <c:v>1.2409999999999966</c:v>
                </c:pt>
                <c:pt idx="8">
                  <c:v>0.87500000000000167</c:v>
                </c:pt>
                <c:pt idx="9">
                  <c:v>1.0409999999999966</c:v>
                </c:pt>
                <c:pt idx="10">
                  <c:v>1.04</c:v>
                </c:pt>
                <c:pt idx="11">
                  <c:v>0.95900000000000063</c:v>
                </c:pt>
                <c:pt idx="12">
                  <c:v>0.90600000000000003</c:v>
                </c:pt>
                <c:pt idx="13">
                  <c:v>1.7449999999999992</c:v>
                </c:pt>
                <c:pt idx="14">
                  <c:v>1.36</c:v>
                </c:pt>
                <c:pt idx="15">
                  <c:v>0.84900000000000064</c:v>
                </c:pt>
                <c:pt idx="16">
                  <c:v>0.76400000000000179</c:v>
                </c:pt>
                <c:pt idx="17">
                  <c:v>0.55200000000000005</c:v>
                </c:pt>
                <c:pt idx="18">
                  <c:v>0.56899999999999995</c:v>
                </c:pt>
                <c:pt idx="19">
                  <c:v>0.47900000000000031</c:v>
                </c:pt>
                <c:pt idx="20">
                  <c:v>0.42500000000000032</c:v>
                </c:pt>
                <c:pt idx="21">
                  <c:v>0.39900000000000102</c:v>
                </c:pt>
                <c:pt idx="22">
                  <c:v>0.44600000000000062</c:v>
                </c:pt>
                <c:pt idx="23">
                  <c:v>0.45100000000000001</c:v>
                </c:pt>
                <c:pt idx="24">
                  <c:v>0.33000000000000101</c:v>
                </c:pt>
                <c:pt idx="25">
                  <c:v>0.26300000000000001</c:v>
                </c:pt>
                <c:pt idx="26">
                  <c:v>0.31200000000000078</c:v>
                </c:pt>
                <c:pt idx="27">
                  <c:v>0.30000000000000032</c:v>
                </c:pt>
                <c:pt idx="28">
                  <c:v>0.31200000000000078</c:v>
                </c:pt>
                <c:pt idx="29">
                  <c:v>0.35900000000000032</c:v>
                </c:pt>
                <c:pt idx="30">
                  <c:v>0.28500000000000031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'Assessment Summary Figures'!$M$2</c:f>
              <c:strCache>
                <c:ptCount val="1"/>
                <c:pt idx="0">
                  <c:v>F35% = FMSY = 0.309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'Assessment Summary Figures'!$K$3:$K$33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 formatCode="0">
                  <c:v>2007</c:v>
                </c:pt>
                <c:pt idx="26" formatCode="0">
                  <c:v>2008</c:v>
                </c:pt>
                <c:pt idx="27" formatCode="0">
                  <c:v>2009</c:v>
                </c:pt>
                <c:pt idx="28" formatCode="0">
                  <c:v>2010</c:v>
                </c:pt>
                <c:pt idx="29" formatCode="0">
                  <c:v>2011</c:v>
                </c:pt>
                <c:pt idx="30" formatCode="0">
                  <c:v>2012</c:v>
                </c:pt>
              </c:numCache>
            </c:numRef>
          </c:cat>
          <c:val>
            <c:numRef>
              <c:f>'Assessment Summary Figures'!$M$3:$M$33</c:f>
              <c:numCache>
                <c:formatCode>0.000</c:formatCode>
                <c:ptCount val="31"/>
                <c:pt idx="0">
                  <c:v>0.30900000000000077</c:v>
                </c:pt>
                <c:pt idx="1">
                  <c:v>0.30900000000000077</c:v>
                </c:pt>
                <c:pt idx="2">
                  <c:v>0.30900000000000077</c:v>
                </c:pt>
                <c:pt idx="3">
                  <c:v>0.30900000000000077</c:v>
                </c:pt>
                <c:pt idx="4">
                  <c:v>0.30900000000000077</c:v>
                </c:pt>
                <c:pt idx="5">
                  <c:v>0.30900000000000077</c:v>
                </c:pt>
                <c:pt idx="6">
                  <c:v>0.30900000000000077</c:v>
                </c:pt>
                <c:pt idx="7">
                  <c:v>0.30900000000000077</c:v>
                </c:pt>
                <c:pt idx="8">
                  <c:v>0.30900000000000077</c:v>
                </c:pt>
                <c:pt idx="9">
                  <c:v>0.30900000000000077</c:v>
                </c:pt>
                <c:pt idx="10">
                  <c:v>0.30900000000000077</c:v>
                </c:pt>
                <c:pt idx="11">
                  <c:v>0.30900000000000077</c:v>
                </c:pt>
                <c:pt idx="12">
                  <c:v>0.30900000000000077</c:v>
                </c:pt>
                <c:pt idx="13">
                  <c:v>0.30900000000000077</c:v>
                </c:pt>
                <c:pt idx="14">
                  <c:v>0.30900000000000077</c:v>
                </c:pt>
                <c:pt idx="15">
                  <c:v>0.30900000000000077</c:v>
                </c:pt>
                <c:pt idx="16">
                  <c:v>0.30900000000000077</c:v>
                </c:pt>
                <c:pt idx="17">
                  <c:v>0.30900000000000077</c:v>
                </c:pt>
                <c:pt idx="18">
                  <c:v>0.30900000000000077</c:v>
                </c:pt>
                <c:pt idx="19">
                  <c:v>0.30900000000000077</c:v>
                </c:pt>
                <c:pt idx="20">
                  <c:v>0.30900000000000077</c:v>
                </c:pt>
                <c:pt idx="21">
                  <c:v>0.30900000000000077</c:v>
                </c:pt>
                <c:pt idx="22">
                  <c:v>0.30900000000000077</c:v>
                </c:pt>
                <c:pt idx="23">
                  <c:v>0.30900000000000077</c:v>
                </c:pt>
                <c:pt idx="24">
                  <c:v>0.30900000000000077</c:v>
                </c:pt>
                <c:pt idx="25">
                  <c:v>0.30900000000000077</c:v>
                </c:pt>
                <c:pt idx="26">
                  <c:v>0.30900000000000077</c:v>
                </c:pt>
                <c:pt idx="27">
                  <c:v>0.30900000000000077</c:v>
                </c:pt>
                <c:pt idx="28">
                  <c:v>0.30900000000000077</c:v>
                </c:pt>
                <c:pt idx="29">
                  <c:v>0.30900000000000077</c:v>
                </c:pt>
                <c:pt idx="30">
                  <c:v>0.30900000000000077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20560"/>
        <c:axId val="165406000"/>
      </c:lineChart>
      <c:catAx>
        <c:axId val="16542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1384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65413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Total Catch (mt)</a:t>
                </a:r>
              </a:p>
            </c:rich>
          </c:tx>
          <c:layout>
            <c:manualLayout>
              <c:xMode val="edge"/>
              <c:yMode val="edge"/>
              <c:x val="2.7826086956521785E-2"/>
              <c:y val="0.3057331527826537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20000"/>
        <c:crosses val="autoZero"/>
        <c:crossBetween val="between"/>
      </c:valAx>
      <c:catAx>
        <c:axId val="16542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5406000"/>
        <c:crosses val="autoZero"/>
        <c:auto val="1"/>
        <c:lblAlgn val="ctr"/>
        <c:lblOffset val="100"/>
        <c:noMultiLvlLbl val="0"/>
      </c:catAx>
      <c:valAx>
        <c:axId val="16540600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 ( age 4)</a:t>
                </a:r>
              </a:p>
            </c:rich>
          </c:tx>
          <c:layout>
            <c:manualLayout>
              <c:xMode val="edge"/>
              <c:yMode val="edge"/>
              <c:x val="0.92811594202898562"/>
              <c:y val="0.3581037720603396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20560"/>
        <c:crosses val="max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6956521739130752E-2"/>
          <c:y val="0.92781516960061516"/>
          <c:w val="0.82434782608695667"/>
          <c:h val="5.732506366640477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9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Spawning Stock Biomass (SSB) and Recruitment (R)</a:t>
            </a:r>
          </a:p>
        </c:rich>
      </c:tx>
      <c:layout>
        <c:manualLayout>
          <c:xMode val="edge"/>
          <c:yMode val="edge"/>
          <c:x val="0.14782608695652191"/>
          <c:y val="2.9850746268656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434782608695671"/>
          <c:y val="0.16204707702462542"/>
          <c:w val="0.61739130434782663"/>
          <c:h val="0.57899920793924431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'Assessment Summary Figures'!$G$2</c:f>
              <c:strCache>
                <c:ptCount val="1"/>
                <c:pt idx="0">
                  <c:v>R</c:v>
                </c:pt>
              </c:strCache>
            </c:strRef>
          </c:tx>
          <c:spPr>
            <a:noFill/>
            <a:ln w="254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'Assessment Summary Figures'!$F$3:$F$33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 formatCode="0">
                  <c:v>2007</c:v>
                </c:pt>
                <c:pt idx="26" formatCode="0">
                  <c:v>2008</c:v>
                </c:pt>
                <c:pt idx="27" formatCode="0">
                  <c:v>2009</c:v>
                </c:pt>
                <c:pt idx="28" formatCode="0">
                  <c:v>2010</c:v>
                </c:pt>
                <c:pt idx="29" formatCode="0">
                  <c:v>2011</c:v>
                </c:pt>
                <c:pt idx="30" formatCode="0">
                  <c:v>2012</c:v>
                </c:pt>
              </c:numCache>
            </c:numRef>
          </c:cat>
          <c:val>
            <c:numRef>
              <c:f>'Assessment Summary Figures'!$G$3:$G$33</c:f>
              <c:numCache>
                <c:formatCode>#,##0</c:formatCode>
                <c:ptCount val="31"/>
                <c:pt idx="0">
                  <c:v>62272</c:v>
                </c:pt>
                <c:pt idx="1">
                  <c:v>75755</c:v>
                </c:pt>
                <c:pt idx="2">
                  <c:v>39574</c:v>
                </c:pt>
                <c:pt idx="3">
                  <c:v>62265</c:v>
                </c:pt>
                <c:pt idx="4">
                  <c:v>62217</c:v>
                </c:pt>
                <c:pt idx="5">
                  <c:v>42373</c:v>
                </c:pt>
                <c:pt idx="6">
                  <c:v>9789</c:v>
                </c:pt>
                <c:pt idx="7">
                  <c:v>30500</c:v>
                </c:pt>
                <c:pt idx="8">
                  <c:v>36200</c:v>
                </c:pt>
                <c:pt idx="9">
                  <c:v>40549</c:v>
                </c:pt>
                <c:pt idx="10">
                  <c:v>39499</c:v>
                </c:pt>
                <c:pt idx="11">
                  <c:v>36837</c:v>
                </c:pt>
                <c:pt idx="12">
                  <c:v>45911</c:v>
                </c:pt>
                <c:pt idx="13">
                  <c:v>57652</c:v>
                </c:pt>
                <c:pt idx="14">
                  <c:v>41085</c:v>
                </c:pt>
                <c:pt idx="15">
                  <c:v>37678</c:v>
                </c:pt>
                <c:pt idx="16">
                  <c:v>40282</c:v>
                </c:pt>
                <c:pt idx="17">
                  <c:v>33516</c:v>
                </c:pt>
                <c:pt idx="18">
                  <c:v>44873</c:v>
                </c:pt>
                <c:pt idx="19">
                  <c:v>46952</c:v>
                </c:pt>
                <c:pt idx="20">
                  <c:v>50596</c:v>
                </c:pt>
                <c:pt idx="21">
                  <c:v>37754</c:v>
                </c:pt>
                <c:pt idx="22">
                  <c:v>53490</c:v>
                </c:pt>
                <c:pt idx="23">
                  <c:v>32260</c:v>
                </c:pt>
                <c:pt idx="24">
                  <c:v>38985</c:v>
                </c:pt>
                <c:pt idx="25">
                  <c:v>39987</c:v>
                </c:pt>
                <c:pt idx="26">
                  <c:v>48675</c:v>
                </c:pt>
                <c:pt idx="27">
                  <c:v>54857</c:v>
                </c:pt>
                <c:pt idx="28">
                  <c:v>34549</c:v>
                </c:pt>
                <c:pt idx="29">
                  <c:v>19562</c:v>
                </c:pt>
                <c:pt idx="30">
                  <c:v>37185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5417200"/>
        <c:axId val="165408240"/>
      </c:barChart>
      <c:lineChart>
        <c:grouping val="standard"/>
        <c:varyColors val="0"/>
        <c:ser>
          <c:idx val="3"/>
          <c:order val="0"/>
          <c:tx>
            <c:strRef>
              <c:f>'Assessment Summary Figures'!$B$2</c:f>
              <c:strCache>
                <c:ptCount val="1"/>
                <c:pt idx="0">
                  <c:v>SSB</c:v>
                </c:pt>
              </c:strCache>
            </c:strRef>
          </c:tx>
          <c:spPr>
            <a:ln w="317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'Assessment Summary Figures'!$A$3:$A$33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'Assessment Summary Figures'!$B$3:$B$33</c:f>
              <c:numCache>
                <c:formatCode>#,##0</c:formatCode>
                <c:ptCount val="31"/>
                <c:pt idx="0">
                  <c:v>24300</c:v>
                </c:pt>
                <c:pt idx="1">
                  <c:v>23221</c:v>
                </c:pt>
                <c:pt idx="2">
                  <c:v>18627</c:v>
                </c:pt>
                <c:pt idx="3">
                  <c:v>18435</c:v>
                </c:pt>
                <c:pt idx="4">
                  <c:v>18344</c:v>
                </c:pt>
                <c:pt idx="5">
                  <c:v>18917</c:v>
                </c:pt>
                <c:pt idx="6">
                  <c:v>10110</c:v>
                </c:pt>
                <c:pt idx="7">
                  <c:v>5521</c:v>
                </c:pt>
                <c:pt idx="8">
                  <c:v>9312</c:v>
                </c:pt>
                <c:pt idx="9">
                  <c:v>11297</c:v>
                </c:pt>
                <c:pt idx="10">
                  <c:v>11483</c:v>
                </c:pt>
                <c:pt idx="11">
                  <c:v>12802</c:v>
                </c:pt>
                <c:pt idx="12">
                  <c:v>13846</c:v>
                </c:pt>
                <c:pt idx="13">
                  <c:v>17675</c:v>
                </c:pt>
                <c:pt idx="14">
                  <c:v>22638</c:v>
                </c:pt>
                <c:pt idx="15">
                  <c:v>25234</c:v>
                </c:pt>
                <c:pt idx="16">
                  <c:v>26370</c:v>
                </c:pt>
                <c:pt idx="17">
                  <c:v>28493</c:v>
                </c:pt>
                <c:pt idx="18">
                  <c:v>35347</c:v>
                </c:pt>
                <c:pt idx="19">
                  <c:v>40672</c:v>
                </c:pt>
                <c:pt idx="20">
                  <c:v>46523</c:v>
                </c:pt>
                <c:pt idx="21">
                  <c:v>52635</c:v>
                </c:pt>
                <c:pt idx="22">
                  <c:v>50659</c:v>
                </c:pt>
                <c:pt idx="23">
                  <c:v>47583</c:v>
                </c:pt>
                <c:pt idx="24">
                  <c:v>49233</c:v>
                </c:pt>
                <c:pt idx="25">
                  <c:v>48540</c:v>
                </c:pt>
                <c:pt idx="26">
                  <c:v>48942</c:v>
                </c:pt>
                <c:pt idx="27">
                  <c:v>51578</c:v>
                </c:pt>
                <c:pt idx="28">
                  <c:v>53156</c:v>
                </c:pt>
                <c:pt idx="29">
                  <c:v>51129</c:v>
                </c:pt>
                <c:pt idx="30">
                  <c:v>51238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'Assessment Summary Figures'!$R$2</c:f>
              <c:strCache>
                <c:ptCount val="1"/>
                <c:pt idx="0">
                  <c:v>SSB35% = SSBMSY = 62,394 mt</c:v>
                </c:pt>
              </c:strCache>
            </c:strRef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'Assessment Summary Figures'!$A$3:$A$33</c:f>
              <c:numCache>
                <c:formatCode>General</c:formatCode>
                <c:ptCount val="31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</c:numCache>
            </c:numRef>
          </c:cat>
          <c:val>
            <c:numRef>
              <c:f>'Assessment Summary Figures'!$R$3:$R$33</c:f>
              <c:numCache>
                <c:formatCode>General</c:formatCode>
                <c:ptCount val="31"/>
                <c:pt idx="0">
                  <c:v>62394</c:v>
                </c:pt>
                <c:pt idx="1">
                  <c:v>62394</c:v>
                </c:pt>
                <c:pt idx="2">
                  <c:v>62394</c:v>
                </c:pt>
                <c:pt idx="3">
                  <c:v>62394</c:v>
                </c:pt>
                <c:pt idx="4">
                  <c:v>62394</c:v>
                </c:pt>
                <c:pt idx="5">
                  <c:v>62394</c:v>
                </c:pt>
                <c:pt idx="6">
                  <c:v>62394</c:v>
                </c:pt>
                <c:pt idx="7">
                  <c:v>62394</c:v>
                </c:pt>
                <c:pt idx="8">
                  <c:v>62394</c:v>
                </c:pt>
                <c:pt idx="9">
                  <c:v>62394</c:v>
                </c:pt>
                <c:pt idx="10">
                  <c:v>62394</c:v>
                </c:pt>
                <c:pt idx="11">
                  <c:v>62394</c:v>
                </c:pt>
                <c:pt idx="12">
                  <c:v>62394</c:v>
                </c:pt>
                <c:pt idx="13">
                  <c:v>62394</c:v>
                </c:pt>
                <c:pt idx="14">
                  <c:v>62394</c:v>
                </c:pt>
                <c:pt idx="15">
                  <c:v>62394</c:v>
                </c:pt>
                <c:pt idx="16">
                  <c:v>62394</c:v>
                </c:pt>
                <c:pt idx="17">
                  <c:v>62394</c:v>
                </c:pt>
                <c:pt idx="18">
                  <c:v>62394</c:v>
                </c:pt>
                <c:pt idx="19">
                  <c:v>62394</c:v>
                </c:pt>
                <c:pt idx="20">
                  <c:v>62394</c:v>
                </c:pt>
                <c:pt idx="21">
                  <c:v>62394</c:v>
                </c:pt>
                <c:pt idx="22">
                  <c:v>62394</c:v>
                </c:pt>
                <c:pt idx="23">
                  <c:v>62394</c:v>
                </c:pt>
                <c:pt idx="24">
                  <c:v>62394</c:v>
                </c:pt>
                <c:pt idx="25">
                  <c:v>62394</c:v>
                </c:pt>
                <c:pt idx="26">
                  <c:v>62394</c:v>
                </c:pt>
                <c:pt idx="27">
                  <c:v>62394</c:v>
                </c:pt>
                <c:pt idx="28">
                  <c:v>62394</c:v>
                </c:pt>
                <c:pt idx="29">
                  <c:v>62394</c:v>
                </c:pt>
                <c:pt idx="30">
                  <c:v>62394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14400"/>
        <c:axId val="165418320"/>
      </c:lineChart>
      <c:catAx>
        <c:axId val="16541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1832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654183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SSB (mt)</a:t>
                </a:r>
              </a:p>
            </c:rich>
          </c:tx>
          <c:layout>
            <c:manualLayout>
              <c:xMode val="edge"/>
              <c:yMode val="edge"/>
              <c:x val="2.782608695652174E-2"/>
              <c:y val="0.3688703837393513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14400"/>
        <c:crosses val="autoZero"/>
        <c:crossBetween val="between"/>
        <c:majorUnit val="10000"/>
      </c:valAx>
      <c:catAx>
        <c:axId val="16541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5408240"/>
        <c:crosses val="autoZero"/>
        <c:auto val="1"/>
        <c:lblAlgn val="ctr"/>
        <c:lblOffset val="100"/>
        <c:noMultiLvlLbl val="0"/>
      </c:catAx>
      <c:valAx>
        <c:axId val="165408240"/>
        <c:scaling>
          <c:orientation val="minMax"/>
          <c:max val="100000"/>
        </c:scaling>
        <c:delete val="0"/>
        <c:axPos val="r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 (age 0, 000s)</a:t>
                </a:r>
              </a:p>
            </c:rich>
          </c:tx>
          <c:layout>
            <c:manualLayout>
              <c:xMode val="edge"/>
              <c:yMode val="edge"/>
              <c:x val="0.92347826086956519"/>
              <c:y val="0.3219618443217003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17200"/>
        <c:crosses val="max"/>
        <c:crossBetween val="between"/>
        <c:majorUnit val="2000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9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1765F-96EF-4474-8F4D-2127396E9FBA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35A96-DAE3-409F-9640-B0CA5A05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0FA-3100-4B51-A4F7-F36DC16BB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0FA-3100-4B51-A4F7-F36DC16BB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0FA-3100-4B51-A4F7-F36DC16BB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530FA-3100-4B51-A4F7-F36DC16BBD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77 w 5184"/>
                  <a:gd name="T3" fmla="*/ 3159 h 3159"/>
                  <a:gd name="T4" fmla="*/ 537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0 w 556"/>
                  <a:gd name="T5" fmla="*/ 3159 h 3159"/>
                  <a:gd name="T6" fmla="*/ 58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3 w 251"/>
                <a:gd name="T7" fmla="*/ 12 h 12"/>
                <a:gd name="T8" fmla="*/ 263 w 251"/>
                <a:gd name="T9" fmla="*/ 0 h 12"/>
                <a:gd name="T10" fmla="*/ 2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053 w 251"/>
                <a:gd name="T5" fmla="*/ 12 h 12"/>
                <a:gd name="T6" fmla="*/ 140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8" name="Picture 3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66700"/>
            <a:ext cx="62611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28700" y="1997075"/>
            <a:ext cx="7086600" cy="1431925"/>
          </a:xfr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3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685801"/>
            <a:ext cx="8472488" cy="685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8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6200"/>
            <a:ext cx="2890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0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76" y="19664"/>
            <a:ext cx="2651760" cy="4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55" y="533400"/>
            <a:ext cx="8589789" cy="914400"/>
          </a:xfrm>
        </p:spPr>
        <p:txBody>
          <a:bodyPr anchor="b" anchorCtr="0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55" y="1524000"/>
            <a:ext cx="8589789" cy="4648200"/>
          </a:xfrm>
        </p:spPr>
        <p:txBody>
          <a:bodyPr/>
          <a:lstStyle>
            <a:lvl1pPr>
              <a:defRPr sz="3200"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5873750"/>
            <a:ext cx="50609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95" y="1939745"/>
            <a:ext cx="7605189" cy="132103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795" y="3294926"/>
            <a:ext cx="7605189" cy="1454989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55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6200"/>
            <a:ext cx="2890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81501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6200"/>
            <a:ext cx="2890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153400" cy="8143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6200"/>
            <a:ext cx="2890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6200"/>
            <a:ext cx="2890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977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9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y\AppData\Local\Microsoft\Windows\Temporary Internet Files\Content.Outlook\S4CS8YNM\MAFMC_logo_horiz_reve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76200"/>
            <a:ext cx="2890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77 w 5184"/>
                  <a:gd name="T3" fmla="*/ 3159 h 3159"/>
                  <a:gd name="T4" fmla="*/ 537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0 w 556"/>
                  <a:gd name="T5" fmla="*/ 3159 h 3159"/>
                  <a:gd name="T6" fmla="*/ 58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3 w 251"/>
                <a:gd name="T7" fmla="*/ 12 h 12"/>
                <a:gd name="T8" fmla="*/ 263 w 251"/>
                <a:gd name="T9" fmla="*/ 0 h 12"/>
                <a:gd name="T10" fmla="*/ 2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053 w 251"/>
                <a:gd name="T5" fmla="*/ 12 h 12"/>
                <a:gd name="T6" fmla="*/ 140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28700" y="1997075"/>
            <a:ext cx="7086600" cy="14319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3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92" y="912"/>
              <a:ext cx="5566" cy="3408"/>
            </a:xfrm>
            <a:custGeom>
              <a:avLst/>
              <a:gdLst>
                <a:gd name="T0" fmla="*/ 0 w 5184"/>
                <a:gd name="T1" fmla="*/ 3159 h 3159"/>
                <a:gd name="T2" fmla="*/ 5377 w 5184"/>
                <a:gd name="T3" fmla="*/ 3159 h 3159"/>
                <a:gd name="T4" fmla="*/ 537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1161"/>
              <a:ext cx="186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0 w 556"/>
                <a:gd name="T5" fmla="*/ 3159 h 3159"/>
                <a:gd name="T6" fmla="*/ 58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182C8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180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 userDrawn="1"/>
            </p:nvSpPr>
            <p:spPr bwMode="ltGray">
              <a:xfrm>
                <a:off x="180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900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180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180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ltGray">
              <a:xfrm>
                <a:off x="180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900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053 w 251"/>
                  <a:gd name="T5" fmla="*/ 12 h 12"/>
                  <a:gd name="T6" fmla="*/ 1405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900"/>
                <a:ext cx="252" cy="12"/>
              </a:xfrm>
              <a:custGeom>
                <a:avLst/>
                <a:gdLst>
                  <a:gd name="T0" fmla="*/ 26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3 w 251"/>
                  <a:gd name="T7" fmla="*/ 12 h 12"/>
                  <a:gd name="T8" fmla="*/ 263 w 251"/>
                  <a:gd name="T9" fmla="*/ 0 h 12"/>
                  <a:gd name="T10" fmla="*/ 26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ltGray">
              <a:xfrm>
                <a:off x="348" y="900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1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472488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1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981200"/>
            <a:ext cx="84724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EA2F2B-0FBF-4257-8F3D-CF7D0E174481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921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009125A-EBC1-4176-8EAB-834F1DC3339C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082071" y="1699664"/>
            <a:ext cx="7086600" cy="1431925"/>
          </a:xfrm>
        </p:spPr>
        <p:txBody>
          <a:bodyPr/>
          <a:lstStyle/>
          <a:p>
            <a:r>
              <a:rPr lang="en-US" dirty="0" smtClean="0"/>
              <a:t>Summer Flounder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088684" y="5317164"/>
            <a:ext cx="7579828" cy="1752600"/>
          </a:xfrm>
        </p:spPr>
        <p:txBody>
          <a:bodyPr/>
          <a:lstStyle/>
          <a:p>
            <a:r>
              <a:rPr lang="en-US" dirty="0" smtClean="0"/>
              <a:t>Review of 2015 Management Measures</a:t>
            </a:r>
          </a:p>
          <a:p>
            <a:r>
              <a:rPr lang="en-US" sz="2400" dirty="0" smtClean="0"/>
              <a:t>August 13, 2014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3256205"/>
            <a:ext cx="3599358" cy="18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01" y="304800"/>
            <a:ext cx="7127708" cy="734543"/>
          </a:xfrm>
        </p:spPr>
        <p:txBody>
          <a:bodyPr/>
          <a:lstStyle/>
          <a:p>
            <a:r>
              <a:rPr lang="en-US" sz="3400" dirty="0" smtClean="0"/>
              <a:t>Data Update</a:t>
            </a:r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46" y="1039343"/>
            <a:ext cx="7872417" cy="55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668" y="457200"/>
            <a:ext cx="7127708" cy="734543"/>
          </a:xfrm>
        </p:spPr>
        <p:txBody>
          <a:bodyPr/>
          <a:lstStyle/>
          <a:p>
            <a:r>
              <a:rPr lang="en-US" sz="3400" dirty="0" smtClean="0"/>
              <a:t>Data Update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77" y="1228319"/>
            <a:ext cx="7349890" cy="51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899" y="542146"/>
            <a:ext cx="7127708" cy="734543"/>
          </a:xfrm>
        </p:spPr>
        <p:txBody>
          <a:bodyPr/>
          <a:lstStyle/>
          <a:p>
            <a:r>
              <a:rPr lang="en-US" sz="3400" dirty="0" smtClean="0"/>
              <a:t>Data Update</a:t>
            </a:r>
            <a:endParaRPr lang="en-US" sz="3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4999" y="1643961"/>
            <a:ext cx="10113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0498"/>
              </p:ext>
            </p:extLst>
          </p:nvPr>
        </p:nvGraphicFramePr>
        <p:xfrm>
          <a:off x="1594999" y="1276689"/>
          <a:ext cx="6279758" cy="531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4" imgW="6149160" imgH="5509080" progId="SigmaPlotGraphicObject.9">
                  <p:embed/>
                </p:oleObj>
              </mc:Choice>
              <mc:Fallback>
                <p:oleObj r:id="rId4" imgW="6149160" imgH="550908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999" y="1276689"/>
                        <a:ext cx="6279758" cy="531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3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Fishery Performance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55" y="1676400"/>
            <a:ext cx="8589789" cy="4648200"/>
          </a:xfrm>
        </p:spPr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confidence in MRIP estimates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recent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 reductions not captured by outdated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surveys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 methodology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implemented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seen recreational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 shifts by state due to regional conservation equivalency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953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Fishery Performance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24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 about high size limits resulting in high fishing pressure on large females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Oregon Inlet drastically affecting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landings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NC</a:t>
            </a:r>
          </a:p>
          <a:p>
            <a:pPr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effort shifts away from southern states due to management measures (TED requirements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5" name="Picture 4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346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Fishery Performance Report</a:t>
            </a:r>
            <a:endParaRPr lang="en-US" dirty="0"/>
          </a:p>
        </p:txBody>
      </p:sp>
      <p:pic>
        <p:nvPicPr>
          <p:cNvPr id="5" name="Picture 4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plan comments: 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different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 types to reduce recreational discard mortality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uses of smartphone applications/other technology for voluntary angler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5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Regulatory Review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755" y="1676400"/>
            <a:ext cx="8589789" cy="46482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2013 SSC review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(benchmark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designation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2014-2016 ABC recommendations based on stock projections and Council risk policy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memo)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and Board: 2014-2015 ABC recommendation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4999" y="1643961"/>
            <a:ext cx="10113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summerflounder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11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55491"/>
              </p:ext>
            </p:extLst>
          </p:nvPr>
        </p:nvGraphicFramePr>
        <p:xfrm>
          <a:off x="838199" y="1676401"/>
          <a:ext cx="7848600" cy="48402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5280"/>
                <a:gridCol w="2706660"/>
                <a:gridCol w="2706660"/>
              </a:tblGrid>
              <a:tr h="1089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416560" algn="ct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</a:tr>
              <a:tr h="1250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ABC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</a:rPr>
                        <a:t>21.94 </a:t>
                      </a:r>
                      <a:r>
                        <a:rPr lang="en-US" sz="2800" b="0" dirty="0">
                          <a:effectLst/>
                        </a:rPr>
                        <a:t>mil lb </a:t>
                      </a:r>
                      <a:endParaRPr lang="en-US" sz="28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</a:rPr>
                        <a:t>(9,950 mt)</a:t>
                      </a:r>
                      <a:endParaRPr lang="en-US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22.77 mil lb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(10,329 mt)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  <a:tr h="1250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Commercial </a:t>
                      </a:r>
                      <a:r>
                        <a:rPr lang="en-US" sz="2800" b="1" dirty="0" smtClean="0">
                          <a:effectLst/>
                        </a:rPr>
                        <a:t>ACL = ACT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12.87 </a:t>
                      </a:r>
                      <a:r>
                        <a:rPr lang="en-US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 lb </a:t>
                      </a:r>
                      <a:endParaRPr 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(5,837 </a:t>
                      </a:r>
                      <a:r>
                        <a:rPr lang="en-US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mt)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13.34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 lb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(6,049 mt)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  <a:tr h="1250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Recreational </a:t>
                      </a:r>
                      <a:r>
                        <a:rPr lang="en-US" sz="2800" b="1" dirty="0" smtClean="0">
                          <a:effectLst/>
                        </a:rPr>
                        <a:t>ACL = ACT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9.07 </a:t>
                      </a:r>
                      <a:r>
                        <a:rPr lang="en-US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 lb </a:t>
                      </a:r>
                      <a:endParaRPr lang="en-US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(4,113 </a:t>
                      </a:r>
                      <a:r>
                        <a:rPr lang="en-US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mt)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9.44 mil l</a:t>
                      </a: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(4,280 mt)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  <p:pic>
        <p:nvPicPr>
          <p:cNvPr id="6" name="Picture 5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2977"/>
            <a:ext cx="1311657" cy="1053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80247" y="685800"/>
            <a:ext cx="7543800" cy="7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sz="2800" kern="0" dirty="0" smtClean="0"/>
              <a:t>Staff Recommendation: No Change to Implemented Specifications</a:t>
            </a:r>
            <a:endParaRPr lang="en-US" sz="2800" kern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980176" y="2764962"/>
            <a:ext cx="2706624" cy="375033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247" y="685800"/>
            <a:ext cx="7543800" cy="739588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Staff Recommendation: No Change to Implemented Specifications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1376"/>
              </p:ext>
            </p:extLst>
          </p:nvPr>
        </p:nvGraphicFramePr>
        <p:xfrm>
          <a:off x="746069" y="2667000"/>
          <a:ext cx="7848600" cy="3811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5280"/>
                <a:gridCol w="2706660"/>
                <a:gridCol w="2706660"/>
              </a:tblGrid>
              <a:tr h="1089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416560" algn="ct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</a:tr>
              <a:tr h="1250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Commercial</a:t>
                      </a:r>
                      <a:r>
                        <a:rPr lang="en-US" sz="2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quota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10.51 mil lb</a:t>
                      </a:r>
                      <a:endParaRPr lang="en-US" sz="3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 mil 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endParaRPr lang="en-US" sz="3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  <a:tr h="1250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 smtClean="0">
                          <a:effectLst/>
                        </a:rPr>
                        <a:t>Recreational Harvest Limit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7.01 mil lb</a:t>
                      </a:r>
                      <a:endParaRPr lang="en-US" sz="3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 mil 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endParaRPr lang="en-US" sz="3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  <p:pic>
        <p:nvPicPr>
          <p:cNvPr id="6" name="Picture 5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311657" cy="1053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792271" y="1885656"/>
            <a:ext cx="2653553" cy="553998"/>
          </a:xfrm>
          <a:prstGeom prst="rect">
            <a:avLst/>
          </a:prstGeom>
          <a:noFill/>
          <a:ln w="5397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With 0% RSA: 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888045" y="3733801"/>
            <a:ext cx="2706624" cy="271135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55" y="1487424"/>
            <a:ext cx="8589789" cy="4648200"/>
          </a:xfrm>
        </p:spPr>
        <p:txBody>
          <a:bodyPr anchor="ctr"/>
          <a:lstStyle/>
          <a:p>
            <a:r>
              <a:rPr lang="en-US" sz="3600" dirty="0" smtClean="0"/>
              <a:t>No changes to 2015 Annual Catch Targets (ACTs), commercial minimum fish size (14-inch total length), gear requirements, or exemption programs</a:t>
            </a:r>
            <a:endParaRPr lang="en-US" sz="3600" dirty="0"/>
          </a:p>
        </p:txBody>
      </p:sp>
      <p:pic>
        <p:nvPicPr>
          <p:cNvPr id="4" name="Picture 3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287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55" y="1981200"/>
            <a:ext cx="8589789" cy="4648200"/>
          </a:xfrm>
        </p:spPr>
        <p:txBody>
          <a:bodyPr anchor="t"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 smtClean="0"/>
              <a:t>Last year: 2014-2015 specifications set for summer flounder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 smtClean="0"/>
              <a:t>Review fishery performance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600" dirty="0"/>
              <a:t>Review implemented 2015 </a:t>
            </a:r>
            <a:r>
              <a:rPr lang="en-US" sz="3600" dirty="0" smtClean="0"/>
              <a:t>specifications</a:t>
            </a:r>
            <a:endParaRPr lang="en-US" sz="3600" dirty="0"/>
          </a:p>
        </p:txBody>
      </p:sp>
      <p:pic>
        <p:nvPicPr>
          <p:cNvPr id="4" name="Picture 3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264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4000" dirty="0" smtClean="0"/>
              <a:t>No compelling evidence to warrant a change to the recommended 2015 ABC</a:t>
            </a:r>
            <a:endParaRPr lang="en-US" sz="4000" dirty="0"/>
          </a:p>
        </p:txBody>
      </p:sp>
      <p:pic>
        <p:nvPicPr>
          <p:cNvPr id="4" name="Picture 3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2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2400"/>
              </a:spcAft>
            </a:pPr>
            <a:r>
              <a:rPr lang="en-US" sz="4000" dirty="0" smtClean="0"/>
              <a:t>No recommended changes to 2015 ACTs or management </a:t>
            </a:r>
            <a:r>
              <a:rPr lang="en-US" sz="4000" dirty="0" smtClean="0"/>
              <a:t>measures</a:t>
            </a:r>
            <a:endParaRPr lang="en-US" sz="4000" dirty="0" smtClean="0"/>
          </a:p>
        </p:txBody>
      </p:sp>
      <p:pic>
        <p:nvPicPr>
          <p:cNvPr id="4" name="Picture 3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21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5" name="Picture 2" descr="J:\_MAFMC Photo Library\Fishing- Recreational\McMurray Flou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2" y="1700149"/>
            <a:ext cx="3302836" cy="493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7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754" y="1752600"/>
            <a:ext cx="8589789" cy="4648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Advisory Panel meets to develop Fishery Performance Reports</a:t>
            </a:r>
          </a:p>
          <a:p>
            <a:pPr>
              <a:spcAft>
                <a:spcPts val="1800"/>
              </a:spcAft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SSC meets to review ABC recommendations</a:t>
            </a:r>
          </a:p>
          <a:p>
            <a:pPr>
              <a:spcAft>
                <a:spcPts val="1800"/>
              </a:spcAft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Committee webinar to review ACTs and management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670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06" y="533400"/>
            <a:ext cx="8589789" cy="914400"/>
          </a:xfrm>
        </p:spPr>
        <p:txBody>
          <a:bodyPr/>
          <a:lstStyle/>
          <a:p>
            <a:r>
              <a:rPr lang="en-US" dirty="0" smtClean="0"/>
              <a:t>Stock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754" y="1752600"/>
            <a:ext cx="8589789" cy="4495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benchmark stock assessment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(SAW/SARC 57)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age-structured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program (ASAP) </a:t>
            </a:r>
          </a:p>
          <a:p>
            <a:pPr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overfished and overfishing not occurring in 2012</a:t>
            </a:r>
          </a:p>
          <a:p>
            <a:pPr>
              <a:spcAft>
                <a:spcPts val="1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data update (landings, discards, and survey indices)</a:t>
            </a:r>
          </a:p>
        </p:txBody>
      </p:sp>
      <p:pic>
        <p:nvPicPr>
          <p:cNvPr id="6" name="Picture 5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8" y="5959793"/>
            <a:ext cx="1272540" cy="9909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26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23" y="228600"/>
            <a:ext cx="8589789" cy="914400"/>
          </a:xfrm>
        </p:spPr>
        <p:txBody>
          <a:bodyPr/>
          <a:lstStyle/>
          <a:p>
            <a:r>
              <a:rPr lang="en-US" sz="3600" dirty="0" smtClean="0"/>
              <a:t>Fishing Mortality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16132010"/>
              </p:ext>
            </p:extLst>
          </p:nvPr>
        </p:nvGraphicFramePr>
        <p:xfrm>
          <a:off x="1299442" y="1200912"/>
          <a:ext cx="6660414" cy="445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9442" y="5791200"/>
            <a:ext cx="661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2012 F = 0.285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Below </a:t>
            </a:r>
            <a:r>
              <a:rPr lang="en-US" sz="2400" dirty="0"/>
              <a:t>F</a:t>
            </a:r>
            <a:r>
              <a:rPr lang="en-US" sz="2400" baseline="-25000" dirty="0"/>
              <a:t>35%</a:t>
            </a:r>
            <a:r>
              <a:rPr lang="en-US" sz="2400" dirty="0"/>
              <a:t>= </a:t>
            </a:r>
            <a:r>
              <a:rPr lang="en-US" sz="2400" dirty="0" err="1"/>
              <a:t>F</a:t>
            </a:r>
            <a:r>
              <a:rPr lang="en-US" sz="2400" baseline="-25000" dirty="0" err="1"/>
              <a:t>MSYproxy</a:t>
            </a:r>
            <a:r>
              <a:rPr lang="en-US" sz="2400" dirty="0"/>
              <a:t>= 0.309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summerflounder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896178" cy="70236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642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23" y="228600"/>
            <a:ext cx="8589789" cy="914400"/>
          </a:xfrm>
        </p:spPr>
        <p:txBody>
          <a:bodyPr/>
          <a:lstStyle/>
          <a:p>
            <a:r>
              <a:rPr lang="en-US" sz="3600" dirty="0" smtClean="0"/>
              <a:t>Biomass</a:t>
            </a:r>
            <a:endParaRPr lang="en-US" sz="36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00190732"/>
              </p:ext>
            </p:extLst>
          </p:nvPr>
        </p:nvGraphicFramePr>
        <p:xfrm>
          <a:off x="1197713" y="1208823"/>
          <a:ext cx="682060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7724" y="5657671"/>
            <a:ext cx="782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2012 SSB = 113.0 mil lb (51,238 </a:t>
            </a:r>
            <a:r>
              <a:rPr lang="en-US" sz="2400" dirty="0" err="1" smtClean="0"/>
              <a:t>mt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~82% of SSB</a:t>
            </a:r>
            <a:r>
              <a:rPr lang="en-US" sz="2400" baseline="-25000" dirty="0" smtClean="0"/>
              <a:t>MSY</a:t>
            </a:r>
            <a:r>
              <a:rPr lang="en-US" sz="2400" dirty="0" smtClean="0"/>
              <a:t> </a:t>
            </a:r>
            <a:r>
              <a:rPr lang="en-US" sz="2400" dirty="0"/>
              <a:t>= 137.6 mil lb (62,394 </a:t>
            </a:r>
            <a:r>
              <a:rPr lang="en-US" sz="2400" dirty="0" err="1"/>
              <a:t>mt</a:t>
            </a:r>
            <a:r>
              <a:rPr lang="en-US" sz="2400" dirty="0"/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summerflounder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6712"/>
            <a:ext cx="896178" cy="70236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383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04" y="457200"/>
            <a:ext cx="8589789" cy="914400"/>
          </a:xfrm>
        </p:spPr>
        <p:txBody>
          <a:bodyPr/>
          <a:lstStyle/>
          <a:p>
            <a:r>
              <a:rPr lang="en-US" sz="3600" dirty="0" smtClean="0"/>
              <a:t>Landings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3" y="1481115"/>
            <a:ext cx="8551552" cy="486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ummerflounder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21" y="1758483"/>
            <a:ext cx="1270663" cy="90851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518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589789" cy="914400"/>
          </a:xfrm>
        </p:spPr>
        <p:txBody>
          <a:bodyPr/>
          <a:lstStyle/>
          <a:p>
            <a:r>
              <a:rPr lang="en-US" dirty="0" smtClean="0"/>
              <a:t>Fishery Performance</a:t>
            </a:r>
            <a:endParaRPr lang="en-US" dirty="0"/>
          </a:p>
        </p:txBody>
      </p:sp>
      <p:pic>
        <p:nvPicPr>
          <p:cNvPr id="4" name="Picture 3" descr="summerflounder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45" y="685800"/>
            <a:ext cx="1078774" cy="800286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01038"/>
              </p:ext>
            </p:extLst>
          </p:nvPr>
        </p:nvGraphicFramePr>
        <p:xfrm>
          <a:off x="955766" y="2060995"/>
          <a:ext cx="7543800" cy="187933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40483"/>
                <a:gridCol w="1934439"/>
                <a:gridCol w="1934439"/>
                <a:gridCol w="1934439"/>
              </a:tblGrid>
              <a:tr h="83082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Year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Comm. Landings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Comm. quota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% over/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under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67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  <a:endParaRPr lang="en-US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12.91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12.73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+1%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  <a:tr h="467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  <a:endParaRPr lang="en-US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/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12.49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11.44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+9%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36045"/>
              </p:ext>
            </p:extLst>
          </p:nvPr>
        </p:nvGraphicFramePr>
        <p:xfrm>
          <a:off x="955766" y="4619806"/>
          <a:ext cx="7543801" cy="19141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40484"/>
                <a:gridCol w="1934439"/>
                <a:gridCol w="1934439"/>
                <a:gridCol w="1934439"/>
              </a:tblGrid>
              <a:tr h="72293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Year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Rec. landings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RHL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over/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under</a:t>
                      </a:r>
                    </a:p>
                  </a:txBody>
                  <a:tcPr marL="76200" marR="76200" marT="0" marB="0" anchor="ctr"/>
                </a:tc>
              </a:tr>
              <a:tr h="484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  <a:endParaRPr lang="en-US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6.49</a:t>
                      </a:r>
                      <a:endParaRPr lang="en-US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8.49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-24%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  <a:tr h="484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  <a:endParaRPr lang="en-US" sz="2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7.01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7.63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9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5766" y="1600200"/>
            <a:ext cx="529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Commercial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55766" y="4158141"/>
            <a:ext cx="529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Recreational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34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47181" y="519103"/>
            <a:ext cx="7549258" cy="7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sz="3000" kern="0" dirty="0" smtClean="0"/>
              <a:t>Quota Report for week ending 7/26/14</a:t>
            </a:r>
            <a:endParaRPr lang="en-US" sz="30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172200"/>
            <a:ext cx="776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68% of commercial quota harvested as of week ending July 26</a:t>
            </a:r>
            <a:endParaRPr lang="en-US" sz="2000" dirty="0"/>
          </a:p>
        </p:txBody>
      </p:sp>
      <p:pic>
        <p:nvPicPr>
          <p:cNvPr id="2050" name="Picture 2" descr="Plot of last by _end_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4" y="1366541"/>
            <a:ext cx="7194773" cy="47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FMC-revised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.potx" id="{8A1E36A8-0624-480B-B22A-FB36E9B99111}" vid="{F63E15FF-98D0-454E-AFD0-4441258114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544</Words>
  <Application>Microsoft Office PowerPoint</Application>
  <PresentationFormat>On-screen Show (4:3)</PresentationFormat>
  <Paragraphs>123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MAFMC-revised</vt:lpstr>
      <vt:lpstr>SigmaPlotGraphicObject.9</vt:lpstr>
      <vt:lpstr>Summer Flounder</vt:lpstr>
      <vt:lpstr>Overview</vt:lpstr>
      <vt:lpstr>Timeline</vt:lpstr>
      <vt:lpstr>Stock Status</vt:lpstr>
      <vt:lpstr>Fishing Mortality</vt:lpstr>
      <vt:lpstr>Biomass</vt:lpstr>
      <vt:lpstr>Landings</vt:lpstr>
      <vt:lpstr>Fishery Performance</vt:lpstr>
      <vt:lpstr>PowerPoint Presentation</vt:lpstr>
      <vt:lpstr>Data Update</vt:lpstr>
      <vt:lpstr>Data Update</vt:lpstr>
      <vt:lpstr>Data Update</vt:lpstr>
      <vt:lpstr>AP Fishery Performance Report</vt:lpstr>
      <vt:lpstr>AP Fishery Performance Report</vt:lpstr>
      <vt:lpstr>AP Fishery Performance Report</vt:lpstr>
      <vt:lpstr>Regulatory Review</vt:lpstr>
      <vt:lpstr>PowerPoint Presentation</vt:lpstr>
      <vt:lpstr>Staff Recommendation: No Change to Implemented Specifications</vt:lpstr>
      <vt:lpstr>Staff Recommendation</vt:lpstr>
      <vt:lpstr>SSC</vt:lpstr>
      <vt:lpstr>Monitoring Committee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G. Clark</dc:creator>
  <cp:lastModifiedBy>Dancy, Kiley</cp:lastModifiedBy>
  <cp:revision>36</cp:revision>
  <dcterms:created xsi:type="dcterms:W3CDTF">2013-12-02T15:33:03Z</dcterms:created>
  <dcterms:modified xsi:type="dcterms:W3CDTF">2014-08-13T12:29:55Z</dcterms:modified>
</cp:coreProperties>
</file>